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256" r:id="rId2"/>
    <p:sldId id="512" r:id="rId3"/>
    <p:sldId id="582" r:id="rId4"/>
    <p:sldId id="610" r:id="rId5"/>
    <p:sldId id="612" r:id="rId6"/>
    <p:sldId id="558" r:id="rId7"/>
    <p:sldId id="562" r:id="rId8"/>
    <p:sldId id="566" r:id="rId9"/>
    <p:sldId id="617" r:id="rId10"/>
    <p:sldId id="548" r:id="rId11"/>
    <p:sldId id="392" r:id="rId12"/>
    <p:sldId id="428" r:id="rId13"/>
    <p:sldId id="430" r:id="rId14"/>
    <p:sldId id="436" r:id="rId15"/>
    <p:sldId id="468" r:id="rId16"/>
    <p:sldId id="489" r:id="rId17"/>
    <p:sldId id="506" r:id="rId18"/>
    <p:sldId id="557" r:id="rId19"/>
    <p:sldId id="592" r:id="rId20"/>
    <p:sldId id="549" r:id="rId21"/>
    <p:sldId id="550" r:id="rId22"/>
    <p:sldId id="567" r:id="rId23"/>
    <p:sldId id="568" r:id="rId24"/>
    <p:sldId id="487" r:id="rId25"/>
    <p:sldId id="445" r:id="rId26"/>
    <p:sldId id="442" r:id="rId27"/>
    <p:sldId id="524" r:id="rId28"/>
    <p:sldId id="526" r:id="rId29"/>
    <p:sldId id="528" r:id="rId30"/>
    <p:sldId id="530" r:id="rId31"/>
    <p:sldId id="590" r:id="rId32"/>
    <p:sldId id="630" r:id="rId33"/>
    <p:sldId id="625" r:id="rId34"/>
    <p:sldId id="634" r:id="rId35"/>
    <p:sldId id="635" r:id="rId36"/>
    <p:sldId id="636" r:id="rId37"/>
    <p:sldId id="632" r:id="rId38"/>
    <p:sldId id="619" r:id="rId39"/>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82" autoAdjust="0"/>
    <p:restoredTop sz="94622" autoAdjust="0"/>
  </p:normalViewPr>
  <p:slideViewPr>
    <p:cSldViewPr>
      <p:cViewPr varScale="1">
        <p:scale>
          <a:sx n="99" d="100"/>
          <a:sy n="99" d="100"/>
        </p:scale>
        <p:origin x="-108" y="-17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166" y="-84"/>
      </p:cViewPr>
      <p:guideLst>
        <p:guide orient="horz" pos="3126"/>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82169C44-1358-4923-B966-34F1779FAC40}" type="datetimeFigureOut">
              <a:rPr kumimoji="1" lang="ja-JP" altLang="en-US" smtClean="0"/>
              <a:pPr/>
              <a:t>2017/5/26</a:t>
            </a:fld>
            <a:endParaRPr kumimoji="1" lang="ja-JP" altLang="en-US"/>
          </a:p>
        </p:txBody>
      </p:sp>
      <p:sp>
        <p:nvSpPr>
          <p:cNvPr id="4" name="フッター プレースホルダ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F5B4BD06-0610-42BE-9A68-199A72A9C449}" type="slidenum">
              <a:rPr kumimoji="1" lang="ja-JP" altLang="en-US" smtClean="0"/>
              <a:pPr/>
              <a:t>&lt;#&gt;</a:t>
            </a:fld>
            <a:endParaRPr kumimoji="1" lang="ja-JP" altLang="en-US"/>
          </a:p>
        </p:txBody>
      </p:sp>
    </p:spTree>
    <p:extLst>
      <p:ext uri="{BB962C8B-B14F-4D97-AF65-F5344CB8AC3E}">
        <p14:creationId xmlns="" xmlns:p14="http://schemas.microsoft.com/office/powerpoint/2010/main" val="41639837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583A8D4C-3C38-4886-84B6-A66F8CB1DA61}" type="datetimeFigureOut">
              <a:rPr kumimoji="1" lang="ja-JP" altLang="en-US" smtClean="0"/>
              <a:pPr/>
              <a:t>2017/5/26</a:t>
            </a:fld>
            <a:endParaRPr kumimoji="1" lang="ja-JP" altLang="en-US"/>
          </a:p>
        </p:txBody>
      </p:sp>
      <p:sp>
        <p:nvSpPr>
          <p:cNvPr id="4" name="スライド イメージ プレースホルダ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65ABD503-D91E-4460-B341-ED9EAA965823}" type="slidenum">
              <a:rPr kumimoji="1" lang="ja-JP" altLang="en-US" smtClean="0"/>
              <a:pPr/>
              <a:t>&lt;#&gt;</a:t>
            </a:fld>
            <a:endParaRPr kumimoji="1" lang="ja-JP" altLang="en-US"/>
          </a:p>
        </p:txBody>
      </p:sp>
    </p:spTree>
    <p:extLst>
      <p:ext uri="{BB962C8B-B14F-4D97-AF65-F5344CB8AC3E}">
        <p14:creationId xmlns="" xmlns:p14="http://schemas.microsoft.com/office/powerpoint/2010/main" val="411461796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a:t>
            </a:fld>
            <a:endParaRPr kumimoji="1" lang="ja-JP" altLang="en-US"/>
          </a:p>
        </p:txBody>
      </p:sp>
    </p:spTree>
    <p:extLst>
      <p:ext uri="{BB962C8B-B14F-4D97-AF65-F5344CB8AC3E}">
        <p14:creationId xmlns="" xmlns:p14="http://schemas.microsoft.com/office/powerpoint/2010/main" val="2133447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スライド イメージ プレースホルダ 1"/>
          <p:cNvSpPr>
            <a:spLocks noGrp="1" noRot="1" noChangeAspect="1" noTextEdit="1"/>
          </p:cNvSpPr>
          <p:nvPr>
            <p:ph type="sldImg"/>
          </p:nvPr>
        </p:nvSpPr>
        <p:spPr bwMode="auto">
          <a:xfrm>
            <a:off x="711200" y="744538"/>
            <a:ext cx="5375275" cy="3722687"/>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4579" name="ノート プレースホルダ 2"/>
          <p:cNvSpPr>
            <a:spLocks noGrp="1"/>
          </p:cNvSpPr>
          <p:nvPr>
            <p:ph type="body" idx="1"/>
          </p:nvPr>
        </p:nvSpPr>
        <p:spPr bwMode="auto">
          <a:xfrm>
            <a:off x="446510" y="4714875"/>
            <a:ext cx="5832647" cy="4640932"/>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ja-JP" altLang="en-US" dirty="0" smtClean="0"/>
              <a:t>　</a:t>
            </a:r>
            <a:endParaRPr lang="en-US" altLang="ja-JP" dirty="0" smtClean="0"/>
          </a:p>
        </p:txBody>
      </p:sp>
      <p:sp>
        <p:nvSpPr>
          <p:cNvPr id="24580" name="スライド番号プレースホルダ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charset="0"/>
                <a:ea typeface="ＭＳ Ｐゴシック" charset="-128"/>
              </a:defRPr>
            </a:lvl1pPr>
            <a:lvl2pPr marL="716688" indent="-275650" eaLnBrk="0" hangingPunct="0">
              <a:defRPr kumimoji="1">
                <a:solidFill>
                  <a:schemeClr val="tx1"/>
                </a:solidFill>
                <a:latin typeface="Arial" charset="0"/>
                <a:ea typeface="ＭＳ Ｐゴシック" charset="-128"/>
              </a:defRPr>
            </a:lvl2pPr>
            <a:lvl3pPr marL="1102597" indent="-220519" eaLnBrk="0" hangingPunct="0">
              <a:defRPr kumimoji="1">
                <a:solidFill>
                  <a:schemeClr val="tx1"/>
                </a:solidFill>
                <a:latin typeface="Arial" charset="0"/>
                <a:ea typeface="ＭＳ Ｐゴシック" charset="-128"/>
              </a:defRPr>
            </a:lvl3pPr>
            <a:lvl4pPr marL="1543635" indent="-220519" eaLnBrk="0" hangingPunct="0">
              <a:defRPr kumimoji="1">
                <a:solidFill>
                  <a:schemeClr val="tx1"/>
                </a:solidFill>
                <a:latin typeface="Arial" charset="0"/>
                <a:ea typeface="ＭＳ Ｐゴシック" charset="-128"/>
              </a:defRPr>
            </a:lvl4pPr>
            <a:lvl5pPr marL="1984674" indent="-220519" eaLnBrk="0" hangingPunct="0">
              <a:defRPr kumimoji="1">
                <a:solidFill>
                  <a:schemeClr val="tx1"/>
                </a:solidFill>
                <a:latin typeface="Arial" charset="0"/>
                <a:ea typeface="ＭＳ Ｐゴシック" charset="-128"/>
              </a:defRPr>
            </a:lvl5pPr>
            <a:lvl6pPr marL="2425712" indent="-220519" eaLnBrk="0" fontAlgn="base" hangingPunct="0">
              <a:spcBef>
                <a:spcPct val="0"/>
              </a:spcBef>
              <a:spcAft>
                <a:spcPct val="0"/>
              </a:spcAft>
              <a:defRPr kumimoji="1">
                <a:solidFill>
                  <a:schemeClr val="tx1"/>
                </a:solidFill>
                <a:latin typeface="Arial" charset="0"/>
                <a:ea typeface="ＭＳ Ｐゴシック" charset="-128"/>
              </a:defRPr>
            </a:lvl6pPr>
            <a:lvl7pPr marL="2866752" indent="-220519" eaLnBrk="0" fontAlgn="base" hangingPunct="0">
              <a:spcBef>
                <a:spcPct val="0"/>
              </a:spcBef>
              <a:spcAft>
                <a:spcPct val="0"/>
              </a:spcAft>
              <a:defRPr kumimoji="1">
                <a:solidFill>
                  <a:schemeClr val="tx1"/>
                </a:solidFill>
                <a:latin typeface="Arial" charset="0"/>
                <a:ea typeface="ＭＳ Ｐゴシック" charset="-128"/>
              </a:defRPr>
            </a:lvl7pPr>
            <a:lvl8pPr marL="3307790" indent="-220519" eaLnBrk="0" fontAlgn="base" hangingPunct="0">
              <a:spcBef>
                <a:spcPct val="0"/>
              </a:spcBef>
              <a:spcAft>
                <a:spcPct val="0"/>
              </a:spcAft>
              <a:defRPr kumimoji="1">
                <a:solidFill>
                  <a:schemeClr val="tx1"/>
                </a:solidFill>
                <a:latin typeface="Arial" charset="0"/>
                <a:ea typeface="ＭＳ Ｐゴシック" charset="-128"/>
              </a:defRPr>
            </a:lvl8pPr>
            <a:lvl9pPr marL="3748828" indent="-220519"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fld id="{332AEA23-25B7-46D6-B757-A0D362D038E8}" type="slidenum">
              <a:rPr lang="ja-JP" altLang="en-US" smtClean="0">
                <a:solidFill>
                  <a:srgbClr val="000000"/>
                </a:solidFill>
              </a:rPr>
              <a:pPr eaLnBrk="1" hangingPunct="1"/>
              <a:t>2</a:t>
            </a:fld>
            <a:endParaRPr lang="ja-JP" altLang="en-US"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744538"/>
            <a:ext cx="5375275" cy="3722687"/>
          </a:xfrm>
        </p:spPr>
      </p:sp>
      <p:sp>
        <p:nvSpPr>
          <p:cNvPr id="3" name="ノート プレースホルダ 2"/>
          <p:cNvSpPr>
            <a:spLocks noGrp="1"/>
          </p:cNvSpPr>
          <p:nvPr>
            <p:ph type="body" idx="1"/>
          </p:nvPr>
        </p:nvSpPr>
        <p:spPr/>
        <p:txBody>
          <a:bodyPr>
            <a:normAutofit/>
          </a:bodyPr>
          <a:lstStyle/>
          <a:p>
            <a:r>
              <a:rPr lang="ja-JP" altLang="en-US" dirty="0" smtClean="0"/>
              <a:t>　</a:t>
            </a:r>
            <a:endParaRPr lang="en-US" altLang="ja-JP" dirty="0"/>
          </a:p>
        </p:txBody>
      </p:sp>
      <p:sp>
        <p:nvSpPr>
          <p:cNvPr id="4" name="スライド番号プレースホルダ 3"/>
          <p:cNvSpPr>
            <a:spLocks noGrp="1"/>
          </p:cNvSpPr>
          <p:nvPr>
            <p:ph type="sldNum" sz="quarter" idx="10"/>
          </p:nvPr>
        </p:nvSpPr>
        <p:spPr/>
        <p:txBody>
          <a:bodyPr/>
          <a:lstStyle/>
          <a:p>
            <a:fld id="{65ABD503-D91E-4460-B341-ED9EAA965823}" type="slidenum">
              <a:rPr kumimoji="1" lang="ja-JP" altLang="en-US" smtClean="0"/>
              <a:pPr/>
              <a:t>3</a:t>
            </a:fld>
            <a:endParaRPr kumimoji="1" lang="ja-JP"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09613" y="742950"/>
            <a:ext cx="5378450" cy="3724275"/>
          </a:xfrm>
        </p:spPr>
      </p:sp>
      <p:sp>
        <p:nvSpPr>
          <p:cNvPr id="3" name="ノート プレースホルダ 2"/>
          <p:cNvSpPr>
            <a:spLocks noGrp="1"/>
          </p:cNvSpPr>
          <p:nvPr>
            <p:ph type="body" idx="1"/>
          </p:nvPr>
        </p:nvSpPr>
        <p:spPr/>
        <p:txBody>
          <a:bodyPr>
            <a:normAutofit/>
          </a:bodyPr>
          <a:lstStyle/>
          <a:p>
            <a:r>
              <a:rPr lang="ja-JP" altLang="en-US" dirty="0" smtClean="0"/>
              <a:t>　</a:t>
            </a:r>
            <a:endParaRPr lang="en-US" altLang="ja-JP"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a:xfrm>
            <a:off x="518518" y="4714876"/>
            <a:ext cx="5688631" cy="4467225"/>
          </a:xfrm>
        </p:spPr>
        <p:txBody>
          <a:bodyPr>
            <a:normAutofit/>
          </a:bodyPr>
          <a:lstStyle/>
          <a:p>
            <a:r>
              <a:rPr lang="ja-JP" altLang="en-US" dirty="0" smtClean="0"/>
              <a:t>　</a:t>
            </a:r>
            <a:r>
              <a:rPr lang="ja-JP" altLang="en-US" dirty="0" smtClean="0">
                <a:latin typeface="+mn-ea"/>
              </a:rPr>
              <a:t>　</a:t>
            </a:r>
            <a:endParaRPr kumimoji="1"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5</a:t>
            </a:fld>
            <a:endParaRPr kumimoji="1" lang="ja-JP" altLang="en-US"/>
          </a:p>
        </p:txBody>
      </p:sp>
    </p:spTree>
    <p:extLst>
      <p:ext uri="{BB962C8B-B14F-4D97-AF65-F5344CB8AC3E}">
        <p14:creationId xmlns="" xmlns:p14="http://schemas.microsoft.com/office/powerpoint/2010/main" val="3765814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744538"/>
            <a:ext cx="5375275" cy="3722687"/>
          </a:xfrm>
        </p:spPr>
      </p:sp>
      <p:sp>
        <p:nvSpPr>
          <p:cNvPr id="3" name="ノート プレースホルダ 2"/>
          <p:cNvSpPr>
            <a:spLocks noGrp="1"/>
          </p:cNvSpPr>
          <p:nvPr>
            <p:ph type="body" idx="1"/>
          </p:nvPr>
        </p:nvSpPr>
        <p:spPr/>
        <p:txBody>
          <a:bodyPr>
            <a:normAutofit/>
          </a:bodyPr>
          <a:lstStyle/>
          <a:p>
            <a:r>
              <a:rPr lang="ja-JP" altLang="en-US" dirty="0" smtClean="0"/>
              <a:t>　</a:t>
            </a:r>
            <a:endParaRPr kumimoji="1" lang="ja-JP" altLang="en-US" dirty="0"/>
          </a:p>
        </p:txBody>
      </p:sp>
      <p:sp>
        <p:nvSpPr>
          <p:cNvPr id="4" name="スライド番号プレースホルダ 3"/>
          <p:cNvSpPr>
            <a:spLocks noGrp="1"/>
          </p:cNvSpPr>
          <p:nvPr>
            <p:ph type="sldNum" sz="quarter" idx="10"/>
          </p:nvPr>
        </p:nvSpPr>
        <p:spPr/>
        <p:txBody>
          <a:bodyPr/>
          <a:lstStyle/>
          <a:p>
            <a:fld id="{65ABD503-D91E-4460-B341-ED9EAA965823}" type="slidenum">
              <a:rPr kumimoji="1" lang="ja-JP" altLang="en-US" smtClean="0"/>
              <a:pPr/>
              <a:t>6</a:t>
            </a:fld>
            <a:endParaRPr kumimoji="1" lang="ja-JP"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スライド イメージ プレースホルダ 1"/>
          <p:cNvSpPr>
            <a:spLocks noGrp="1" noRot="1" noChangeAspect="1" noTextEdit="1"/>
          </p:cNvSpPr>
          <p:nvPr>
            <p:ph type="sldImg"/>
          </p:nvPr>
        </p:nvSpPr>
        <p:spPr>
          <a:xfrm>
            <a:off x="711200" y="744538"/>
            <a:ext cx="5375275" cy="3722687"/>
          </a:xfrm>
          <a:ln/>
        </p:spPr>
      </p:sp>
      <p:sp>
        <p:nvSpPr>
          <p:cNvPr id="36867" name="ノート プレースホルダ 2"/>
          <p:cNvSpPr>
            <a:spLocks noGrp="1"/>
          </p:cNvSpPr>
          <p:nvPr>
            <p:ph type="body" idx="1"/>
          </p:nvPr>
        </p:nvSpPr>
        <p:spPr>
          <a:xfrm>
            <a:off x="230485" y="4714875"/>
            <a:ext cx="6264696" cy="4856956"/>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a:bodyPr>
          <a:lstStyle/>
          <a:p>
            <a:endParaRPr lang="en-US" altLang="ja-JP" dirty="0" smtClean="0">
              <a:ea typeface="ＭＳ Ｐ明朝" charset="-128"/>
            </a:endParaRPr>
          </a:p>
        </p:txBody>
      </p:sp>
      <p:sp>
        <p:nvSpPr>
          <p:cNvPr id="36868" name="スライド番号プレースホルダ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200">
                <a:solidFill>
                  <a:schemeClr val="tx1"/>
                </a:solidFill>
                <a:latin typeface="Arial" charset="0"/>
                <a:ea typeface="ＭＳ Ｐ明朝" charset="-128"/>
              </a:defRPr>
            </a:lvl1pPr>
            <a:lvl2pPr marL="730784" indent="-281440" eaLnBrk="0" hangingPunct="0">
              <a:spcBef>
                <a:spcPct val="30000"/>
              </a:spcBef>
              <a:defRPr kumimoji="1" sz="1200">
                <a:solidFill>
                  <a:schemeClr val="tx1"/>
                </a:solidFill>
                <a:latin typeface="Arial" charset="0"/>
                <a:ea typeface="ＭＳ Ｐ明朝" charset="-128"/>
              </a:defRPr>
            </a:lvl2pPr>
            <a:lvl3pPr marL="1125758" indent="-223872" eaLnBrk="0" hangingPunct="0">
              <a:spcBef>
                <a:spcPct val="30000"/>
              </a:spcBef>
              <a:defRPr kumimoji="1" sz="1200">
                <a:solidFill>
                  <a:schemeClr val="tx1"/>
                </a:solidFill>
                <a:latin typeface="Arial" charset="0"/>
                <a:ea typeface="ＭＳ Ｐ明朝" charset="-128"/>
              </a:defRPr>
            </a:lvl3pPr>
            <a:lvl4pPr marL="1576702" indent="-223872" eaLnBrk="0" hangingPunct="0">
              <a:spcBef>
                <a:spcPct val="30000"/>
              </a:spcBef>
              <a:defRPr kumimoji="1" sz="1200">
                <a:solidFill>
                  <a:schemeClr val="tx1"/>
                </a:solidFill>
                <a:latin typeface="Arial" charset="0"/>
                <a:ea typeface="ＭＳ Ｐ明朝" charset="-128"/>
              </a:defRPr>
            </a:lvl4pPr>
            <a:lvl5pPr marL="2027645" indent="-223872" eaLnBrk="0" hangingPunct="0">
              <a:spcBef>
                <a:spcPct val="30000"/>
              </a:spcBef>
              <a:defRPr kumimoji="1" sz="1200">
                <a:solidFill>
                  <a:schemeClr val="tx1"/>
                </a:solidFill>
                <a:latin typeface="Arial" charset="0"/>
                <a:ea typeface="ＭＳ Ｐ明朝" charset="-128"/>
              </a:defRPr>
            </a:lvl5pPr>
            <a:lvl6pPr marL="2488182" indent="-223872" eaLnBrk="0" fontAlgn="base" hangingPunct="0">
              <a:spcBef>
                <a:spcPct val="30000"/>
              </a:spcBef>
              <a:spcAft>
                <a:spcPct val="0"/>
              </a:spcAft>
              <a:defRPr kumimoji="1" sz="1200">
                <a:solidFill>
                  <a:schemeClr val="tx1"/>
                </a:solidFill>
                <a:latin typeface="Arial" charset="0"/>
                <a:ea typeface="ＭＳ Ｐ明朝" charset="-128"/>
              </a:defRPr>
            </a:lvl6pPr>
            <a:lvl7pPr marL="2948720" indent="-223872" eaLnBrk="0" fontAlgn="base" hangingPunct="0">
              <a:spcBef>
                <a:spcPct val="30000"/>
              </a:spcBef>
              <a:spcAft>
                <a:spcPct val="0"/>
              </a:spcAft>
              <a:defRPr kumimoji="1" sz="1200">
                <a:solidFill>
                  <a:schemeClr val="tx1"/>
                </a:solidFill>
                <a:latin typeface="Arial" charset="0"/>
                <a:ea typeface="ＭＳ Ｐ明朝" charset="-128"/>
              </a:defRPr>
            </a:lvl7pPr>
            <a:lvl8pPr marL="3409257" indent="-223872" eaLnBrk="0" fontAlgn="base" hangingPunct="0">
              <a:spcBef>
                <a:spcPct val="30000"/>
              </a:spcBef>
              <a:spcAft>
                <a:spcPct val="0"/>
              </a:spcAft>
              <a:defRPr kumimoji="1" sz="1200">
                <a:solidFill>
                  <a:schemeClr val="tx1"/>
                </a:solidFill>
                <a:latin typeface="Arial" charset="0"/>
                <a:ea typeface="ＭＳ Ｐ明朝" charset="-128"/>
              </a:defRPr>
            </a:lvl8pPr>
            <a:lvl9pPr marL="3869795" indent="-223872" eaLnBrk="0" fontAlgn="base" hangingPunct="0">
              <a:spcBef>
                <a:spcPct val="30000"/>
              </a:spcBef>
              <a:spcAft>
                <a:spcPct val="0"/>
              </a:spcAft>
              <a:defRPr kumimoji="1" sz="1200">
                <a:solidFill>
                  <a:schemeClr val="tx1"/>
                </a:solidFill>
                <a:latin typeface="Arial" charset="0"/>
                <a:ea typeface="ＭＳ Ｐ明朝" charset="-128"/>
              </a:defRPr>
            </a:lvl9pPr>
          </a:lstStyle>
          <a:p>
            <a:pPr eaLnBrk="1" hangingPunct="1">
              <a:spcBef>
                <a:spcPct val="0"/>
              </a:spcBef>
            </a:pPr>
            <a:fld id="{EC9130BB-551A-4CBA-8214-BE95A55D62C5}" type="slidenum">
              <a:rPr lang="en-US" altLang="ja-JP" smtClean="0">
                <a:ea typeface="ＭＳ Ｐゴシック" charset="-128"/>
              </a:rPr>
              <a:pPr eaLnBrk="1" hangingPunct="1">
                <a:spcBef>
                  <a:spcPct val="0"/>
                </a:spcBef>
              </a:pPr>
              <a:t>7</a:t>
            </a:fld>
            <a:endParaRPr lang="en-US" altLang="ja-JP" smtClean="0">
              <a:ea typeface="ＭＳ Ｐゴシック"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スライド イメージ プレースホルダ 1"/>
          <p:cNvSpPr>
            <a:spLocks noGrp="1" noRot="1" noChangeAspect="1" noTextEdit="1"/>
          </p:cNvSpPr>
          <p:nvPr>
            <p:ph type="sldImg"/>
          </p:nvPr>
        </p:nvSpPr>
        <p:spPr>
          <a:xfrm>
            <a:off x="711200" y="744538"/>
            <a:ext cx="5375275" cy="3722687"/>
          </a:xfrm>
          <a:ln/>
        </p:spPr>
      </p:sp>
      <p:sp>
        <p:nvSpPr>
          <p:cNvPr id="25603" name="スライド番号プレースホルダ 3"/>
          <p:cNvSpPr>
            <a:spLocks noGrp="1"/>
          </p:cNvSpPr>
          <p:nvPr>
            <p:ph type="sldNum" sz="quarter" idx="5"/>
          </p:nvPr>
        </p:nvSpPr>
        <p:spPr>
          <a:noFill/>
        </p:spPr>
        <p:txBody>
          <a:bodyPr/>
          <a:lstStyle/>
          <a:p>
            <a:fld id="{E2D9E3B5-DD3A-459B-B05C-86DE110E6C98}" type="slidenum">
              <a:rPr lang="en-US" altLang="ja-JP" smtClean="0">
                <a:latin typeface="Arial" pitchFamily="34" charset="0"/>
              </a:rPr>
              <a:pPr/>
              <a:t>8</a:t>
            </a:fld>
            <a:endParaRPr lang="en-US" altLang="ja-JP" smtClean="0">
              <a:latin typeface="Arial" pitchFamily="34" charset="0"/>
            </a:endParaRPr>
          </a:p>
        </p:txBody>
      </p:sp>
      <p:sp>
        <p:nvSpPr>
          <p:cNvPr id="4" name="ノート プレースホルダ 2"/>
          <p:cNvSpPr>
            <a:spLocks noGrp="1"/>
          </p:cNvSpPr>
          <p:nvPr>
            <p:ph type="body" idx="3"/>
          </p:nvPr>
        </p:nvSpPr>
        <p:spPr>
          <a:xfrm>
            <a:off x="679450" y="4714875"/>
            <a:ext cx="5438775" cy="4467225"/>
          </a:xfrm>
        </p:spPr>
        <p:txBody>
          <a:bodyPr>
            <a:normAutofit/>
          </a:bodyPr>
          <a:lstStyle/>
          <a:p>
            <a:r>
              <a:rPr lang="ja-JP" altLang="en-US" dirty="0" smtClean="0">
                <a:latin typeface="Arial" pitchFamily="34" charset="0"/>
              </a:rPr>
              <a:t>　</a:t>
            </a:r>
            <a:endParaRPr lang="ja-JP" altLang="ja-JP" dirty="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744538"/>
            <a:ext cx="5375275" cy="3722687"/>
          </a:xfrm>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fld id="{65ABD503-D91E-4460-B341-ED9EAA965823}" type="slidenum">
              <a:rPr kumimoji="1" lang="ja-JP" altLang="en-US" smtClean="0"/>
              <a:pPr/>
              <a:t>9</a:t>
            </a:fld>
            <a:endParaRPr kumimoji="1" lang="ja-JP"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スライド イメージ プレースホルダ 1"/>
          <p:cNvSpPr>
            <a:spLocks noGrp="1" noRot="1" noChangeAspect="1" noTextEdit="1"/>
          </p:cNvSpPr>
          <p:nvPr>
            <p:ph type="sldImg"/>
          </p:nvPr>
        </p:nvSpPr>
        <p:spPr>
          <a:xfrm>
            <a:off x="711200" y="744538"/>
            <a:ext cx="5375275" cy="3722687"/>
          </a:xfrm>
          <a:ln/>
        </p:spPr>
      </p:sp>
      <p:sp>
        <p:nvSpPr>
          <p:cNvPr id="30723" name="ノート プレースホルダ 2"/>
          <p:cNvSpPr>
            <a:spLocks noGrp="1"/>
          </p:cNvSpPr>
          <p:nvPr>
            <p:ph type="body" idx="1"/>
          </p:nvPr>
        </p:nvSpPr>
        <p:spPr>
          <a:noFill/>
          <a:ln/>
        </p:spPr>
        <p:txBody>
          <a:bodyPr/>
          <a:lstStyle/>
          <a:p>
            <a:r>
              <a:rPr lang="ja-JP" altLang="en-US" dirty="0" smtClean="0"/>
              <a:t>　</a:t>
            </a:r>
            <a:endParaRPr lang="ja-JP" altLang="en-US" dirty="0" smtClean="0">
              <a:ea typeface="ＭＳ Ｐ明朝" charset="-128"/>
            </a:endParaRPr>
          </a:p>
        </p:txBody>
      </p:sp>
      <p:sp>
        <p:nvSpPr>
          <p:cNvPr id="30724" name="スライド番号プレースホルダ 3"/>
          <p:cNvSpPr>
            <a:spLocks noGrp="1"/>
          </p:cNvSpPr>
          <p:nvPr>
            <p:ph type="sldNum" sz="quarter" idx="5"/>
          </p:nvPr>
        </p:nvSpPr>
        <p:spPr>
          <a:noFill/>
        </p:spPr>
        <p:txBody>
          <a:bodyPr/>
          <a:lstStyle/>
          <a:p>
            <a:fld id="{31DB6DAA-FD6F-4494-8E30-D1454212B92E}" type="slidenum">
              <a:rPr lang="en-US" altLang="ja-JP" smtClean="0">
                <a:ea typeface="ＭＳ Ｐゴシック" charset="-128"/>
              </a:rPr>
              <a:pPr/>
              <a:t>10</a:t>
            </a:fld>
            <a:endParaRPr lang="en-US" altLang="ja-JP" smtClean="0">
              <a:ea typeface="ＭＳ Ｐゴシック"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744538"/>
            <a:ext cx="5375275" cy="3722687"/>
          </a:xfrm>
        </p:spPr>
      </p:sp>
      <p:sp>
        <p:nvSpPr>
          <p:cNvPr id="3" name="ノート プレースホルダ 2"/>
          <p:cNvSpPr>
            <a:spLocks noGrp="1"/>
          </p:cNvSpPr>
          <p:nvPr>
            <p:ph type="body" idx="1"/>
          </p:nvPr>
        </p:nvSpPr>
        <p:spPr/>
        <p:txBody>
          <a:bodyPr>
            <a:normAutofit/>
          </a:bodyPr>
          <a:lstStyle/>
          <a:p>
            <a:r>
              <a:rPr lang="ja-JP" altLang="en-US" dirty="0" smtClean="0">
                <a:latin typeface="+mn-ea"/>
              </a:rPr>
              <a:t>　</a:t>
            </a:r>
            <a:endParaRPr lang="en-US" altLang="ja-JP" u="sng" dirty="0"/>
          </a:p>
        </p:txBody>
      </p:sp>
      <p:sp>
        <p:nvSpPr>
          <p:cNvPr id="4" name="スライド番号プレースホルダ 3"/>
          <p:cNvSpPr>
            <a:spLocks noGrp="1"/>
          </p:cNvSpPr>
          <p:nvPr>
            <p:ph type="sldNum" sz="quarter" idx="10"/>
          </p:nvPr>
        </p:nvSpPr>
        <p:spPr/>
        <p:txBody>
          <a:bodyPr/>
          <a:lstStyle/>
          <a:p>
            <a:fld id="{65ABD503-D91E-4460-B341-ED9EAA965823}" type="slidenum">
              <a:rPr kumimoji="1" lang="ja-JP" altLang="en-US" smtClean="0"/>
              <a:pPr/>
              <a:t>11</a:t>
            </a:fld>
            <a:endParaRPr kumimoji="1" lang="ja-JP"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12</a:t>
            </a:fld>
            <a:endParaRPr kumimoji="1" lang="ja-JP" altLang="en-US"/>
          </a:p>
        </p:txBody>
      </p:sp>
    </p:spTree>
    <p:extLst>
      <p:ext uri="{BB962C8B-B14F-4D97-AF65-F5344CB8AC3E}">
        <p14:creationId xmlns="" xmlns:p14="http://schemas.microsoft.com/office/powerpoint/2010/main" val="1827233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13</a:t>
            </a:fld>
            <a:endParaRPr kumimoji="1" lang="ja-JP" altLang="en-US"/>
          </a:p>
        </p:txBody>
      </p:sp>
    </p:spTree>
    <p:extLst>
      <p:ext uri="{BB962C8B-B14F-4D97-AF65-F5344CB8AC3E}">
        <p14:creationId xmlns="" xmlns:p14="http://schemas.microsoft.com/office/powerpoint/2010/main" val="1906469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lang="en-US" altLang="ja-JP"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14</a:t>
            </a:fld>
            <a:endParaRPr kumimoji="1" lang="ja-JP" altLang="en-US"/>
          </a:p>
        </p:txBody>
      </p:sp>
    </p:spTree>
    <p:extLst>
      <p:ext uri="{BB962C8B-B14F-4D97-AF65-F5344CB8AC3E}">
        <p14:creationId xmlns="" xmlns:p14="http://schemas.microsoft.com/office/powerpoint/2010/main" val="3681737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lang="en-US" altLang="ja-JP" dirty="0" smtClean="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15</a:t>
            </a:fld>
            <a:endParaRPr kumimoji="1" lang="ja-JP" altLang="en-US"/>
          </a:p>
        </p:txBody>
      </p:sp>
    </p:spTree>
    <p:extLst>
      <p:ext uri="{BB962C8B-B14F-4D97-AF65-F5344CB8AC3E}">
        <p14:creationId xmlns="" xmlns:p14="http://schemas.microsoft.com/office/powerpoint/2010/main" val="38070376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16</a:t>
            </a:fld>
            <a:endParaRPr kumimoji="1" lang="ja-JP" altLang="en-US"/>
          </a:p>
        </p:txBody>
      </p:sp>
    </p:spTree>
    <p:extLst>
      <p:ext uri="{BB962C8B-B14F-4D97-AF65-F5344CB8AC3E}">
        <p14:creationId xmlns="" xmlns:p14="http://schemas.microsoft.com/office/powerpoint/2010/main" val="13875951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a:xfrm>
            <a:off x="679450" y="4714875"/>
            <a:ext cx="5438775" cy="4712940"/>
          </a:xfrm>
        </p:spPr>
        <p:txBody>
          <a:bodyPr>
            <a:normAutofit/>
          </a:bodyPr>
          <a:lstStyle/>
          <a:p>
            <a:r>
              <a:rPr lang="ja-JP" altLang="en-US" dirty="0" smtClean="0"/>
              <a:t>　</a:t>
            </a:r>
            <a:endParaRPr lang="ja-JP" altLang="ja-JP"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17</a:t>
            </a:fld>
            <a:endParaRPr kumimoji="1" lang="ja-JP" altLang="en-US"/>
          </a:p>
        </p:txBody>
      </p:sp>
    </p:spTree>
    <p:extLst>
      <p:ext uri="{BB962C8B-B14F-4D97-AF65-F5344CB8AC3E}">
        <p14:creationId xmlns="" xmlns:p14="http://schemas.microsoft.com/office/powerpoint/2010/main" val="20585776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744538"/>
            <a:ext cx="5375275" cy="3722687"/>
          </a:xfrm>
        </p:spPr>
      </p:sp>
      <p:sp>
        <p:nvSpPr>
          <p:cNvPr id="3" name="ノート プレースホルダ 2"/>
          <p:cNvSpPr>
            <a:spLocks noGrp="1"/>
          </p:cNvSpPr>
          <p:nvPr>
            <p:ph type="body" idx="1"/>
          </p:nvPr>
        </p:nvSpPr>
        <p:spPr/>
        <p:txBody>
          <a:bodyPr>
            <a:normAutofit/>
          </a:bodyPr>
          <a:lstStyle/>
          <a:p>
            <a:r>
              <a:rPr kumimoji="1" lang="ja-JP" altLang="en-US" dirty="0" smtClean="0"/>
              <a:t>　</a:t>
            </a:r>
            <a:endParaRPr kumimoji="1" lang="ja-JP" altLang="en-US" dirty="0"/>
          </a:p>
        </p:txBody>
      </p:sp>
      <p:sp>
        <p:nvSpPr>
          <p:cNvPr id="4" name="スライド番号プレースホルダ 3"/>
          <p:cNvSpPr>
            <a:spLocks noGrp="1"/>
          </p:cNvSpPr>
          <p:nvPr>
            <p:ph type="sldNum" sz="quarter" idx="10"/>
          </p:nvPr>
        </p:nvSpPr>
        <p:spPr/>
        <p:txBody>
          <a:bodyPr/>
          <a:lstStyle/>
          <a:p>
            <a:fld id="{65ABD503-D91E-4460-B341-ED9EAA965823}" type="slidenum">
              <a:rPr kumimoji="1" lang="ja-JP" altLang="en-US" smtClean="0"/>
              <a:pPr/>
              <a:t>18</a:t>
            </a:fld>
            <a:endParaRPr kumimoji="1" lang="ja-JP"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a:xfrm>
            <a:off x="711200" y="744538"/>
            <a:ext cx="5375275" cy="3722687"/>
          </a:xfrm>
        </p:spPr>
      </p:sp>
      <p:sp>
        <p:nvSpPr>
          <p:cNvPr id="3" name="ノート プレースホルダ 2"/>
          <p:cNvSpPr>
            <a:spLocks noGrp="1"/>
          </p:cNvSpPr>
          <p:nvPr>
            <p:ph type="body" idx="1"/>
          </p:nvPr>
        </p:nvSpPr>
        <p:spPr/>
        <p:txBody>
          <a:bodyPr>
            <a:normAutofit/>
          </a:bodyPr>
          <a:lstStyle/>
          <a:p>
            <a:r>
              <a:rPr lang="ja-JP" altLang="en-US" dirty="0" smtClean="0">
                <a:latin typeface="+mn-ea"/>
              </a:rPr>
              <a:t>　</a:t>
            </a:r>
            <a:endParaRPr kumimoji="1" lang="ja-JP" altLang="en-US" dirty="0"/>
          </a:p>
        </p:txBody>
      </p:sp>
      <p:sp>
        <p:nvSpPr>
          <p:cNvPr id="4" name="フッター プレースホルダ 3"/>
          <p:cNvSpPr>
            <a:spLocks noGrp="1"/>
          </p:cNvSpPr>
          <p:nvPr>
            <p:ph type="ftr" sz="quarter" idx="10"/>
          </p:nvPr>
        </p:nvSpPr>
        <p:spPr/>
        <p:txBody>
          <a:bodyPr/>
          <a:lstStyle/>
          <a:p>
            <a:endParaRPr kumimoji="1" lang="ja-JP" altLang="en-US"/>
          </a:p>
        </p:txBody>
      </p:sp>
      <p:sp>
        <p:nvSpPr>
          <p:cNvPr id="5" name="スライド番号プレースホルダ 4"/>
          <p:cNvSpPr>
            <a:spLocks noGrp="1"/>
          </p:cNvSpPr>
          <p:nvPr>
            <p:ph type="sldNum" sz="quarter" idx="11"/>
          </p:nvPr>
        </p:nvSpPr>
        <p:spPr/>
        <p:txBody>
          <a:bodyPr/>
          <a:lstStyle/>
          <a:p>
            <a:fld id="{8DD0E82F-9895-42AA-A95F-05D6D95C5B92}" type="slidenum">
              <a:rPr kumimoji="1" lang="ja-JP" altLang="en-US" smtClean="0"/>
              <a:pPr/>
              <a:t>19</a:t>
            </a:fld>
            <a:endParaRPr kumimoji="1" lang="ja-JP"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p>
          <a:p>
            <a:endParaRPr kumimoji="1"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20</a:t>
            </a:fld>
            <a:endParaRPr kumimoji="1" lang="ja-JP" altLang="en-US"/>
          </a:p>
        </p:txBody>
      </p:sp>
    </p:spTree>
    <p:extLst>
      <p:ext uri="{BB962C8B-B14F-4D97-AF65-F5344CB8AC3E}">
        <p14:creationId xmlns="" xmlns:p14="http://schemas.microsoft.com/office/powerpoint/2010/main" val="24098588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21</a:t>
            </a:fld>
            <a:endParaRPr kumimoji="1" lang="ja-JP" altLang="en-US"/>
          </a:p>
        </p:txBody>
      </p:sp>
    </p:spTree>
    <p:extLst>
      <p:ext uri="{BB962C8B-B14F-4D97-AF65-F5344CB8AC3E}">
        <p14:creationId xmlns="" xmlns:p14="http://schemas.microsoft.com/office/powerpoint/2010/main" val="36430479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22</a:t>
            </a:fld>
            <a:endParaRPr kumimoji="1" lang="ja-JP" altLang="en-US"/>
          </a:p>
        </p:txBody>
      </p:sp>
    </p:spTree>
    <p:extLst>
      <p:ext uri="{BB962C8B-B14F-4D97-AF65-F5344CB8AC3E}">
        <p14:creationId xmlns="" xmlns:p14="http://schemas.microsoft.com/office/powerpoint/2010/main" val="2018040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23</a:t>
            </a:fld>
            <a:endParaRPr kumimoji="1" lang="ja-JP" altLang="en-US"/>
          </a:p>
        </p:txBody>
      </p:sp>
    </p:spTree>
    <p:extLst>
      <p:ext uri="{BB962C8B-B14F-4D97-AF65-F5344CB8AC3E}">
        <p14:creationId xmlns="" xmlns:p14="http://schemas.microsoft.com/office/powerpoint/2010/main" val="13063980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24</a:t>
            </a:fld>
            <a:endParaRPr kumimoji="1" lang="ja-JP" altLang="en-US"/>
          </a:p>
        </p:txBody>
      </p:sp>
    </p:spTree>
    <p:extLst>
      <p:ext uri="{BB962C8B-B14F-4D97-AF65-F5344CB8AC3E}">
        <p14:creationId xmlns="" xmlns:p14="http://schemas.microsoft.com/office/powerpoint/2010/main" val="42650797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a:xfrm>
            <a:off x="518517" y="4714875"/>
            <a:ext cx="5760640" cy="4856956"/>
          </a:xfrm>
        </p:spPr>
        <p:txBody>
          <a:bodyPr>
            <a:normAutofit/>
          </a:bodyPr>
          <a:lstStyle/>
          <a:p>
            <a:endParaRPr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25</a:t>
            </a:fld>
            <a:endParaRPr kumimoji="1" lang="ja-JP" altLang="en-US"/>
          </a:p>
        </p:txBody>
      </p:sp>
    </p:spTree>
    <p:extLst>
      <p:ext uri="{BB962C8B-B14F-4D97-AF65-F5344CB8AC3E}">
        <p14:creationId xmlns="" xmlns:p14="http://schemas.microsoft.com/office/powerpoint/2010/main" val="3527850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lang="en-US" altLang="ja-JP" dirty="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26</a:t>
            </a:fld>
            <a:endParaRPr kumimoji="1" lang="ja-JP" altLang="en-US"/>
          </a:p>
        </p:txBody>
      </p:sp>
    </p:spTree>
    <p:extLst>
      <p:ext uri="{BB962C8B-B14F-4D97-AF65-F5344CB8AC3E}">
        <p14:creationId xmlns="" xmlns:p14="http://schemas.microsoft.com/office/powerpoint/2010/main" val="33828069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endParaRPr lang="en-US" altLang="ja-JP" u="sng" dirty="0" smtClean="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27</a:t>
            </a:fld>
            <a:endParaRPr kumimoji="1" lang="ja-JP" altLang="en-US"/>
          </a:p>
        </p:txBody>
      </p:sp>
    </p:spTree>
    <p:extLst>
      <p:ext uri="{BB962C8B-B14F-4D97-AF65-F5344CB8AC3E}">
        <p14:creationId xmlns="" xmlns:p14="http://schemas.microsoft.com/office/powerpoint/2010/main" val="2615020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スライド イメージ プレースホルダ 1"/>
          <p:cNvSpPr>
            <a:spLocks noGrp="1" noRot="1" noChangeAspect="1" noTextEdit="1"/>
          </p:cNvSpPr>
          <p:nvPr>
            <p:ph type="sldImg"/>
          </p:nvPr>
        </p:nvSpPr>
        <p:spPr>
          <a:xfrm>
            <a:off x="711200" y="744538"/>
            <a:ext cx="5375275" cy="3722687"/>
          </a:xfrm>
          <a:ln/>
        </p:spPr>
      </p:sp>
      <p:sp>
        <p:nvSpPr>
          <p:cNvPr id="27651" name="ノート プレースホルダ 2"/>
          <p:cNvSpPr>
            <a:spLocks noGrp="1"/>
          </p:cNvSpPr>
          <p:nvPr>
            <p:ph type="body" idx="1"/>
          </p:nvPr>
        </p:nvSpPr>
        <p:spPr>
          <a:xfrm>
            <a:off x="446509" y="4714876"/>
            <a:ext cx="5904655" cy="4467225"/>
          </a:xfrm>
          <a:noFill/>
          <a:ln/>
        </p:spPr>
        <p:txBody>
          <a:bodyPr>
            <a:normAutofit/>
          </a:bodyPr>
          <a:lstStyle/>
          <a:p>
            <a:r>
              <a:rPr lang="ja-JP" altLang="en-US" dirty="0" smtClean="0">
                <a:latin typeface="Arial" pitchFamily="34" charset="0"/>
              </a:rPr>
              <a:t>　</a:t>
            </a:r>
            <a:endParaRPr lang="ja-JP" altLang="en-US" dirty="0">
              <a:latin typeface="Arial" pitchFamily="34" charset="0"/>
            </a:endParaRPr>
          </a:p>
        </p:txBody>
      </p:sp>
      <p:sp>
        <p:nvSpPr>
          <p:cNvPr id="27652" name="スライド番号プレースホルダ 3"/>
          <p:cNvSpPr>
            <a:spLocks noGrp="1"/>
          </p:cNvSpPr>
          <p:nvPr>
            <p:ph type="sldNum" sz="quarter" idx="5"/>
          </p:nvPr>
        </p:nvSpPr>
        <p:spPr>
          <a:noFill/>
        </p:spPr>
        <p:txBody>
          <a:bodyPr/>
          <a:lstStyle/>
          <a:p>
            <a:fld id="{5A6A36E7-EF50-49E7-91F9-3C6F6EC42AA9}" type="slidenum">
              <a:rPr lang="en-US" altLang="ja-JP" smtClean="0">
                <a:latin typeface="Arial" pitchFamily="34" charset="0"/>
              </a:rPr>
              <a:pPr/>
              <a:t>28</a:t>
            </a:fld>
            <a:endParaRPr lang="en-US" altLang="ja-JP" smtClean="0">
              <a:latin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スライド イメージ プレースホルダ 1"/>
          <p:cNvSpPr>
            <a:spLocks noGrp="1" noRot="1" noChangeAspect="1" noTextEdit="1"/>
          </p:cNvSpPr>
          <p:nvPr>
            <p:ph type="sldImg"/>
          </p:nvPr>
        </p:nvSpPr>
        <p:spPr>
          <a:xfrm>
            <a:off x="711200" y="744538"/>
            <a:ext cx="5375275" cy="3722687"/>
          </a:xfrm>
          <a:ln/>
        </p:spPr>
      </p:sp>
      <p:sp>
        <p:nvSpPr>
          <p:cNvPr id="28675" name="ノート プレースホルダ 2"/>
          <p:cNvSpPr>
            <a:spLocks noGrp="1"/>
          </p:cNvSpPr>
          <p:nvPr>
            <p:ph type="body" idx="1"/>
          </p:nvPr>
        </p:nvSpPr>
        <p:spPr>
          <a:noFill/>
          <a:ln/>
        </p:spPr>
        <p:txBody>
          <a:bodyPr/>
          <a:lstStyle/>
          <a:p>
            <a:endParaRPr lang="en-US" altLang="ja-JP" dirty="0"/>
          </a:p>
        </p:txBody>
      </p:sp>
      <p:sp>
        <p:nvSpPr>
          <p:cNvPr id="28676" name="スライド番号プレースホルダ 3"/>
          <p:cNvSpPr>
            <a:spLocks noGrp="1"/>
          </p:cNvSpPr>
          <p:nvPr>
            <p:ph type="sldNum" sz="quarter" idx="5"/>
          </p:nvPr>
        </p:nvSpPr>
        <p:spPr>
          <a:noFill/>
        </p:spPr>
        <p:txBody>
          <a:bodyPr/>
          <a:lstStyle/>
          <a:p>
            <a:fld id="{58255EEE-D654-43AA-ACAA-13E8C5B91B45}" type="slidenum">
              <a:rPr lang="en-US" altLang="ja-JP" smtClean="0">
                <a:latin typeface="Arial" pitchFamily="34" charset="0"/>
              </a:rPr>
              <a:pPr/>
              <a:t>29</a:t>
            </a:fld>
            <a:endParaRPr lang="en-US" altLang="ja-JP"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スライド イメージ プレースホルダ 1"/>
          <p:cNvSpPr>
            <a:spLocks noGrp="1" noRot="1" noChangeAspect="1" noTextEdit="1"/>
          </p:cNvSpPr>
          <p:nvPr>
            <p:ph type="sldImg"/>
          </p:nvPr>
        </p:nvSpPr>
        <p:spPr>
          <a:xfrm>
            <a:off x="711200" y="744538"/>
            <a:ext cx="5375275" cy="3722687"/>
          </a:xfrm>
          <a:ln/>
        </p:spPr>
      </p:sp>
      <p:sp>
        <p:nvSpPr>
          <p:cNvPr id="32771" name="ノート プレースホルダ 2"/>
          <p:cNvSpPr>
            <a:spLocks noGrp="1"/>
          </p:cNvSpPr>
          <p:nvPr>
            <p:ph type="body" idx="1"/>
          </p:nvPr>
        </p:nvSpPr>
        <p:spPr>
          <a:noFill/>
          <a:ln/>
        </p:spPr>
        <p:txBody>
          <a:bodyPr/>
          <a:lstStyle/>
          <a:p>
            <a:r>
              <a:rPr lang="ja-JP" altLang="en-US" dirty="0" smtClean="0">
                <a:latin typeface="Arial" pitchFamily="34" charset="0"/>
              </a:rPr>
              <a:t>　</a:t>
            </a:r>
            <a:endParaRPr lang="ja-JP" altLang="en-US" dirty="0">
              <a:latin typeface="Arial" pitchFamily="34" charset="0"/>
            </a:endParaRPr>
          </a:p>
        </p:txBody>
      </p:sp>
      <p:sp>
        <p:nvSpPr>
          <p:cNvPr id="32772" name="スライド番号プレースホルダ 3"/>
          <p:cNvSpPr>
            <a:spLocks noGrp="1"/>
          </p:cNvSpPr>
          <p:nvPr>
            <p:ph type="sldNum" sz="quarter" idx="5"/>
          </p:nvPr>
        </p:nvSpPr>
        <p:spPr>
          <a:noFill/>
        </p:spPr>
        <p:txBody>
          <a:bodyPr/>
          <a:lstStyle/>
          <a:p>
            <a:fld id="{967606B9-F364-40F8-B7F7-8945C14D517C}" type="slidenum">
              <a:rPr lang="en-US" altLang="ja-JP" smtClean="0">
                <a:latin typeface="Arial" pitchFamily="34" charset="0"/>
              </a:rPr>
              <a:pPr/>
              <a:t>30</a:t>
            </a:fld>
            <a:endParaRPr lang="en-US" altLang="ja-JP"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a:xfrm>
            <a:off x="446509" y="4715153"/>
            <a:ext cx="5832648" cy="4466987"/>
          </a:xfrm>
        </p:spPr>
        <p:txBody>
          <a:bodyPr/>
          <a:lstStyle/>
          <a:p>
            <a:endParaRPr lang="en-US" altLang="ja-JP" dirty="0" smtClean="0"/>
          </a:p>
        </p:txBody>
      </p:sp>
      <p:sp>
        <p:nvSpPr>
          <p:cNvPr id="4" name="フッター プレースホルダー 3"/>
          <p:cNvSpPr>
            <a:spLocks noGrp="1"/>
          </p:cNvSpPr>
          <p:nvPr>
            <p:ph type="ftr" sz="quarter" idx="10"/>
          </p:nvPr>
        </p:nvSpPr>
        <p:spPr/>
        <p:txBody>
          <a:bodyPr/>
          <a:lstStyle/>
          <a:p>
            <a:endParaRPr kumimoji="1" lang="ja-JP" altLang="en-US"/>
          </a:p>
        </p:txBody>
      </p:sp>
      <p:sp>
        <p:nvSpPr>
          <p:cNvPr id="5" name="スライド番号プレースホルダー 4"/>
          <p:cNvSpPr>
            <a:spLocks noGrp="1"/>
          </p:cNvSpPr>
          <p:nvPr>
            <p:ph type="sldNum" sz="quarter" idx="11"/>
          </p:nvPr>
        </p:nvSpPr>
        <p:spPr/>
        <p:txBody>
          <a:bodyPr/>
          <a:lstStyle/>
          <a:p>
            <a:fld id="{8DD0E82F-9895-42AA-A95F-05D6D95C5B92}" type="slidenum">
              <a:rPr kumimoji="1" lang="ja-JP" altLang="en-US" smtClean="0"/>
              <a:pPr/>
              <a:t>31</a:t>
            </a:fld>
            <a:endParaRPr kumimoji="1" lang="ja-JP" altLang="en-US"/>
          </a:p>
        </p:txBody>
      </p:sp>
    </p:spTree>
    <p:extLst>
      <p:ext uri="{BB962C8B-B14F-4D97-AF65-F5344CB8AC3E}">
        <p14:creationId xmlns="" xmlns:p14="http://schemas.microsoft.com/office/powerpoint/2010/main" val="3785050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711200" y="744538"/>
            <a:ext cx="5375275" cy="3722687"/>
          </a:xfrm>
        </p:spPr>
      </p:sp>
      <p:sp>
        <p:nvSpPr>
          <p:cNvPr id="3" name="ノート プレースホルダー 2"/>
          <p:cNvSpPr>
            <a:spLocks noGrp="1"/>
          </p:cNvSpPr>
          <p:nvPr>
            <p:ph type="body" idx="1"/>
          </p:nvPr>
        </p:nvSpPr>
        <p:spPr/>
        <p:txBody>
          <a:bodyPr/>
          <a:lstStyle/>
          <a:p>
            <a:r>
              <a:rPr lang="ja-JP" altLang="en-US" dirty="0" smtClean="0"/>
              <a:t>　</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65ABD503-D91E-4460-B341-ED9EAA965823}" type="slidenum">
              <a:rPr kumimoji="1" lang="ja-JP" altLang="en-US" smtClean="0"/>
              <a:pPr/>
              <a:t>32</a:t>
            </a:fld>
            <a:endParaRPr kumimoji="1" lang="ja-JP" altLang="en-US"/>
          </a:p>
        </p:txBody>
      </p:sp>
    </p:spTree>
    <p:extLst>
      <p:ext uri="{BB962C8B-B14F-4D97-AF65-F5344CB8AC3E}">
        <p14:creationId xmlns="" xmlns:p14="http://schemas.microsoft.com/office/powerpoint/2010/main" val="21334471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71450" indent="-171450">
              <a:buFont typeface="Arial" panose="020B0604020202020204" pitchFamily="34" charset="0"/>
              <a:buNone/>
            </a:pPr>
            <a:endParaRPr kumimoji="1" lang="ja-JP" altLang="en-US" dirty="0"/>
          </a:p>
        </p:txBody>
      </p:sp>
      <p:sp>
        <p:nvSpPr>
          <p:cNvPr id="4" name="スライド番号プレースホルダー 3"/>
          <p:cNvSpPr>
            <a:spLocks noGrp="1"/>
          </p:cNvSpPr>
          <p:nvPr>
            <p:ph type="sldNum" sz="quarter" idx="10"/>
          </p:nvPr>
        </p:nvSpPr>
        <p:spPr/>
        <p:txBody>
          <a:bodyPr/>
          <a:lstStyle/>
          <a:p>
            <a:fld id="{1BE1C6B5-FC4F-4E09-81E4-5468C0035049}" type="slidenum">
              <a:rPr kumimoji="1" lang="ja-JP" altLang="en-US" smtClean="0"/>
              <a:pPr/>
              <a:t>37</a:t>
            </a:fld>
            <a:endParaRPr kumimoji="1" lang="ja-JP" altLang="en-US"/>
          </a:p>
        </p:txBody>
      </p:sp>
    </p:spTree>
    <p:extLst>
      <p:ext uri="{BB962C8B-B14F-4D97-AF65-F5344CB8AC3E}">
        <p14:creationId xmlns:p14="http://schemas.microsoft.com/office/powerpoint/2010/main" xmlns="" val="728364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32"/>
            <a:ext cx="84201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A8AAD8F-C505-48ED-A824-59059BE2AA89}" type="datetime1">
              <a:rPr kumimoji="1" lang="ja-JP" altLang="en-US" smtClean="0"/>
              <a:pPr/>
              <a:t>2017/5/26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5E85BB95-D9F6-45BA-B381-78C7327516AA}" type="datetime1">
              <a:rPr kumimoji="1" lang="ja-JP" altLang="en-US" smtClean="0"/>
              <a:pPr/>
              <a:t>2017/5/26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7"/>
            <a:ext cx="84201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5FE07366-BD40-4A14-95D5-32C388180ECC}" type="datetime1">
              <a:rPr kumimoji="1" lang="ja-JP" altLang="en-US" smtClean="0"/>
              <a:pPr/>
              <a:t>2017/5/26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9530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5035550" y="1600206"/>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19405349-2F2F-4214-91CD-3FA11CC8C621}" type="datetime1">
              <a:rPr kumimoji="1" lang="ja-JP" altLang="en-US" smtClean="0"/>
              <a:pPr/>
              <a:t>2017/5/26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5032114"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5032114"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012305E8-DD1F-4948-86EB-E1160782E6B3}" type="datetime1">
              <a:rPr kumimoji="1" lang="ja-JP" altLang="en-US" smtClean="0"/>
              <a:pPr/>
              <a:t>2017/5/26</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B2BF8D93-2D8C-4D7C-BF9C-9D1C66137DD7}" type="datetime1">
              <a:rPr kumimoji="1" lang="ja-JP" altLang="en-US" smtClean="0"/>
              <a:pPr/>
              <a:t>2017/5/26</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ECD7A4B-19CD-4913-B5F3-E3FC1880B4CE}" type="datetime1">
              <a:rPr kumimoji="1" lang="ja-JP" altLang="en-US" smtClean="0"/>
              <a:pPr/>
              <a:t>2017/5/26</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872972" y="273057"/>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95300" y="1435103"/>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18BC6C55-BEB8-4706-A4AD-82BE49B3EB25}" type="datetime1">
              <a:rPr kumimoji="1" lang="ja-JP" altLang="en-US" smtClean="0"/>
              <a:pPr/>
              <a:t>2017/5/26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C8AB0AD8-2AA9-4294-BDAD-9941EFC69FF3}" type="datetime1">
              <a:rPr kumimoji="1" lang="ja-JP" altLang="en-US" smtClean="0"/>
              <a:pPr/>
              <a:t>2017/5/26</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3E7040C6-F82E-4063-B92E-2DEF55170B0F}" type="datetime1">
              <a:rPr kumimoji="1" lang="ja-JP" altLang="en-US" smtClean="0"/>
              <a:pPr/>
              <a:t>2017/5/26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45"/>
            <a:ext cx="222885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95300" y="274645"/>
            <a:ext cx="652145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D13AC341-5214-479A-934F-10EC7596CC9E}" type="datetime1">
              <a:rPr kumimoji="1" lang="ja-JP" altLang="en-US" smtClean="0"/>
              <a:pPr/>
              <a:t>2017/5/26</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pPr/>
              <a:t>&lt;#&gt;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インデックス">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16" name="TextBox 36"/>
          <p:cNvSpPr txBox="1"/>
          <p:nvPr userDrawn="1"/>
        </p:nvSpPr>
        <p:spPr>
          <a:xfrm>
            <a:off x="9612906" y="6742238"/>
            <a:ext cx="293094" cy="246221"/>
          </a:xfrm>
          <a:prstGeom prst="rect">
            <a:avLst/>
          </a:prstGeom>
          <a:noFill/>
        </p:spPr>
        <p:txBody>
          <a:bodyPr wrap="square" lIns="84024" tIns="0" rIns="84024" bIns="0" rtlCol="0">
            <a:spAutoFit/>
          </a:bodyPr>
          <a:lstStyle/>
          <a:p>
            <a:fld id="{B81353C4-87EF-784D-9B49-76D7931112DF}" type="slidenum">
              <a:rPr lang="en-US" sz="800" smtClean="0">
                <a:latin typeface="Arial"/>
                <a:cs typeface="Arial"/>
              </a:rPr>
              <a:pPr/>
              <a:t>&lt;#&gt;</a:t>
            </a:fld>
            <a:endParaRPr lang="en-US" sz="800" dirty="0">
              <a:latin typeface="Arial"/>
              <a:cs typeface="Arial"/>
            </a:endParaRPr>
          </a:p>
        </p:txBody>
      </p:sp>
      <p:sp>
        <p:nvSpPr>
          <p:cNvPr id="18" name="Content Placeholder 2"/>
          <p:cNvSpPr>
            <a:spLocks noGrp="1"/>
          </p:cNvSpPr>
          <p:nvPr>
            <p:ph idx="1"/>
          </p:nvPr>
        </p:nvSpPr>
        <p:spPr>
          <a:xfrm>
            <a:off x="674785" y="1273519"/>
            <a:ext cx="8935492" cy="4653361"/>
          </a:xfrm>
          <a:prstGeom prst="rect">
            <a:avLst/>
          </a:prstGeom>
        </p:spPr>
        <p:txBody>
          <a:bodyPr lIns="168048" tIns="42012" rIns="84024" bIns="42012">
            <a:normAutofit/>
          </a:bodyPr>
          <a:lstStyle>
            <a:lvl1pPr marL="420121" marR="0" indent="-420121" algn="l" defTabSz="420121" rtl="0" eaLnBrk="1" fontAlgn="auto" latinLnBrk="0" hangingPunct="1">
              <a:lnSpc>
                <a:spcPct val="150000"/>
              </a:lnSpc>
              <a:spcBef>
                <a:spcPts val="0"/>
              </a:spcBef>
              <a:spcAft>
                <a:spcPts val="0"/>
              </a:spcAft>
              <a:buClrTx/>
              <a:buSzTx/>
              <a:buFont typeface="Wingdings" charset="2"/>
              <a:buNone/>
              <a:tabLst/>
              <a:defRPr sz="1800">
                <a:latin typeface="+mn-ea"/>
                <a:ea typeface="+mn-ea"/>
              </a:defRPr>
            </a:lvl1pPr>
            <a:lvl2pPr marL="840242" indent="-420121">
              <a:buFont typeface="+mj-lt"/>
              <a:buAutoNum type="arabicPeriod"/>
              <a:defRPr/>
            </a:lvl2pPr>
            <a:lvl3pPr marL="1260363" indent="-420121">
              <a:buFont typeface="+mj-lt"/>
              <a:buAutoNum type="arabicPeriod"/>
              <a:defRPr/>
            </a:lvl3pPr>
            <a:lvl4pPr marL="1575454" indent="-315091">
              <a:buFont typeface="+mj-lt"/>
              <a:buAutoNum type="arabicPeriod"/>
              <a:defRPr/>
            </a:lvl4pPr>
            <a:lvl5pPr marL="1995575" indent="-315091">
              <a:buFont typeface="+mj-lt"/>
              <a:buAutoNum type="arabicPeriod"/>
              <a:defRPr/>
            </a:lvl5pPr>
          </a:lstStyle>
          <a:p>
            <a:pPr lvl="0"/>
            <a:r>
              <a:rPr lang="ja-JP" altLang="en-US" smtClean="0"/>
              <a:t>マスター テキストの書式設定</a:t>
            </a:r>
          </a:p>
        </p:txBody>
      </p:sp>
      <p:cxnSp>
        <p:nvCxnSpPr>
          <p:cNvPr id="19" name="直線コネクタ 18"/>
          <p:cNvCxnSpPr/>
          <p:nvPr userDrawn="1"/>
        </p:nvCxnSpPr>
        <p:spPr>
          <a:xfrm>
            <a:off x="149433" y="623455"/>
            <a:ext cx="9607137" cy="0"/>
          </a:xfrm>
          <a:prstGeom prst="line">
            <a:avLst/>
          </a:prstGeom>
          <a:ln w="19050">
            <a:solidFill>
              <a:srgbClr val="405F9E"/>
            </a:solidFil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userDrawn="1"/>
        </p:nvCxnSpPr>
        <p:spPr>
          <a:xfrm>
            <a:off x="149433" y="6733232"/>
            <a:ext cx="9607137" cy="0"/>
          </a:xfrm>
          <a:prstGeom prst="line">
            <a:avLst/>
          </a:prstGeom>
          <a:ln w="19050">
            <a:solidFill>
              <a:srgbClr val="405F9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9819620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95300" y="1600206"/>
            <a:ext cx="89154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95300" y="6356357"/>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257F8D-FBF5-4D38-8578-DE3FBF3AFA75}" type="datetime1">
              <a:rPr kumimoji="1" lang="ja-JP" altLang="en-US" smtClean="0"/>
              <a:pPr/>
              <a:t>2017/5/26</a:t>
            </a:fld>
            <a:endParaRPr kumimoji="1" lang="ja-JP" altLang="en-US"/>
          </a:p>
        </p:txBody>
      </p:sp>
      <p:sp>
        <p:nvSpPr>
          <p:cNvPr id="5" name="フッター プレースホルダ 4"/>
          <p:cNvSpPr>
            <a:spLocks noGrp="1"/>
          </p:cNvSpPr>
          <p:nvPr>
            <p:ph type="ftr" sz="quarter" idx="3"/>
          </p:nvPr>
        </p:nvSpPr>
        <p:spPr>
          <a:xfrm>
            <a:off x="3384550" y="6356357"/>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7099300" y="6356357"/>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pPr/>
              <a:t>&lt;#&gt;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wmf"/><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image" Target="../media/image9.wmf"/><Relationship Id="rId7" Type="http://schemas.openxmlformats.org/officeDocument/2006/relationships/image" Target="../media/image13.wmf"/><Relationship Id="rId12"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wmf"/><Relationship Id="rId10" Type="http://schemas.openxmlformats.org/officeDocument/2006/relationships/image" Target="../media/image16.png"/><Relationship Id="rId4" Type="http://schemas.openxmlformats.org/officeDocument/2006/relationships/image" Target="../media/image10.wmf"/><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21.gif"/><Relationship Id="rId4" Type="http://schemas.openxmlformats.org/officeDocument/2006/relationships/image" Target="../media/image20.gif"/></Relationships>
</file>

<file path=ppt/slides/_rels/slide6.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8.jpeg"/><Relationship Id="rId3" Type="http://schemas.openxmlformats.org/officeDocument/2006/relationships/image" Target="../media/image22.png"/><Relationship Id="rId7" Type="http://schemas.openxmlformats.org/officeDocument/2006/relationships/image" Target="../media/image23.emf"/><Relationship Id="rId12"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6.jpeg"/><Relationship Id="rId11" Type="http://schemas.openxmlformats.org/officeDocument/2006/relationships/image" Target="../media/image26.png"/><Relationship Id="rId5" Type="http://schemas.openxmlformats.org/officeDocument/2006/relationships/image" Target="../media/image4.jpeg"/><Relationship Id="rId10" Type="http://schemas.openxmlformats.org/officeDocument/2006/relationships/hyperlink" Target="http://iconhoihoi.oops.jp/item/2012/02/147-building-yellow.html" TargetMode="External"/><Relationship Id="rId4" Type="http://schemas.openxmlformats.org/officeDocument/2006/relationships/image" Target="../media/image5.png"/><Relationship Id="rId9" Type="http://schemas.openxmlformats.org/officeDocument/2006/relationships/image" Target="../media/image25.jpeg"/><Relationship Id="rId14" Type="http://schemas.openxmlformats.org/officeDocument/2006/relationships/image" Target="../media/image29.w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______1.xls"/></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35.wmf"/></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wmf"/></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41.emf"/><Relationship Id="rId4" Type="http://schemas.openxmlformats.org/officeDocument/2006/relationships/image" Target="../media/image35.wm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28497" y="1340768"/>
            <a:ext cx="9127014" cy="1157258"/>
          </a:xfrm>
        </p:spPr>
        <p:txBody>
          <a:bodyPr>
            <a:noAutofit/>
          </a:bodyPr>
          <a:lstStyle/>
          <a:p>
            <a:r>
              <a:rPr lang="en-US" altLang="ja-JP" sz="3200" b="1" dirty="0" smtClean="0">
                <a:latin typeface="HG丸ｺﾞｼｯｸM-PRO" panose="020F0600000000000000" pitchFamily="50" charset="-128"/>
                <a:ea typeface="HG丸ｺﾞｼｯｸM-PRO" panose="020F0600000000000000" pitchFamily="50" charset="-128"/>
              </a:rPr>
              <a:t>OSS</a:t>
            </a:r>
            <a:r>
              <a:rPr lang="ja-JP" altLang="ja-JP" sz="3200" b="1" dirty="0" smtClean="0">
                <a:latin typeface="HG丸ｺﾞｼｯｸM-PRO" panose="020F0600000000000000" pitchFamily="50" charset="-128"/>
                <a:ea typeface="HG丸ｺﾞｼｯｸM-PRO" panose="020F0600000000000000" pitchFamily="50" charset="-128"/>
              </a:rPr>
              <a:t>導入に向けた</a:t>
            </a:r>
            <a:r>
              <a:rPr lang="ja-JP" altLang="en-US" sz="3200" b="1" dirty="0" smtClean="0">
                <a:latin typeface="HG丸ｺﾞｼｯｸM-PRO" panose="020F0600000000000000" pitchFamily="50" charset="-128"/>
                <a:ea typeface="HG丸ｺﾞｼｯｸM-PRO" panose="020F0600000000000000" pitchFamily="50" charset="-128"/>
              </a:rPr>
              <a:t>対応</a:t>
            </a:r>
            <a:r>
              <a:rPr lang="ja-JP" altLang="ja-JP" sz="3200" b="1" dirty="0" smtClean="0">
                <a:latin typeface="HG丸ｺﾞｼｯｸM-PRO" panose="020F0600000000000000" pitchFamily="50" charset="-128"/>
                <a:ea typeface="HG丸ｺﾞｼｯｸM-PRO" panose="020F0600000000000000" pitchFamily="50" charset="-128"/>
              </a:rPr>
              <a:t>等</a:t>
            </a:r>
            <a:r>
              <a:rPr lang="ja-JP" altLang="ja-JP" sz="3200" b="1" smtClean="0">
                <a:latin typeface="HG丸ｺﾞｼｯｸM-PRO" panose="020F0600000000000000" pitchFamily="50" charset="-128"/>
                <a:ea typeface="HG丸ｺﾞｼｯｸM-PRO" panose="020F0600000000000000" pitchFamily="50" charset="-128"/>
              </a:rPr>
              <a:t>について</a:t>
            </a:r>
            <a:endParaRPr kumimoji="1" lang="ja-JP" altLang="en-US" sz="3200" b="1" dirty="0">
              <a:latin typeface="HG丸ｺﾞｼｯｸM-PRO" panose="020F0600000000000000" pitchFamily="50" charset="-128"/>
              <a:ea typeface="HG丸ｺﾞｼｯｸM-PRO" panose="020F0600000000000000" pitchFamily="50" charset="-128"/>
            </a:endParaRPr>
          </a:p>
        </p:txBody>
      </p:sp>
      <p:sp>
        <p:nvSpPr>
          <p:cNvPr id="5" name="サブタイトル 4"/>
          <p:cNvSpPr>
            <a:spLocks noGrp="1"/>
          </p:cNvSpPr>
          <p:nvPr>
            <p:ph type="subTitle" idx="1"/>
          </p:nvPr>
        </p:nvSpPr>
        <p:spPr>
          <a:xfrm>
            <a:off x="1485900" y="3886207"/>
            <a:ext cx="6934200" cy="1379711"/>
          </a:xfrm>
        </p:spPr>
        <p:txBody>
          <a:bodyPr>
            <a:normAutofit/>
          </a:bodyPr>
          <a:lstStyle/>
          <a:p>
            <a:r>
              <a:rPr kumimoji="1" lang="ja-JP" altLang="en-US" sz="2800" b="1" dirty="0" smtClean="0">
                <a:solidFill>
                  <a:schemeClr val="tx1"/>
                </a:solidFill>
                <a:latin typeface="HG丸ｺﾞｼｯｸM-PRO" panose="020F0600000000000000" pitchFamily="50" charset="-128"/>
                <a:ea typeface="HG丸ｺﾞｼｯｸM-PRO" panose="020F0600000000000000" pitchFamily="50" charset="-128"/>
              </a:rPr>
              <a:t>平成</a:t>
            </a:r>
            <a:r>
              <a:rPr kumimoji="1" lang="en-US" altLang="ja-JP" sz="2800" b="1" dirty="0" smtClean="0">
                <a:solidFill>
                  <a:schemeClr val="tx1"/>
                </a:solidFill>
                <a:latin typeface="HG丸ｺﾞｼｯｸM-PRO" panose="020F0600000000000000" pitchFamily="50" charset="-128"/>
                <a:ea typeface="HG丸ｺﾞｼｯｸM-PRO" panose="020F0600000000000000" pitchFamily="50" charset="-128"/>
              </a:rPr>
              <a:t>2</a:t>
            </a:r>
            <a:r>
              <a:rPr kumimoji="1" lang="ja-JP" altLang="en-US" sz="2800" b="1" dirty="0" smtClean="0">
                <a:solidFill>
                  <a:schemeClr val="tx1"/>
                </a:solidFill>
                <a:latin typeface="HG丸ｺﾞｼｯｸM-PRO" panose="020F0600000000000000" pitchFamily="50" charset="-128"/>
                <a:ea typeface="HG丸ｺﾞｼｯｸM-PRO" panose="020F0600000000000000" pitchFamily="50" charset="-128"/>
              </a:rPr>
              <a:t>９年</a:t>
            </a:r>
            <a:endParaRPr kumimoji="1" lang="en-US" altLang="ja-JP" sz="2800" b="1" dirty="0" smtClean="0">
              <a:solidFill>
                <a:schemeClr val="tx1"/>
              </a:solidFill>
              <a:latin typeface="HG丸ｺﾞｼｯｸM-PRO" panose="020F0600000000000000" pitchFamily="50" charset="-128"/>
              <a:ea typeface="HG丸ｺﾞｼｯｸM-PRO" panose="020F0600000000000000" pitchFamily="50" charset="-128"/>
            </a:endParaRPr>
          </a:p>
          <a:p>
            <a:r>
              <a:rPr lang="ja-JP" altLang="en-US" sz="2800" b="1" dirty="0" smtClean="0">
                <a:solidFill>
                  <a:schemeClr val="tx1"/>
                </a:solidFill>
                <a:latin typeface="HG丸ｺﾞｼｯｸM-PRO" panose="020F0600000000000000" pitchFamily="50" charset="-128"/>
                <a:ea typeface="HG丸ｺﾞｼｯｸM-PRO" panose="020F0600000000000000" pitchFamily="50" charset="-128"/>
              </a:rPr>
              <a:t>自販連 登録事業部</a:t>
            </a:r>
            <a:endParaRPr kumimoji="1" lang="ja-JP" altLang="en-US" sz="2800" b="1" dirty="0">
              <a:solidFill>
                <a:schemeClr val="tx1"/>
              </a:solidFill>
              <a:latin typeface="HG丸ｺﾞｼｯｸM-PRO" panose="020F0600000000000000" pitchFamily="50" charset="-128"/>
              <a:ea typeface="HG丸ｺﾞｼｯｸM-PRO" panose="020F0600000000000000" pitchFamily="50" charset="-128"/>
            </a:endParaRPr>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1</a:t>
            </a:fld>
            <a:endParaRPr kumimoji="1" lang="ja-JP" altLang="en-US"/>
          </a:p>
        </p:txBody>
      </p:sp>
    </p:spTree>
    <p:extLst>
      <p:ext uri="{BB962C8B-B14F-4D97-AF65-F5344CB8AC3E}">
        <p14:creationId xmlns="" xmlns:p14="http://schemas.microsoft.com/office/powerpoint/2010/main" val="828609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角丸四角形 37"/>
          <p:cNvSpPr/>
          <p:nvPr/>
        </p:nvSpPr>
        <p:spPr>
          <a:xfrm>
            <a:off x="5523984" y="2000251"/>
            <a:ext cx="4325277" cy="2943225"/>
          </a:xfrm>
          <a:prstGeom prst="roundRect">
            <a:avLst>
              <a:gd name="adj" fmla="val 3499"/>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37" name="角丸四角形 36"/>
          <p:cNvSpPr/>
          <p:nvPr/>
        </p:nvSpPr>
        <p:spPr>
          <a:xfrm>
            <a:off x="139314" y="2012951"/>
            <a:ext cx="3759465" cy="2971800"/>
          </a:xfrm>
          <a:prstGeom prst="roundRect">
            <a:avLst>
              <a:gd name="adj" fmla="val 4508"/>
            </a:avLst>
          </a:prstGeom>
          <a:noFill/>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108" name="円/楕円 107"/>
          <p:cNvSpPr/>
          <p:nvPr/>
        </p:nvSpPr>
        <p:spPr>
          <a:xfrm>
            <a:off x="3699277" y="1563703"/>
            <a:ext cx="1964002" cy="1855787"/>
          </a:xfrm>
          <a:prstGeom prst="ellipse">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101" name="角丸四角形 100"/>
          <p:cNvSpPr/>
          <p:nvPr/>
        </p:nvSpPr>
        <p:spPr>
          <a:xfrm>
            <a:off x="2272521" y="5297372"/>
            <a:ext cx="4752636" cy="1493838"/>
          </a:xfrm>
          <a:prstGeom prst="roundRect">
            <a:avLst>
              <a:gd name="adj" fmla="val 4508"/>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62" name="角丸四角形 61"/>
          <p:cNvSpPr/>
          <p:nvPr/>
        </p:nvSpPr>
        <p:spPr>
          <a:xfrm>
            <a:off x="8774391" y="2352675"/>
            <a:ext cx="1000919" cy="2514600"/>
          </a:xfrm>
          <a:prstGeom prst="roundRect">
            <a:avLst>
              <a:gd name="adj" fmla="val 0"/>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18441" name="AutoShape 5"/>
          <p:cNvSpPr>
            <a:spLocks noChangeArrowheads="1"/>
          </p:cNvSpPr>
          <p:nvPr/>
        </p:nvSpPr>
        <p:spPr bwMode="auto">
          <a:xfrm>
            <a:off x="106627" y="554040"/>
            <a:ext cx="9687587" cy="952500"/>
          </a:xfrm>
          <a:prstGeom prst="roundRect">
            <a:avLst>
              <a:gd name="adj" fmla="val 13917"/>
            </a:avLst>
          </a:prstGeom>
          <a:solidFill>
            <a:srgbClr val="FFFFCC"/>
          </a:solidFill>
          <a:ln w="9525">
            <a:solidFill>
              <a:schemeClr val="tx1"/>
            </a:solidFill>
            <a:round/>
            <a:headEnd/>
            <a:tailEnd/>
          </a:ln>
        </p:spPr>
        <p:txBody>
          <a:bodyPr lIns="91392" tIns="45696" rIns="91392" bIns="45696"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lnSpc>
                <a:spcPts val="2400"/>
              </a:lnSpc>
            </a:pPr>
            <a:r>
              <a:rPr lang="ja-JP" altLang="en-US" dirty="0">
                <a:solidFill>
                  <a:srgbClr val="000000"/>
                </a:solidFill>
                <a:latin typeface="AR P丸ゴシック体M" panose="020B0600010101010101" pitchFamily="50" charset="-128"/>
                <a:ea typeface="AR P丸ゴシック体M" panose="020B0600010101010101" pitchFamily="50" charset="-128"/>
              </a:rPr>
              <a:t>自動車の保有に伴い必要となる各種の行政手続（検査・登録、保管場所</a:t>
            </a:r>
            <a:r>
              <a:rPr lang="ja-JP" altLang="en-US" dirty="0" smtClean="0">
                <a:solidFill>
                  <a:srgbClr val="000000"/>
                </a:solidFill>
                <a:latin typeface="AR P丸ゴシック体M" panose="020B0600010101010101" pitchFamily="50" charset="-128"/>
                <a:ea typeface="AR P丸ゴシック体M" panose="020B0600010101010101" pitchFamily="50" charset="-128"/>
              </a:rPr>
              <a:t>証明）、</a:t>
            </a:r>
            <a:endParaRPr lang="en-US" altLang="ja-JP" dirty="0" smtClean="0">
              <a:solidFill>
                <a:srgbClr val="000000"/>
              </a:solidFill>
              <a:latin typeface="AR P丸ゴシック体M" panose="020B0600010101010101" pitchFamily="50" charset="-128"/>
              <a:ea typeface="AR P丸ゴシック体M" panose="020B0600010101010101" pitchFamily="50" charset="-128"/>
            </a:endParaRPr>
          </a:p>
          <a:p>
            <a:pPr algn="ctr" eaLnBrk="1" hangingPunct="1">
              <a:lnSpc>
                <a:spcPts val="2400"/>
              </a:lnSpc>
            </a:pPr>
            <a:r>
              <a:rPr lang="ja-JP" altLang="en-US" dirty="0" smtClean="0">
                <a:solidFill>
                  <a:srgbClr val="000000"/>
                </a:solidFill>
                <a:latin typeface="AR P丸ゴシック体M" panose="020B0600010101010101" pitchFamily="50" charset="-128"/>
                <a:ea typeface="AR P丸ゴシック体M" panose="020B0600010101010101" pitchFamily="50" charset="-128"/>
              </a:rPr>
              <a:t>自動車</a:t>
            </a:r>
            <a:r>
              <a:rPr lang="ja-JP" altLang="en-US" dirty="0">
                <a:solidFill>
                  <a:srgbClr val="000000"/>
                </a:solidFill>
                <a:latin typeface="AR P丸ゴシック体M" panose="020B0600010101010101" pitchFamily="50" charset="-128"/>
                <a:ea typeface="AR P丸ゴシック体M" panose="020B0600010101010101" pitchFamily="50" charset="-128"/>
              </a:rPr>
              <a:t>諸税（国税、</a:t>
            </a:r>
            <a:r>
              <a:rPr lang="ja-JP" altLang="en-US" dirty="0" smtClean="0">
                <a:solidFill>
                  <a:srgbClr val="000000"/>
                </a:solidFill>
                <a:latin typeface="AR P丸ゴシック体M" panose="020B0600010101010101" pitchFamily="50" charset="-128"/>
                <a:ea typeface="AR P丸ゴシック体M" panose="020B0600010101010101" pitchFamily="50" charset="-128"/>
              </a:rPr>
              <a:t>県税の</a:t>
            </a:r>
            <a:r>
              <a:rPr lang="ja-JP" altLang="en-US" dirty="0">
                <a:solidFill>
                  <a:srgbClr val="000000"/>
                </a:solidFill>
                <a:latin typeface="AR P丸ゴシック体M" panose="020B0600010101010101" pitchFamily="50" charset="-128"/>
                <a:ea typeface="AR P丸ゴシック体M" panose="020B0600010101010101" pitchFamily="50" charset="-128"/>
              </a:rPr>
              <a:t>納税等）</a:t>
            </a:r>
            <a:r>
              <a:rPr lang="ja-JP" altLang="en-US" dirty="0" smtClean="0">
                <a:solidFill>
                  <a:srgbClr val="000000"/>
                </a:solidFill>
                <a:latin typeface="AR P丸ゴシック体M" panose="020B0600010101010101" pitchFamily="50" charset="-128"/>
                <a:ea typeface="AR P丸ゴシック体M" panose="020B0600010101010101" pitchFamily="50" charset="-128"/>
              </a:rPr>
              <a:t>をオンラインにより、一括</a:t>
            </a:r>
            <a:r>
              <a:rPr lang="ja-JP" altLang="en-US" dirty="0">
                <a:solidFill>
                  <a:srgbClr val="000000"/>
                </a:solidFill>
                <a:latin typeface="AR P丸ゴシック体M" panose="020B0600010101010101" pitchFamily="50" charset="-128"/>
                <a:ea typeface="AR P丸ゴシック体M" panose="020B0600010101010101" pitchFamily="50" charset="-128"/>
              </a:rPr>
              <a:t>で行うことが</a:t>
            </a:r>
            <a:r>
              <a:rPr lang="ja-JP" altLang="en-US" dirty="0" smtClean="0">
                <a:solidFill>
                  <a:srgbClr val="000000"/>
                </a:solidFill>
                <a:latin typeface="AR P丸ゴシック体M" panose="020B0600010101010101" pitchFamily="50" charset="-128"/>
                <a:ea typeface="AR P丸ゴシック体M" panose="020B0600010101010101" pitchFamily="50" charset="-128"/>
              </a:rPr>
              <a:t>可能</a:t>
            </a:r>
            <a:endParaRPr lang="ja-JP" altLang="en-US" dirty="0">
              <a:solidFill>
                <a:srgbClr val="000000"/>
              </a:solidFill>
              <a:latin typeface="AR P丸ゴシック体M" panose="020B0600010101010101" pitchFamily="50" charset="-128"/>
              <a:ea typeface="AR P丸ゴシック体M" panose="020B0600010101010101" pitchFamily="50" charset="-128"/>
            </a:endParaRPr>
          </a:p>
        </p:txBody>
      </p:sp>
      <p:pic>
        <p:nvPicPr>
          <p:cNvPr id="18443" name="Picture 10"/>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012288" y="1955800"/>
            <a:ext cx="1343157" cy="1200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正方形/長方形 11"/>
          <p:cNvSpPr/>
          <p:nvPr/>
        </p:nvSpPr>
        <p:spPr>
          <a:xfrm>
            <a:off x="3807632" y="1719275"/>
            <a:ext cx="1793743" cy="21748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91392" tIns="45696" rIns="91392" bIns="45696" anchor="ctr"/>
          <a:lstStyle/>
          <a:p>
            <a:pPr algn="ctr">
              <a:defRPr/>
            </a:pPr>
            <a:r>
              <a:rPr lang="ja-JP" altLang="en-US" sz="1400" dirty="0">
                <a:solidFill>
                  <a:prstClr val="black"/>
                </a:solidFill>
              </a:rPr>
              <a:t>自動車を購入</a:t>
            </a:r>
          </a:p>
        </p:txBody>
      </p:sp>
      <p:pic>
        <p:nvPicPr>
          <p:cNvPr id="18445" name="Picture 1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08109" y="3122622"/>
            <a:ext cx="533135" cy="904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46" name="Picture 1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1356285">
            <a:off x="822067" y="2784475"/>
            <a:ext cx="546894" cy="5159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47" name="Picture 1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969962" y="3338522"/>
            <a:ext cx="545175" cy="51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48" name="Picture 13"/>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rot="803166">
            <a:off x="1006089" y="3887788"/>
            <a:ext cx="545173" cy="5159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8449"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1783425" y="3565543"/>
            <a:ext cx="982001" cy="500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50" name="テキスト ボックス 492"/>
          <p:cNvSpPr txBox="1">
            <a:spLocks noChangeArrowheads="1"/>
          </p:cNvSpPr>
          <p:nvPr/>
        </p:nvSpPr>
        <p:spPr bwMode="auto">
          <a:xfrm>
            <a:off x="1769666" y="3344876"/>
            <a:ext cx="935567"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県税事務所</a:t>
            </a:r>
            <a:endParaRPr lang="en-US" altLang="ja-JP" sz="1200" dirty="0">
              <a:solidFill>
                <a:srgbClr val="000000"/>
              </a:solidFill>
            </a:endParaRPr>
          </a:p>
        </p:txBody>
      </p:sp>
      <p:pic>
        <p:nvPicPr>
          <p:cNvPr id="18451" name="Picture 9"/>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1774825" y="2676547"/>
            <a:ext cx="982002" cy="576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52" name="テキスト ボックス 494"/>
          <p:cNvSpPr txBox="1">
            <a:spLocks noChangeArrowheads="1"/>
          </p:cNvSpPr>
          <p:nvPr/>
        </p:nvSpPr>
        <p:spPr bwMode="auto">
          <a:xfrm>
            <a:off x="1926180" y="2435228"/>
            <a:ext cx="672439" cy="2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警察署</a:t>
            </a:r>
            <a:endParaRPr lang="en-US" altLang="ja-JP" sz="1200" dirty="0">
              <a:solidFill>
                <a:srgbClr val="000000"/>
              </a:solidFill>
            </a:endParaRPr>
          </a:p>
        </p:txBody>
      </p:sp>
      <p:pic>
        <p:nvPicPr>
          <p:cNvPr id="18453"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1745598" y="4375150"/>
            <a:ext cx="937286"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54" name="テキスト ボックス 492"/>
          <p:cNvSpPr txBox="1">
            <a:spLocks noChangeArrowheads="1"/>
          </p:cNvSpPr>
          <p:nvPr/>
        </p:nvSpPr>
        <p:spPr bwMode="auto">
          <a:xfrm>
            <a:off x="1824710" y="4114813"/>
            <a:ext cx="780785"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運輸支局</a:t>
            </a:r>
            <a:endParaRPr lang="en-US" altLang="ja-JP" sz="1200" dirty="0">
              <a:solidFill>
                <a:srgbClr val="000000"/>
              </a:solidFill>
            </a:endParaRPr>
          </a:p>
        </p:txBody>
      </p:sp>
      <p:pic>
        <p:nvPicPr>
          <p:cNvPr id="18455" name="Picture 17"/>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209374" y="3419490"/>
            <a:ext cx="1019837" cy="7953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 name="角丸四角形 9"/>
          <p:cNvSpPr/>
          <p:nvPr/>
        </p:nvSpPr>
        <p:spPr>
          <a:xfrm>
            <a:off x="1047364" y="1758950"/>
            <a:ext cx="1872853" cy="3508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r>
              <a:rPr lang="ja-JP" altLang="en-US" sz="1600" b="1" dirty="0">
                <a:solidFill>
                  <a:prstClr val="white"/>
                </a:solidFill>
              </a:rPr>
              <a:t>窓口手続き</a:t>
            </a:r>
          </a:p>
        </p:txBody>
      </p:sp>
      <p:sp>
        <p:nvSpPr>
          <p:cNvPr id="43" name="左右矢印 42"/>
          <p:cNvSpPr/>
          <p:nvPr/>
        </p:nvSpPr>
        <p:spPr>
          <a:xfrm rot="19750370">
            <a:off x="932136" y="3284560"/>
            <a:ext cx="512498" cy="73025"/>
          </a:xfrm>
          <a:prstGeom prst="lef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44" name="左右矢印 43"/>
          <p:cNvSpPr/>
          <p:nvPr/>
        </p:nvSpPr>
        <p:spPr>
          <a:xfrm rot="1387167">
            <a:off x="966532" y="4378325"/>
            <a:ext cx="491860" cy="77788"/>
          </a:xfrm>
          <a:prstGeom prst="lef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45" name="左右矢印 44"/>
          <p:cNvSpPr/>
          <p:nvPr/>
        </p:nvSpPr>
        <p:spPr>
          <a:xfrm>
            <a:off x="964814" y="3805251"/>
            <a:ext cx="545173" cy="71437"/>
          </a:xfrm>
          <a:prstGeom prst="lef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18460" name="テキスト ボックス 54"/>
          <p:cNvSpPr txBox="1">
            <a:spLocks noChangeArrowheads="1"/>
          </p:cNvSpPr>
          <p:nvPr/>
        </p:nvSpPr>
        <p:spPr bwMode="auto">
          <a:xfrm>
            <a:off x="2633005" y="3621088"/>
            <a:ext cx="1305321"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2" tIns="45696" rIns="91392" bIns="45696">
            <a:spAutoFit/>
          </a:bodyPr>
          <a:lstStyle>
            <a:lvl1pPr marL="114300" indent="-1143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000000"/>
                </a:solidFill>
              </a:rPr>
              <a:t>②自動車取得税、自動車税の納付</a:t>
            </a:r>
            <a:endParaRPr lang="en-US" altLang="ja-JP" sz="1000" dirty="0">
              <a:solidFill>
                <a:srgbClr val="000000"/>
              </a:solidFill>
            </a:endParaRPr>
          </a:p>
        </p:txBody>
      </p:sp>
      <p:sp>
        <p:nvSpPr>
          <p:cNvPr id="39" name="右矢印 38"/>
          <p:cNvSpPr/>
          <p:nvPr/>
        </p:nvSpPr>
        <p:spPr>
          <a:xfrm>
            <a:off x="6419366" y="3765116"/>
            <a:ext cx="822060" cy="71437"/>
          </a:xfrm>
          <a:prstGeom prst="rightArrow">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a:solidFill>
                <a:prstClr val="white"/>
              </a:solidFill>
            </a:endParaRPr>
          </a:p>
        </p:txBody>
      </p:sp>
      <p:sp>
        <p:nvSpPr>
          <p:cNvPr id="3108" name="テキスト ボックス 63"/>
          <p:cNvSpPr txBox="1">
            <a:spLocks noChangeArrowheads="1"/>
          </p:cNvSpPr>
          <p:nvPr/>
        </p:nvSpPr>
        <p:spPr bwMode="auto">
          <a:xfrm>
            <a:off x="7035682" y="4186242"/>
            <a:ext cx="1530615" cy="261562"/>
          </a:xfrm>
          <a:prstGeom prst="rect">
            <a:avLst/>
          </a:prstGeom>
          <a:noFill/>
          <a:ln w="9525">
            <a:noFill/>
            <a:miter lim="800000"/>
            <a:headEnd/>
            <a:tailEnd/>
          </a:ln>
        </p:spPr>
        <p:txBody>
          <a:bodyPr lIns="91392" tIns="45696" rIns="91392" bIns="45696">
            <a:spAutoFit/>
          </a:bodyPr>
          <a:lstStyle/>
          <a:p>
            <a:pPr algn="ctr">
              <a:defRPr/>
            </a:pPr>
            <a:r>
              <a:rPr lang="ja-JP" altLang="en-US" sz="1100" dirty="0" smtClean="0">
                <a:solidFill>
                  <a:prstClr val="black"/>
                </a:solidFill>
                <a:ea typeface="ＭＳ Ｐゴシック"/>
              </a:rPr>
              <a:t>国のＯＳＳシステム</a:t>
            </a:r>
            <a:endParaRPr lang="ja-JP" altLang="en-US" sz="1100" dirty="0">
              <a:solidFill>
                <a:prstClr val="black"/>
              </a:solidFill>
              <a:ea typeface="ＭＳ Ｐゴシック"/>
            </a:endParaRPr>
          </a:p>
        </p:txBody>
      </p:sp>
      <p:sp>
        <p:nvSpPr>
          <p:cNvPr id="18464" name="テキスト ボックス 64"/>
          <p:cNvSpPr txBox="1">
            <a:spLocks noChangeArrowheads="1"/>
          </p:cNvSpPr>
          <p:nvPr/>
        </p:nvSpPr>
        <p:spPr bwMode="auto">
          <a:xfrm>
            <a:off x="6566168" y="3486943"/>
            <a:ext cx="925248" cy="249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FF0000"/>
                </a:solidFill>
              </a:rPr>
              <a:t>電子申請</a:t>
            </a:r>
          </a:p>
        </p:txBody>
      </p:sp>
      <p:sp>
        <p:nvSpPr>
          <p:cNvPr id="18465" name="テキスト ボックス 65"/>
          <p:cNvSpPr txBox="1">
            <a:spLocks noChangeArrowheads="1"/>
          </p:cNvSpPr>
          <p:nvPr/>
        </p:nvSpPr>
        <p:spPr bwMode="auto">
          <a:xfrm>
            <a:off x="6591970" y="3868737"/>
            <a:ext cx="834098" cy="249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FF0000"/>
                </a:solidFill>
              </a:rPr>
              <a:t>電子納付</a:t>
            </a:r>
          </a:p>
        </p:txBody>
      </p:sp>
      <p:sp>
        <p:nvSpPr>
          <p:cNvPr id="54313" name="テキスト ボックス 67"/>
          <p:cNvSpPr txBox="1">
            <a:spLocks noChangeArrowheads="1"/>
          </p:cNvSpPr>
          <p:nvPr/>
        </p:nvSpPr>
        <p:spPr bwMode="auto">
          <a:xfrm>
            <a:off x="130080" y="5013327"/>
            <a:ext cx="9775920" cy="261562"/>
          </a:xfrm>
          <a:prstGeom prst="rect">
            <a:avLst/>
          </a:prstGeom>
          <a:noFill/>
          <a:ln w="9525">
            <a:noFill/>
            <a:miter lim="800000"/>
            <a:headEnd/>
            <a:tailEnd/>
          </a:ln>
        </p:spPr>
        <p:txBody>
          <a:bodyPr wrap="square" lIns="91392" tIns="45696" rIns="91392" bIns="45696">
            <a:spAutoFit/>
          </a:bodyPr>
          <a:lstStyle/>
          <a:p>
            <a:pPr marL="139626" indent="-139626">
              <a:defRPr/>
            </a:pPr>
            <a:r>
              <a:rPr lang="en-US" altLang="ja-JP" sz="1100" dirty="0" smtClean="0">
                <a:solidFill>
                  <a:srgbClr val="000000"/>
                </a:solidFill>
                <a:ea typeface="ＭＳ Ｐゴシック"/>
              </a:rPr>
              <a:t>※</a:t>
            </a:r>
            <a:r>
              <a:rPr lang="ja-JP" altLang="en-US" sz="1100" dirty="0" smtClean="0">
                <a:solidFill>
                  <a:srgbClr val="000000"/>
                </a:solidFill>
                <a:ea typeface="ＭＳ Ｐゴシック"/>
              </a:rPr>
              <a:t>手続開始時に本人確認書類を運輸支局に提出が必要。また、手続</a:t>
            </a:r>
            <a:r>
              <a:rPr lang="ja-JP" altLang="en-US" sz="1100" dirty="0">
                <a:solidFill>
                  <a:srgbClr val="000000"/>
                </a:solidFill>
                <a:ea typeface="ＭＳ Ｐゴシック"/>
              </a:rPr>
              <a:t>の終了後に、警察・運輸支局において、保管</a:t>
            </a:r>
            <a:r>
              <a:rPr lang="ja-JP" altLang="en-US" sz="1100" dirty="0" smtClean="0">
                <a:solidFill>
                  <a:srgbClr val="000000"/>
                </a:solidFill>
                <a:ea typeface="ＭＳ Ｐゴシック"/>
              </a:rPr>
              <a:t>場所標章</a:t>
            </a:r>
            <a:r>
              <a:rPr lang="ja-JP" altLang="en-US" sz="1100" dirty="0">
                <a:solidFill>
                  <a:srgbClr val="000000"/>
                </a:solidFill>
                <a:ea typeface="ＭＳ Ｐゴシック"/>
              </a:rPr>
              <a:t>、</a:t>
            </a:r>
            <a:r>
              <a:rPr lang="ja-JP" altLang="en-US" sz="1100" dirty="0" smtClean="0">
                <a:solidFill>
                  <a:srgbClr val="000000"/>
                </a:solidFill>
                <a:ea typeface="ＭＳ Ｐゴシック"/>
              </a:rPr>
              <a:t>車</a:t>
            </a:r>
            <a:r>
              <a:rPr lang="ja-JP" altLang="en-US" sz="1100" dirty="0">
                <a:solidFill>
                  <a:srgbClr val="000000"/>
                </a:solidFill>
                <a:ea typeface="ＭＳ Ｐゴシック"/>
              </a:rPr>
              <a:t>検証等の受取が</a:t>
            </a:r>
            <a:r>
              <a:rPr lang="ja-JP" altLang="en-US" sz="1100" dirty="0" smtClean="0">
                <a:solidFill>
                  <a:srgbClr val="000000"/>
                </a:solidFill>
                <a:ea typeface="ＭＳ Ｐゴシック"/>
              </a:rPr>
              <a:t>必要。</a:t>
            </a:r>
            <a:endParaRPr lang="en-US" altLang="ja-JP" sz="1100" dirty="0">
              <a:solidFill>
                <a:srgbClr val="000000"/>
              </a:solidFill>
              <a:ea typeface="ＭＳ Ｐゴシック"/>
            </a:endParaRPr>
          </a:p>
        </p:txBody>
      </p:sp>
      <p:sp>
        <p:nvSpPr>
          <p:cNvPr id="18467" name="テキスト ボックス 71"/>
          <p:cNvSpPr txBox="1">
            <a:spLocks noChangeArrowheads="1"/>
          </p:cNvSpPr>
          <p:nvPr/>
        </p:nvSpPr>
        <p:spPr bwMode="auto">
          <a:xfrm>
            <a:off x="5616844" y="4141801"/>
            <a:ext cx="1130360" cy="2461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smtClean="0">
                <a:solidFill>
                  <a:srgbClr val="000000"/>
                </a:solidFill>
              </a:rPr>
              <a:t>代行</a:t>
            </a:r>
            <a:r>
              <a:rPr lang="ja-JP" altLang="en-US" sz="1000" dirty="0">
                <a:solidFill>
                  <a:srgbClr val="000000"/>
                </a:solidFill>
              </a:rPr>
              <a:t>センター</a:t>
            </a:r>
            <a:endParaRPr lang="en-US" altLang="ja-JP" sz="1000" dirty="0">
              <a:solidFill>
                <a:srgbClr val="000000"/>
              </a:solidFill>
            </a:endParaRPr>
          </a:p>
        </p:txBody>
      </p:sp>
      <p:sp>
        <p:nvSpPr>
          <p:cNvPr id="75" name="曲折矢印 74"/>
          <p:cNvSpPr/>
          <p:nvPr/>
        </p:nvSpPr>
        <p:spPr>
          <a:xfrm rot="10800000" flipH="1">
            <a:off x="4739746" y="3371861"/>
            <a:ext cx="598488" cy="358775"/>
          </a:xfrm>
          <a:prstGeom prst="bentArrow">
            <a:avLst>
              <a:gd name="adj1" fmla="val 31304"/>
              <a:gd name="adj2" fmla="val 35588"/>
              <a:gd name="adj3" fmla="val 33824"/>
              <a:gd name="adj4" fmla="val 39918"/>
            </a:avLst>
          </a:prstGeom>
          <a:solidFill>
            <a:srgbClr val="FF0000"/>
          </a:solidFill>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lIns="91392" tIns="45696" rIns="91392" bIns="45696" anchor="ctr"/>
          <a:lstStyle/>
          <a:p>
            <a:pPr algn="ctr">
              <a:defRPr/>
            </a:pPr>
            <a:endParaRPr lang="ja-JP" altLang="en-US">
              <a:solidFill>
                <a:prstClr val="black"/>
              </a:solidFill>
            </a:endParaRPr>
          </a:p>
        </p:txBody>
      </p:sp>
      <p:sp>
        <p:nvSpPr>
          <p:cNvPr id="11" name="角丸四角形 10"/>
          <p:cNvSpPr/>
          <p:nvPr/>
        </p:nvSpPr>
        <p:spPr>
          <a:xfrm>
            <a:off x="6045121" y="1730375"/>
            <a:ext cx="3354373" cy="368300"/>
          </a:xfrm>
          <a:prstGeom prst="roundRect">
            <a:avLst/>
          </a:prstGeom>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lIns="91392" tIns="45696" rIns="91392" bIns="45696" anchor="ctr"/>
          <a:lstStyle/>
          <a:p>
            <a:pPr algn="ctr">
              <a:defRPr/>
            </a:pPr>
            <a:r>
              <a:rPr lang="ja-JP" altLang="en-US" sz="1600" b="1" dirty="0" smtClean="0">
                <a:solidFill>
                  <a:prstClr val="white"/>
                </a:solidFill>
              </a:rPr>
              <a:t>ＯＳＳを</a:t>
            </a:r>
            <a:r>
              <a:rPr lang="ja-JP" altLang="en-US" sz="1600" b="1" dirty="0">
                <a:solidFill>
                  <a:prstClr val="white"/>
                </a:solidFill>
              </a:rPr>
              <a:t>利用した手続き</a:t>
            </a:r>
          </a:p>
        </p:txBody>
      </p:sp>
      <p:sp>
        <p:nvSpPr>
          <p:cNvPr id="3119" name="テキスト ボックス 78"/>
          <p:cNvSpPr txBox="1">
            <a:spLocks noChangeArrowheads="1"/>
          </p:cNvSpPr>
          <p:nvPr/>
        </p:nvSpPr>
        <p:spPr bwMode="auto">
          <a:xfrm>
            <a:off x="5824945" y="2325688"/>
            <a:ext cx="2856573" cy="647700"/>
          </a:xfrm>
          <a:prstGeom prst="roundRect">
            <a:avLst/>
          </a:prstGeom>
          <a:solidFill>
            <a:srgbClr val="FFFF99"/>
          </a:solidFill>
          <a:ln w="19050">
            <a:solidFill>
              <a:srgbClr val="FF0000"/>
            </a:solidFill>
            <a:miter lim="800000"/>
            <a:headEnd/>
            <a:tailEnd/>
          </a:ln>
        </p:spPr>
        <p:txBody>
          <a:bodyPr lIns="35979" tIns="35979" rIns="35979" bIns="35979" anchor="ctr"/>
          <a:lstStyle/>
          <a:p>
            <a:pPr>
              <a:defRPr/>
            </a:pPr>
            <a:r>
              <a:rPr lang="ja-JP" altLang="en-US" sz="1400" b="1" dirty="0" smtClean="0">
                <a:solidFill>
                  <a:prstClr val="black"/>
                </a:solidFill>
                <a:ea typeface="ＭＳ Ｐゴシック"/>
              </a:rPr>
              <a:t>申請・</a:t>
            </a:r>
            <a:r>
              <a:rPr lang="ja-JP" altLang="en-US" sz="1400" b="1" dirty="0">
                <a:solidFill>
                  <a:prstClr val="black"/>
                </a:solidFill>
                <a:ea typeface="ＭＳ Ｐゴシック"/>
              </a:rPr>
              <a:t>納付</a:t>
            </a:r>
            <a:r>
              <a:rPr lang="ja-JP" altLang="en-US" sz="1400" b="1" dirty="0" smtClean="0">
                <a:solidFill>
                  <a:prstClr val="black"/>
                </a:solidFill>
                <a:ea typeface="ＭＳ Ｐゴシック"/>
              </a:rPr>
              <a:t>手続きをオンライン</a:t>
            </a:r>
            <a:r>
              <a:rPr lang="ja-JP" altLang="en-US" sz="1400" b="1" dirty="0">
                <a:solidFill>
                  <a:prstClr val="black"/>
                </a:solidFill>
                <a:ea typeface="ＭＳ Ｐゴシック"/>
              </a:rPr>
              <a:t>で一括して</a:t>
            </a:r>
            <a:r>
              <a:rPr lang="ja-JP" altLang="en-US" sz="1400" b="1" dirty="0" smtClean="0">
                <a:solidFill>
                  <a:prstClr val="black"/>
                </a:solidFill>
                <a:ea typeface="ＭＳ Ｐゴシック"/>
              </a:rPr>
              <a:t>行うことから、人と物の移動は限定的</a:t>
            </a:r>
            <a:endParaRPr lang="ja-JP" altLang="en-US" sz="1400" b="1" dirty="0">
              <a:solidFill>
                <a:prstClr val="black"/>
              </a:solidFill>
              <a:ea typeface="ＭＳ Ｐゴシック"/>
            </a:endParaRPr>
          </a:p>
        </p:txBody>
      </p:sp>
      <p:sp>
        <p:nvSpPr>
          <p:cNvPr id="18472" name="テキスト ボックス 55"/>
          <p:cNvSpPr txBox="1">
            <a:spLocks noChangeArrowheads="1"/>
          </p:cNvSpPr>
          <p:nvPr/>
        </p:nvSpPr>
        <p:spPr bwMode="auto">
          <a:xfrm>
            <a:off x="2686323" y="4267222"/>
            <a:ext cx="1257168"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marL="47625" indent="-47625"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000000"/>
                </a:solidFill>
              </a:rPr>
              <a:t>③検査登録申請、自動車重量税納付</a:t>
            </a:r>
          </a:p>
        </p:txBody>
      </p:sp>
      <p:sp>
        <p:nvSpPr>
          <p:cNvPr id="18473" name="テキスト ボックス 53"/>
          <p:cNvSpPr txBox="1">
            <a:spLocks noChangeArrowheads="1"/>
          </p:cNvSpPr>
          <p:nvPr/>
        </p:nvSpPr>
        <p:spPr bwMode="auto">
          <a:xfrm>
            <a:off x="2674289" y="2863860"/>
            <a:ext cx="1200415" cy="249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2" tIns="45696" rIns="91392" bIns="45696">
            <a:spAutoFit/>
          </a:bodyPr>
          <a:lstStyle>
            <a:lvl1pPr marL="50800" indent="-50800"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000000"/>
                </a:solidFill>
              </a:rPr>
              <a:t>①車庫証明申請</a:t>
            </a:r>
            <a:endParaRPr lang="en-US" altLang="ja-JP" sz="1000" dirty="0">
              <a:solidFill>
                <a:srgbClr val="000000"/>
              </a:solidFill>
            </a:endParaRPr>
          </a:p>
        </p:txBody>
      </p:sp>
      <p:cxnSp>
        <p:nvCxnSpPr>
          <p:cNvPr id="55" name="直線矢印コネクタ 54"/>
          <p:cNvCxnSpPr/>
          <p:nvPr/>
        </p:nvCxnSpPr>
        <p:spPr>
          <a:xfrm>
            <a:off x="8132908" y="3800824"/>
            <a:ext cx="601927" cy="0"/>
          </a:xfrm>
          <a:prstGeom prst="straightConnector1">
            <a:avLst/>
          </a:prstGeom>
          <a:ln w="28575">
            <a:solidFill>
              <a:srgbClr val="FF990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475" name="テキスト ボックス 65"/>
          <p:cNvSpPr txBox="1">
            <a:spLocks noChangeArrowheads="1"/>
          </p:cNvSpPr>
          <p:nvPr/>
        </p:nvSpPr>
        <p:spPr bwMode="auto">
          <a:xfrm>
            <a:off x="189189" y="4024321"/>
            <a:ext cx="1048213" cy="3846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000000"/>
                </a:solidFill>
              </a:rPr>
              <a:t>申請者</a:t>
            </a:r>
            <a:endParaRPr lang="en-US" altLang="ja-JP" sz="1000" dirty="0">
              <a:solidFill>
                <a:srgbClr val="000000"/>
              </a:solidFill>
            </a:endParaRPr>
          </a:p>
          <a:p>
            <a:pPr eaLnBrk="1" hangingPunct="1"/>
            <a:r>
              <a:rPr lang="ja-JP" altLang="en-US" sz="900" dirty="0" smtClean="0">
                <a:solidFill>
                  <a:srgbClr val="000000"/>
                </a:solidFill>
              </a:rPr>
              <a:t>（代理人</a:t>
            </a:r>
            <a:r>
              <a:rPr lang="ja-JP" altLang="en-US" sz="900" dirty="0">
                <a:solidFill>
                  <a:srgbClr val="000000"/>
                </a:solidFill>
              </a:rPr>
              <a:t>）</a:t>
            </a:r>
          </a:p>
        </p:txBody>
      </p:sp>
      <p:sp>
        <p:nvSpPr>
          <p:cNvPr id="69" name="正方形/長方形 68"/>
          <p:cNvSpPr/>
          <p:nvPr/>
        </p:nvSpPr>
        <p:spPr>
          <a:xfrm>
            <a:off x="163381" y="2227263"/>
            <a:ext cx="3735388" cy="241300"/>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91392" tIns="45696" rIns="91392" bIns="45696" anchor="ctr"/>
          <a:lstStyle/>
          <a:p>
            <a:pPr>
              <a:defRPr/>
            </a:pPr>
            <a:r>
              <a:rPr lang="ja-JP" altLang="en-US" sz="1200" u="sng" dirty="0">
                <a:solidFill>
                  <a:prstClr val="black"/>
                </a:solidFill>
              </a:rPr>
              <a:t>○申請・納付手続きのため、各機関を訪れる必要</a:t>
            </a:r>
          </a:p>
        </p:txBody>
      </p:sp>
      <p:pic>
        <p:nvPicPr>
          <p:cNvPr id="18477" name="Picture 8"/>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8893043" y="3505216"/>
            <a:ext cx="865055"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78" name="テキスト ボックス 492"/>
          <p:cNvSpPr txBox="1">
            <a:spLocks noChangeArrowheads="1"/>
          </p:cNvSpPr>
          <p:nvPr/>
        </p:nvSpPr>
        <p:spPr bwMode="auto">
          <a:xfrm>
            <a:off x="8817372" y="3233760"/>
            <a:ext cx="935567"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県税事務所</a:t>
            </a:r>
            <a:endParaRPr lang="en-US" altLang="ja-JP" sz="1200" dirty="0">
              <a:solidFill>
                <a:srgbClr val="000000"/>
              </a:solidFill>
            </a:endParaRPr>
          </a:p>
        </p:txBody>
      </p:sp>
      <p:pic>
        <p:nvPicPr>
          <p:cNvPr id="18479" name="Picture 9"/>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8874125" y="2636860"/>
            <a:ext cx="846138" cy="496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80" name="テキスト ボックス 494"/>
          <p:cNvSpPr txBox="1">
            <a:spLocks noChangeArrowheads="1"/>
          </p:cNvSpPr>
          <p:nvPr/>
        </p:nvSpPr>
        <p:spPr bwMode="auto">
          <a:xfrm>
            <a:off x="8963568" y="2362200"/>
            <a:ext cx="672439" cy="2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警察署</a:t>
            </a:r>
            <a:endParaRPr lang="en-US" altLang="ja-JP" sz="1200" dirty="0">
              <a:solidFill>
                <a:srgbClr val="000000"/>
              </a:solidFill>
            </a:endParaRPr>
          </a:p>
        </p:txBody>
      </p:sp>
      <p:pic>
        <p:nvPicPr>
          <p:cNvPr id="18481" name="Picture 11"/>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8844892" y="4297385"/>
            <a:ext cx="885692" cy="407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82" name="テキスト ボックス 492"/>
          <p:cNvSpPr txBox="1">
            <a:spLocks noChangeArrowheads="1"/>
          </p:cNvSpPr>
          <p:nvPr/>
        </p:nvSpPr>
        <p:spPr bwMode="auto">
          <a:xfrm>
            <a:off x="8903373" y="4041792"/>
            <a:ext cx="780785"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運輸支局</a:t>
            </a:r>
            <a:endParaRPr lang="en-US" altLang="ja-JP" sz="1200" dirty="0">
              <a:solidFill>
                <a:srgbClr val="000000"/>
              </a:solidFill>
            </a:endParaRPr>
          </a:p>
        </p:txBody>
      </p:sp>
      <p:sp>
        <p:nvSpPr>
          <p:cNvPr id="80" name="曲折矢印 79"/>
          <p:cNvSpPr/>
          <p:nvPr/>
        </p:nvSpPr>
        <p:spPr>
          <a:xfrm rot="10800000">
            <a:off x="3933164" y="3348049"/>
            <a:ext cx="596767" cy="358775"/>
          </a:xfrm>
          <a:prstGeom prst="bentArrow">
            <a:avLst>
              <a:gd name="adj1" fmla="val 31304"/>
              <a:gd name="adj2" fmla="val 35588"/>
              <a:gd name="adj3" fmla="val 33824"/>
              <a:gd name="adj4" fmla="val 39918"/>
            </a:avLst>
          </a:prstGeom>
          <a:solidFill>
            <a:srgbClr val="4087C8"/>
          </a:solidFill>
          <a:ln>
            <a:solidFill>
              <a:schemeClr val="tx2">
                <a:lumMod val="60000"/>
                <a:lumOff val="40000"/>
              </a:schemeClr>
            </a:solidFill>
          </a:ln>
        </p:spPr>
        <p:style>
          <a:lnRef idx="2">
            <a:schemeClr val="accent2">
              <a:shade val="50000"/>
            </a:schemeClr>
          </a:lnRef>
          <a:fillRef idx="1">
            <a:schemeClr val="accent2"/>
          </a:fillRef>
          <a:effectRef idx="0">
            <a:schemeClr val="accent2"/>
          </a:effectRef>
          <a:fontRef idx="minor">
            <a:schemeClr val="lt1"/>
          </a:fontRef>
        </p:style>
        <p:txBody>
          <a:bodyPr lIns="91392" tIns="45696" rIns="91392" bIns="45696" anchor="ctr"/>
          <a:lstStyle/>
          <a:p>
            <a:pPr algn="ctr">
              <a:defRPr/>
            </a:pPr>
            <a:endParaRPr lang="ja-JP" altLang="en-US">
              <a:solidFill>
                <a:prstClr val="black"/>
              </a:solidFill>
            </a:endParaRPr>
          </a:p>
        </p:txBody>
      </p:sp>
      <p:sp>
        <p:nvSpPr>
          <p:cNvPr id="18484" name="テキスト ボックス 64"/>
          <p:cNvSpPr txBox="1">
            <a:spLocks noChangeArrowheads="1"/>
          </p:cNvSpPr>
          <p:nvPr/>
        </p:nvSpPr>
        <p:spPr bwMode="auto">
          <a:xfrm>
            <a:off x="7948886" y="3196431"/>
            <a:ext cx="925248"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dirty="0">
                <a:solidFill>
                  <a:srgbClr val="FF0000"/>
                </a:solidFill>
              </a:rPr>
              <a:t>電子データのやりとり</a:t>
            </a:r>
          </a:p>
        </p:txBody>
      </p:sp>
      <p:sp>
        <p:nvSpPr>
          <p:cNvPr id="84" name="角丸四角形 83"/>
          <p:cNvSpPr/>
          <p:nvPr/>
        </p:nvSpPr>
        <p:spPr>
          <a:xfrm>
            <a:off x="3946936" y="3867150"/>
            <a:ext cx="1496219" cy="857250"/>
          </a:xfrm>
          <a:prstGeom prst="roundRect">
            <a:avLst>
              <a:gd name="adj" fmla="val 8730"/>
            </a:avLst>
          </a:prstGeom>
          <a:noFill/>
          <a:ln w="19050">
            <a:solidFill>
              <a:schemeClr val="tx1"/>
            </a:solidFill>
            <a:prstDash val="dash"/>
          </a:ln>
        </p:spPr>
        <p:style>
          <a:lnRef idx="2">
            <a:schemeClr val="accent6"/>
          </a:lnRef>
          <a:fillRef idx="1">
            <a:schemeClr val="lt1"/>
          </a:fillRef>
          <a:effectRef idx="0">
            <a:schemeClr val="accent6"/>
          </a:effectRef>
          <a:fontRef idx="minor">
            <a:schemeClr val="dk1"/>
          </a:fontRef>
        </p:style>
        <p:txBody>
          <a:bodyPr lIns="35979" tIns="35979" rIns="35979" bIns="35979" anchor="ctr"/>
          <a:lstStyle/>
          <a:p>
            <a:pPr>
              <a:lnSpc>
                <a:spcPts val="1500"/>
              </a:lnSpc>
              <a:defRPr/>
            </a:pPr>
            <a:r>
              <a:rPr lang="ja-JP" altLang="en-US" sz="1100" dirty="0">
                <a:solidFill>
                  <a:prstClr val="black"/>
                </a:solidFill>
              </a:rPr>
              <a:t>自動車の保有には、</a:t>
            </a:r>
            <a:endParaRPr lang="en-US" altLang="ja-JP" sz="1100" dirty="0">
              <a:solidFill>
                <a:prstClr val="black"/>
              </a:solidFill>
            </a:endParaRPr>
          </a:p>
          <a:p>
            <a:pPr>
              <a:lnSpc>
                <a:spcPts val="1500"/>
              </a:lnSpc>
              <a:defRPr/>
            </a:pPr>
            <a:r>
              <a:rPr lang="ja-JP" altLang="en-US" sz="1100" dirty="0">
                <a:solidFill>
                  <a:prstClr val="black"/>
                </a:solidFill>
              </a:rPr>
              <a:t>警察署、県税事務所、運輸支局における手続きが必要</a:t>
            </a:r>
            <a:endParaRPr lang="en-US" altLang="ja-JP" sz="1100" dirty="0">
              <a:solidFill>
                <a:prstClr val="black"/>
              </a:solidFill>
            </a:endParaRPr>
          </a:p>
        </p:txBody>
      </p:sp>
      <p:sp>
        <p:nvSpPr>
          <p:cNvPr id="18486" name="角丸四角形 86"/>
          <p:cNvSpPr>
            <a:spLocks noChangeArrowheads="1"/>
          </p:cNvSpPr>
          <p:nvPr/>
        </p:nvSpPr>
        <p:spPr bwMode="auto">
          <a:xfrm>
            <a:off x="3202734" y="5339766"/>
            <a:ext cx="2653128" cy="274637"/>
          </a:xfrm>
          <a:prstGeom prst="roundRect">
            <a:avLst>
              <a:gd name="adj" fmla="val 16667"/>
            </a:avLst>
          </a:prstGeom>
          <a:solidFill>
            <a:srgbClr val="FF5050"/>
          </a:solidFill>
          <a:ln w="12700">
            <a:solidFill>
              <a:schemeClr val="tx1"/>
            </a:solidFill>
            <a:round/>
            <a:headEnd/>
            <a:tailEnd/>
          </a:ln>
        </p:spPr>
        <p:txBody>
          <a:bodyPr wrap="none" lIns="35979" tIns="35979" rIns="35979" bIns="35979" anchor="ctr"/>
          <a:lstStyle>
            <a:lvl1pPr marL="1255713" indent="-1201738"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600" b="1" dirty="0" smtClean="0">
                <a:solidFill>
                  <a:srgbClr val="FFFFFF"/>
                </a:solidFill>
              </a:rPr>
              <a:t>現稼働</a:t>
            </a:r>
            <a:r>
              <a:rPr lang="ja-JP" altLang="en-US" sz="1600" b="1" dirty="0">
                <a:solidFill>
                  <a:srgbClr val="FFFFFF"/>
                </a:solidFill>
              </a:rPr>
              <a:t>地域　：　</a:t>
            </a:r>
            <a:r>
              <a:rPr lang="ja-JP" altLang="en-US" sz="1600" b="1" dirty="0" smtClean="0">
                <a:solidFill>
                  <a:srgbClr val="FFFFFF"/>
                </a:solidFill>
              </a:rPr>
              <a:t>１２都</a:t>
            </a:r>
            <a:r>
              <a:rPr lang="ja-JP" altLang="en-US" sz="1600" b="1" dirty="0">
                <a:solidFill>
                  <a:srgbClr val="FFFFFF"/>
                </a:solidFill>
              </a:rPr>
              <a:t>府県</a:t>
            </a:r>
            <a:endParaRPr lang="en-US" altLang="ja-JP" sz="1600" b="1" dirty="0">
              <a:solidFill>
                <a:srgbClr val="FFFFFF"/>
              </a:solidFill>
            </a:endParaRPr>
          </a:p>
        </p:txBody>
      </p:sp>
      <p:sp>
        <p:nvSpPr>
          <p:cNvPr id="18487" name="正方形/長方形 93"/>
          <p:cNvSpPr>
            <a:spLocks noChangeArrowheads="1"/>
          </p:cNvSpPr>
          <p:nvPr/>
        </p:nvSpPr>
        <p:spPr bwMode="auto">
          <a:xfrm>
            <a:off x="2357159" y="5683653"/>
            <a:ext cx="5149056" cy="1092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392" tIns="45696" rIns="91392" bIns="45696">
            <a:spAutoFit/>
          </a:bodyPr>
          <a:lstStyle>
            <a:lvl1pPr marL="1255713" indent="-1201738"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300" dirty="0">
                <a:solidFill>
                  <a:srgbClr val="000000"/>
                </a:solidFill>
                <a:latin typeface="ＭＳ ゴシック" pitchFamily="49" charset="-128"/>
                <a:ea typeface="ＭＳ ゴシック" pitchFamily="49" charset="-128"/>
              </a:rPr>
              <a:t>平成１７年１２月２６日：東京、神奈川、愛知、大阪</a:t>
            </a:r>
            <a:endParaRPr lang="en-US" altLang="ja-JP" sz="1300" dirty="0">
              <a:solidFill>
                <a:srgbClr val="000000"/>
              </a:solidFill>
              <a:latin typeface="ＭＳ ゴシック" pitchFamily="49" charset="-128"/>
              <a:ea typeface="ＭＳ ゴシック" pitchFamily="49" charset="-128"/>
            </a:endParaRPr>
          </a:p>
          <a:p>
            <a:pPr eaLnBrk="1" hangingPunct="1"/>
            <a:r>
              <a:rPr lang="ja-JP" altLang="en-US" sz="1300" dirty="0">
                <a:solidFill>
                  <a:srgbClr val="000000"/>
                </a:solidFill>
                <a:latin typeface="ＭＳ ゴシック" pitchFamily="49" charset="-128"/>
                <a:ea typeface="ＭＳ ゴシック" pitchFamily="49" charset="-128"/>
              </a:rPr>
              <a:t>平成１８年　４月２４日：埼玉、静岡</a:t>
            </a:r>
            <a:endParaRPr lang="en-US" altLang="ja-JP" sz="1300" dirty="0">
              <a:solidFill>
                <a:srgbClr val="000000"/>
              </a:solidFill>
              <a:latin typeface="ＭＳ ゴシック" pitchFamily="49" charset="-128"/>
              <a:ea typeface="ＭＳ ゴシック" pitchFamily="49" charset="-128"/>
            </a:endParaRPr>
          </a:p>
          <a:p>
            <a:pPr eaLnBrk="1" hangingPunct="1"/>
            <a:r>
              <a:rPr lang="ja-JP" altLang="en-US" sz="1300" dirty="0">
                <a:solidFill>
                  <a:srgbClr val="000000"/>
                </a:solidFill>
                <a:latin typeface="ＭＳ ゴシック" pitchFamily="49" charset="-128"/>
                <a:ea typeface="ＭＳ ゴシック" pitchFamily="49" charset="-128"/>
              </a:rPr>
              <a:t>平成１９年　１月２９日：岩手、群馬、茨城、兵庫</a:t>
            </a:r>
            <a:endParaRPr lang="en-US" altLang="ja-JP" sz="1300" dirty="0">
              <a:solidFill>
                <a:srgbClr val="000000"/>
              </a:solidFill>
              <a:latin typeface="ＭＳ ゴシック" pitchFamily="49" charset="-128"/>
              <a:ea typeface="ＭＳ ゴシック" pitchFamily="49" charset="-128"/>
            </a:endParaRPr>
          </a:p>
          <a:p>
            <a:pPr eaLnBrk="1" hangingPunct="1"/>
            <a:r>
              <a:rPr lang="ja-JP" altLang="en-US" sz="1300" dirty="0">
                <a:solidFill>
                  <a:srgbClr val="000000"/>
                </a:solidFill>
                <a:latin typeface="ＭＳ ゴシック" pitchFamily="49" charset="-128"/>
                <a:ea typeface="ＭＳ ゴシック" pitchFamily="49" charset="-128"/>
              </a:rPr>
              <a:t>平成２５年　７月　１日：</a:t>
            </a:r>
            <a:r>
              <a:rPr lang="ja-JP" altLang="en-US" sz="1300" dirty="0" smtClean="0">
                <a:solidFill>
                  <a:srgbClr val="000000"/>
                </a:solidFill>
                <a:latin typeface="ＭＳ ゴシック" pitchFamily="49" charset="-128"/>
                <a:ea typeface="ＭＳ ゴシック" pitchFamily="49" charset="-128"/>
              </a:rPr>
              <a:t>奈良</a:t>
            </a:r>
            <a:endParaRPr lang="en-US" altLang="ja-JP" sz="1300" dirty="0" smtClean="0">
              <a:solidFill>
                <a:srgbClr val="000000"/>
              </a:solidFill>
              <a:latin typeface="ＭＳ ゴシック" pitchFamily="49" charset="-128"/>
              <a:ea typeface="ＭＳ ゴシック" pitchFamily="49" charset="-128"/>
            </a:endParaRPr>
          </a:p>
          <a:p>
            <a:pPr eaLnBrk="1" hangingPunct="1"/>
            <a:r>
              <a:rPr lang="ja-JP" altLang="en-US" sz="1300" dirty="0" smtClean="0">
                <a:solidFill>
                  <a:srgbClr val="000000"/>
                </a:solidFill>
                <a:latin typeface="ＭＳ ゴシック" pitchFamily="49" charset="-128"/>
                <a:ea typeface="ＭＳ ゴシック" pitchFamily="49" charset="-128"/>
              </a:rPr>
              <a:t>平成２９年　４月　１日：広島　　以降順次拡大</a:t>
            </a:r>
            <a:endParaRPr lang="en-US" altLang="ja-JP" sz="1300" dirty="0">
              <a:solidFill>
                <a:srgbClr val="000000"/>
              </a:solidFill>
              <a:latin typeface="ＭＳ ゴシック" pitchFamily="49" charset="-128"/>
              <a:ea typeface="ＭＳ ゴシック" pitchFamily="49" charset="-128"/>
            </a:endParaRPr>
          </a:p>
        </p:txBody>
      </p:sp>
      <p:sp>
        <p:nvSpPr>
          <p:cNvPr id="18491" name="スライド番号プレースホルダ 60"/>
          <p:cNvSpPr>
            <a:spLocks noGrp="1"/>
          </p:cNvSpPr>
          <p:nvPr>
            <p:ph type="sldNum" sz="quarter" idx="12"/>
          </p:nvPr>
        </p:nvSpPr>
        <p:spPr bwMode="auto">
          <a:xfrm>
            <a:off x="7594600" y="6492897"/>
            <a:ext cx="2311400" cy="365125"/>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kumimoji="1">
                <a:solidFill>
                  <a:schemeClr val="tx1"/>
                </a:solidFill>
                <a:latin typeface="Arial" charset="0"/>
                <a:ea typeface="ＭＳ Ｐゴシック" charset="-128"/>
              </a:defRPr>
            </a:lvl1pPr>
            <a:lvl2pPr marL="742557" indent="-285600" eaLnBrk="0" hangingPunct="0">
              <a:defRPr kumimoji="1">
                <a:solidFill>
                  <a:schemeClr val="tx1"/>
                </a:solidFill>
                <a:latin typeface="Arial" charset="0"/>
                <a:ea typeface="ＭＳ Ｐゴシック" charset="-128"/>
              </a:defRPr>
            </a:lvl2pPr>
            <a:lvl3pPr marL="1142395" indent="-228479" eaLnBrk="0" hangingPunct="0">
              <a:defRPr kumimoji="1">
                <a:solidFill>
                  <a:schemeClr val="tx1"/>
                </a:solidFill>
                <a:latin typeface="Arial" charset="0"/>
                <a:ea typeface="ＭＳ Ｐゴシック" charset="-128"/>
              </a:defRPr>
            </a:lvl3pPr>
            <a:lvl4pPr marL="1599353" indent="-228479" eaLnBrk="0" hangingPunct="0">
              <a:defRPr kumimoji="1">
                <a:solidFill>
                  <a:schemeClr val="tx1"/>
                </a:solidFill>
                <a:latin typeface="Arial" charset="0"/>
                <a:ea typeface="ＭＳ Ｐゴシック" charset="-128"/>
              </a:defRPr>
            </a:lvl4pPr>
            <a:lvl5pPr marL="2056311" indent="-228479" eaLnBrk="0" hangingPunct="0">
              <a:defRPr kumimoji="1">
                <a:solidFill>
                  <a:schemeClr val="tx1"/>
                </a:solidFill>
                <a:latin typeface="Arial" charset="0"/>
                <a:ea typeface="ＭＳ Ｐゴシック" charset="-128"/>
              </a:defRPr>
            </a:lvl5pPr>
            <a:lvl6pPr marL="2513269" indent="-228479" eaLnBrk="0" fontAlgn="base" hangingPunct="0">
              <a:spcBef>
                <a:spcPct val="0"/>
              </a:spcBef>
              <a:spcAft>
                <a:spcPct val="0"/>
              </a:spcAft>
              <a:defRPr kumimoji="1">
                <a:solidFill>
                  <a:schemeClr val="tx1"/>
                </a:solidFill>
                <a:latin typeface="Arial" charset="0"/>
                <a:ea typeface="ＭＳ Ｐゴシック" charset="-128"/>
              </a:defRPr>
            </a:lvl6pPr>
            <a:lvl7pPr marL="2970226" indent="-228479" eaLnBrk="0" fontAlgn="base" hangingPunct="0">
              <a:spcBef>
                <a:spcPct val="0"/>
              </a:spcBef>
              <a:spcAft>
                <a:spcPct val="0"/>
              </a:spcAft>
              <a:defRPr kumimoji="1">
                <a:solidFill>
                  <a:schemeClr val="tx1"/>
                </a:solidFill>
                <a:latin typeface="Arial" charset="0"/>
                <a:ea typeface="ＭＳ Ｐゴシック" charset="-128"/>
              </a:defRPr>
            </a:lvl7pPr>
            <a:lvl8pPr marL="3427185" indent="-228479" eaLnBrk="0" fontAlgn="base" hangingPunct="0">
              <a:spcBef>
                <a:spcPct val="0"/>
              </a:spcBef>
              <a:spcAft>
                <a:spcPct val="0"/>
              </a:spcAft>
              <a:defRPr kumimoji="1">
                <a:solidFill>
                  <a:schemeClr val="tx1"/>
                </a:solidFill>
                <a:latin typeface="Arial" charset="0"/>
                <a:ea typeface="ＭＳ Ｐゴシック" charset="-128"/>
              </a:defRPr>
            </a:lvl8pPr>
            <a:lvl9pPr marL="3884143" indent="-228479"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fld id="{2157E865-9415-4DDF-9FE1-76A7785D0107}" type="slidenum">
              <a:rPr lang="en-US" altLang="ja-JP" sz="1400" smtClean="0">
                <a:solidFill>
                  <a:srgbClr val="000000"/>
                </a:solidFill>
              </a:rPr>
              <a:pPr eaLnBrk="1" hangingPunct="1"/>
              <a:t>2</a:t>
            </a:fld>
            <a:endParaRPr lang="en-US" altLang="ja-JP" sz="1400" dirty="0" smtClean="0">
              <a:solidFill>
                <a:srgbClr val="000000"/>
              </a:solidFill>
            </a:endParaRPr>
          </a:p>
        </p:txBody>
      </p:sp>
      <p:pic>
        <p:nvPicPr>
          <p:cNvPr id="61" name="Picture 61" descr="pc42"/>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flipH="1">
            <a:off x="5542724" y="3254230"/>
            <a:ext cx="981197" cy="9080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3" name="角丸四角形 62"/>
          <p:cNvSpPr/>
          <p:nvPr/>
        </p:nvSpPr>
        <p:spPr>
          <a:xfrm>
            <a:off x="6488788" y="3154210"/>
            <a:ext cx="154781" cy="1008063"/>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eaVert" lIns="91392" tIns="45696" rIns="91392" bIns="45696" anchor="ctr"/>
          <a:lstStyle/>
          <a:p>
            <a:pPr algn="ctr">
              <a:defRPr/>
            </a:pPr>
            <a:r>
              <a:rPr lang="ja-JP" altLang="en-US" sz="1100" dirty="0" smtClean="0">
                <a:solidFill>
                  <a:prstClr val="white"/>
                </a:solidFill>
              </a:rPr>
              <a:t>申請システム</a:t>
            </a:r>
            <a:endParaRPr lang="ja-JP" altLang="en-US" sz="1100" dirty="0">
              <a:solidFill>
                <a:prstClr val="white"/>
              </a:solidFill>
            </a:endParaRPr>
          </a:p>
        </p:txBody>
      </p:sp>
      <p:sp>
        <p:nvSpPr>
          <p:cNvPr id="59" name="テキスト ボックス 58"/>
          <p:cNvSpPr txBox="1"/>
          <p:nvPr/>
        </p:nvSpPr>
        <p:spPr>
          <a:xfrm>
            <a:off x="194480" y="116640"/>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１．</a:t>
            </a:r>
            <a:r>
              <a:rPr lang="ja-JP" altLang="en-US" b="1" dirty="0" smtClean="0">
                <a:latin typeface="HG丸ｺﾞｼｯｸM-PRO" panose="020F0600000000000000" pitchFamily="50" charset="-128"/>
                <a:ea typeface="HG丸ｺﾞｼｯｸM-PRO" panose="020F0600000000000000" pitchFamily="50" charset="-128"/>
              </a:rPr>
              <a:t>ＯＳＳとは</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39954532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角丸四角形 10"/>
          <p:cNvSpPr/>
          <p:nvPr/>
        </p:nvSpPr>
        <p:spPr>
          <a:xfrm>
            <a:off x="179231" y="5109592"/>
            <a:ext cx="9517057" cy="1228900"/>
          </a:xfrm>
          <a:prstGeom prst="roundRect">
            <a:avLst/>
          </a:prstGeom>
        </p:spPr>
        <p:style>
          <a:lnRef idx="1">
            <a:schemeClr val="accent3"/>
          </a:lnRef>
          <a:fillRef idx="2">
            <a:schemeClr val="accent3"/>
          </a:fillRef>
          <a:effectRef idx="1">
            <a:schemeClr val="accent3"/>
          </a:effectRef>
          <a:fontRef idx="minor">
            <a:schemeClr val="dk1"/>
          </a:fontRef>
        </p:style>
        <p:txBody>
          <a:bodyPr lIns="91392" tIns="45696" rIns="91392" bIns="45696" rtlCol="0" anchor="ctr"/>
          <a:lstStyle/>
          <a:p>
            <a:pPr algn="ctr"/>
            <a:endParaRPr kumimoji="1" lang="ja-JP" altLang="en-US"/>
          </a:p>
        </p:txBody>
      </p:sp>
      <p:sp>
        <p:nvSpPr>
          <p:cNvPr id="18" name="正方形/長方形 17"/>
          <p:cNvSpPr/>
          <p:nvPr/>
        </p:nvSpPr>
        <p:spPr>
          <a:xfrm>
            <a:off x="701723" y="3510010"/>
            <a:ext cx="8537096" cy="1415724"/>
          </a:xfrm>
          <a:prstGeom prst="rect">
            <a:avLst/>
          </a:prstGeom>
        </p:spPr>
        <p:txBody>
          <a:bodyPr wrap="square" lIns="91392" tIns="45696" rIns="91392" bIns="45696">
            <a:spAutoFit/>
          </a:bodyPr>
          <a:lstStyle/>
          <a:p>
            <a:r>
              <a:rPr lang="ja-JP" altLang="en-US" sz="1400" dirty="0" smtClean="0"/>
              <a:t>①新車新規登録　　　　　　　　　　　　　　　⑦移転登録と永久抹消登録</a:t>
            </a:r>
          </a:p>
          <a:p>
            <a:r>
              <a:rPr lang="ja-JP" altLang="en-US" sz="1400" dirty="0" smtClean="0"/>
              <a:t>②移転登録　　　　　　　　　　　　　　　　　　⑧変更登録と一時抹消登録</a:t>
            </a:r>
          </a:p>
          <a:p>
            <a:r>
              <a:rPr lang="ja-JP" altLang="en-US" sz="1400" dirty="0" smtClean="0"/>
              <a:t>③変更登録　　　　　　　　　　　　　　　　　　⑨中古新規登録</a:t>
            </a:r>
          </a:p>
          <a:p>
            <a:r>
              <a:rPr lang="ja-JP" altLang="en-US" sz="1400" dirty="0" smtClean="0"/>
              <a:t>④一時抹消登録</a:t>
            </a:r>
            <a:r>
              <a:rPr lang="ja-JP" altLang="en-US" sz="1400" dirty="0" smtClean="0">
                <a:solidFill>
                  <a:schemeClr val="tx1">
                    <a:lumMod val="75000"/>
                    <a:lumOff val="25000"/>
                  </a:schemeClr>
                </a:solidFill>
              </a:rPr>
              <a:t>　　　　　　　　　　　　　　　</a:t>
            </a:r>
            <a:r>
              <a:rPr lang="ja-JP" altLang="en-US" sz="1400" dirty="0" smtClean="0">
                <a:solidFill>
                  <a:srgbClr val="FF0000"/>
                </a:solidFill>
                <a:uFill>
                  <a:solidFill>
                    <a:srgbClr val="FF0000"/>
                  </a:solidFill>
                </a:uFill>
              </a:rPr>
              <a:t>⑩継続検査</a:t>
            </a:r>
          </a:p>
          <a:p>
            <a:r>
              <a:rPr lang="ja-JP" altLang="en-US" sz="1400" dirty="0" smtClean="0"/>
              <a:t>⑤永久抹消登録　　　　　　　　　　　　　　　⑪記載事項変更</a:t>
            </a:r>
          </a:p>
          <a:p>
            <a:r>
              <a:rPr lang="ja-JP" altLang="en-US" sz="1400" dirty="0" smtClean="0"/>
              <a:t>⑥移転登録と一時抹消登録</a:t>
            </a:r>
            <a:endParaRPr lang="en-US" altLang="ja-JP" sz="1400" dirty="0" smtClean="0"/>
          </a:p>
        </p:txBody>
      </p:sp>
      <p:sp>
        <p:nvSpPr>
          <p:cNvPr id="20" name="テキスト ボックス 19"/>
          <p:cNvSpPr txBox="1"/>
          <p:nvPr/>
        </p:nvSpPr>
        <p:spPr>
          <a:xfrm>
            <a:off x="402505" y="2996952"/>
            <a:ext cx="9157392" cy="338506"/>
          </a:xfrm>
          <a:prstGeom prst="rect">
            <a:avLst/>
          </a:prstGeom>
          <a:noFill/>
        </p:spPr>
        <p:txBody>
          <a:bodyPr wrap="square" lIns="91392" tIns="45696" rIns="91392" bIns="45696" rtlCol="0">
            <a:spAutoFit/>
          </a:bodyPr>
          <a:lstStyle/>
          <a:p>
            <a:r>
              <a:rPr lang="ja-JP" altLang="en-US" sz="1600" b="1" dirty="0" smtClean="0">
                <a:latin typeface="+mn-ea"/>
              </a:rPr>
              <a:t>２）平成</a:t>
            </a:r>
            <a:r>
              <a:rPr lang="en-US" altLang="ja-JP" sz="1600" b="1" dirty="0" smtClean="0">
                <a:latin typeface="+mn-ea"/>
              </a:rPr>
              <a:t>29</a:t>
            </a:r>
            <a:r>
              <a:rPr lang="ja-JP" altLang="en-US" sz="1600" b="1" dirty="0" smtClean="0">
                <a:latin typeface="+mn-ea"/>
              </a:rPr>
              <a:t>年</a:t>
            </a:r>
            <a:r>
              <a:rPr lang="en-US" altLang="ja-JP" sz="1600" b="1" dirty="0" smtClean="0">
                <a:latin typeface="+mn-ea"/>
              </a:rPr>
              <a:t>4</a:t>
            </a:r>
            <a:r>
              <a:rPr lang="ja-JP" altLang="en-US" sz="1600" b="1" dirty="0" smtClean="0">
                <a:latin typeface="+mn-ea"/>
              </a:rPr>
              <a:t>月から、以下の手続きについて、ＯＳＳが可能。</a:t>
            </a:r>
            <a:endParaRPr lang="ja-JP" altLang="en-US" sz="1600" b="1" dirty="0">
              <a:latin typeface="+mn-ea"/>
            </a:endParaRPr>
          </a:p>
        </p:txBody>
      </p:sp>
      <p:sp>
        <p:nvSpPr>
          <p:cNvPr id="9" name="テキスト ボックス 8"/>
          <p:cNvSpPr txBox="1"/>
          <p:nvPr/>
        </p:nvSpPr>
        <p:spPr>
          <a:xfrm>
            <a:off x="279867" y="5209310"/>
            <a:ext cx="9361040" cy="1077170"/>
          </a:xfrm>
          <a:prstGeom prst="rect">
            <a:avLst/>
          </a:prstGeom>
          <a:noFill/>
        </p:spPr>
        <p:txBody>
          <a:bodyPr wrap="square" lIns="91392" tIns="45696" rIns="91392" bIns="45696" rtlCol="0">
            <a:spAutoFit/>
          </a:bodyPr>
          <a:lstStyle/>
          <a:p>
            <a:r>
              <a:rPr lang="ja-JP" altLang="en-US" sz="1600" b="1" dirty="0" smtClean="0"/>
              <a:t>・平成</a:t>
            </a:r>
            <a:r>
              <a:rPr lang="en-US" altLang="ja-JP" sz="1600" b="1" dirty="0" smtClean="0"/>
              <a:t>29</a:t>
            </a:r>
            <a:r>
              <a:rPr lang="ja-JP" altLang="en-US" sz="1600" b="1" dirty="0" smtClean="0"/>
              <a:t>年度以降、自治体の準備が整った時点で、稼働地域となり、対象手続の拡大も行われる。</a:t>
            </a:r>
            <a:endParaRPr lang="en-US" altLang="ja-JP" sz="1600" b="1" dirty="0" smtClean="0"/>
          </a:p>
          <a:p>
            <a:r>
              <a:rPr lang="ja-JP" altLang="en-US" sz="1600" b="1" dirty="0" smtClean="0"/>
              <a:t>・ただし、継続検査については、</a:t>
            </a:r>
            <a:r>
              <a:rPr lang="ja-JP" altLang="en-US" sz="1600" b="1" dirty="0" smtClean="0">
                <a:solidFill>
                  <a:srgbClr val="FF0000"/>
                </a:solidFill>
              </a:rPr>
              <a:t>平成</a:t>
            </a:r>
            <a:r>
              <a:rPr lang="en-US" altLang="ja-JP" sz="1600" b="1" dirty="0" smtClean="0">
                <a:solidFill>
                  <a:srgbClr val="FF0000"/>
                </a:solidFill>
              </a:rPr>
              <a:t>29</a:t>
            </a:r>
            <a:r>
              <a:rPr lang="ja-JP" altLang="en-US" sz="1600" b="1" dirty="0" smtClean="0">
                <a:solidFill>
                  <a:srgbClr val="FF0000"/>
                </a:solidFill>
              </a:rPr>
              <a:t>年</a:t>
            </a:r>
            <a:r>
              <a:rPr lang="en-US" altLang="ja-JP" sz="1600" b="1" dirty="0" smtClean="0">
                <a:solidFill>
                  <a:srgbClr val="FF0000"/>
                </a:solidFill>
              </a:rPr>
              <a:t>4</a:t>
            </a:r>
            <a:r>
              <a:rPr lang="ja-JP" altLang="en-US" sz="1600" b="1" dirty="0" smtClean="0">
                <a:solidFill>
                  <a:srgbClr val="FF0000"/>
                </a:solidFill>
              </a:rPr>
              <a:t>月から全国で申請が可能</a:t>
            </a:r>
            <a:r>
              <a:rPr lang="ja-JP" altLang="en-US" sz="1600" b="1" dirty="0" smtClean="0"/>
              <a:t>。</a:t>
            </a:r>
            <a:endParaRPr lang="en-US" altLang="ja-JP" sz="1600" b="1" dirty="0" smtClean="0"/>
          </a:p>
          <a:p>
            <a:r>
              <a:rPr lang="ja-JP" altLang="en-US" sz="1600" b="1" dirty="0" smtClean="0"/>
              <a:t>・自販連は、「公益財団法人　自動車情報利活用促進協会」が運営する</a:t>
            </a:r>
            <a:r>
              <a:rPr lang="ja-JP" altLang="en-US" sz="1600" b="1" dirty="0" smtClean="0">
                <a:solidFill>
                  <a:srgbClr val="FF0000"/>
                </a:solidFill>
              </a:rPr>
              <a:t>「ＯＳＳ申請</a:t>
            </a:r>
            <a:r>
              <a:rPr lang="ja-JP" altLang="en-US" sz="1600" b="1" dirty="0" smtClean="0">
                <a:solidFill>
                  <a:srgbClr val="FF0000"/>
                </a:solidFill>
                <a:uFill>
                  <a:solidFill>
                    <a:srgbClr val="FF0000"/>
                  </a:solidFill>
                </a:uFill>
              </a:rPr>
              <a:t>共同利用システム」</a:t>
            </a:r>
            <a:endParaRPr lang="en-US" altLang="ja-JP" sz="1600" b="1" dirty="0" smtClean="0">
              <a:solidFill>
                <a:srgbClr val="FF0000"/>
              </a:solidFill>
              <a:uFill>
                <a:solidFill>
                  <a:srgbClr val="FF0000"/>
                </a:solidFill>
              </a:uFill>
            </a:endParaRPr>
          </a:p>
          <a:p>
            <a:r>
              <a:rPr lang="ja-JP" altLang="en-US" sz="1600" b="1" dirty="0" smtClean="0">
                <a:solidFill>
                  <a:srgbClr val="FF0000"/>
                </a:solidFill>
                <a:uFill>
                  <a:solidFill>
                    <a:srgbClr val="FF0000"/>
                  </a:solidFill>
                </a:uFill>
              </a:rPr>
              <a:t>（以下、共同利用システム）</a:t>
            </a:r>
            <a:r>
              <a:rPr lang="ja-JP" altLang="en-US" sz="1600" b="1" dirty="0" smtClean="0"/>
              <a:t>を利用して代理申請を行う。</a:t>
            </a:r>
            <a:endParaRPr lang="en-US" altLang="ja-JP" sz="1600" b="1" dirty="0" smtClean="0"/>
          </a:p>
        </p:txBody>
      </p:sp>
      <p:sp>
        <p:nvSpPr>
          <p:cNvPr id="10" name="スライド番号プレースホルダ 3"/>
          <p:cNvSpPr txBox="1">
            <a:spLocks/>
          </p:cNvSpPr>
          <p:nvPr/>
        </p:nvSpPr>
        <p:spPr>
          <a:xfrm>
            <a:off x="7264403" y="6508772"/>
            <a:ext cx="2311400" cy="365125"/>
          </a:xfrm>
          <a:prstGeom prst="rect">
            <a:avLst/>
          </a:prstGeom>
        </p:spPr>
        <p:txBody>
          <a:bodyPr vert="horz" lIns="91392" tIns="45696" rIns="91392" bIns="45696" rtlCol="0" anchor="ctr"/>
          <a:lstStyle/>
          <a:p>
            <a:pPr algn="r">
              <a:defRPr/>
            </a:pPr>
            <a:fld id="{D2D8002D-B5B0-4BAC-B1F6-782DDCCE6D9C}" type="slidenum">
              <a:rPr lang="ja-JP" altLang="en-US" sz="1200" smtClean="0">
                <a:solidFill>
                  <a:schemeClr val="tx1">
                    <a:tint val="75000"/>
                  </a:schemeClr>
                </a:solidFill>
              </a:rPr>
              <a:pPr algn="r">
                <a:defRPr/>
              </a:pPr>
              <a:t>3</a:t>
            </a:fld>
            <a:endParaRPr lang="ja-JP" altLang="en-US" sz="1200" dirty="0">
              <a:solidFill>
                <a:schemeClr val="tx1">
                  <a:tint val="75000"/>
                </a:schemeClr>
              </a:solidFill>
            </a:endParaRPr>
          </a:p>
        </p:txBody>
      </p:sp>
      <p:sp>
        <p:nvSpPr>
          <p:cNvPr id="12" name="タイトル 1"/>
          <p:cNvSpPr>
            <a:spLocks noGrp="1"/>
          </p:cNvSpPr>
          <p:nvPr>
            <p:ph type="title"/>
          </p:nvPr>
        </p:nvSpPr>
        <p:spPr>
          <a:xfrm>
            <a:off x="350297" y="2100599"/>
            <a:ext cx="9205023" cy="504056"/>
          </a:xfrm>
        </p:spPr>
        <p:txBody>
          <a:bodyPr>
            <a:noAutofit/>
          </a:bodyPr>
          <a:lstStyle/>
          <a:p>
            <a:pPr algn="l"/>
            <a:r>
              <a:rPr lang="ja-JP" altLang="en-US" sz="1600" b="1" dirty="0" smtClean="0"/>
              <a:t>１）</a:t>
            </a:r>
            <a:r>
              <a:rPr lang="ja-JP" altLang="ja-JP" sz="1600" b="1" dirty="0" smtClean="0">
                <a:latin typeface="+mj-ea"/>
              </a:rPr>
              <a:t>平成</a:t>
            </a:r>
            <a:r>
              <a:rPr lang="en-US" altLang="ja-JP" sz="1600" b="1" dirty="0" smtClean="0">
                <a:latin typeface="+mj-ea"/>
              </a:rPr>
              <a:t>29</a:t>
            </a:r>
            <a:r>
              <a:rPr lang="ja-JP" altLang="ja-JP" sz="1600" b="1" dirty="0" smtClean="0">
                <a:latin typeface="+mj-ea"/>
              </a:rPr>
              <a:t>年度中に新たな稼働地域となるのは、</a:t>
            </a:r>
            <a:r>
              <a:rPr lang="en-US" altLang="ja-JP" sz="1600" b="1" dirty="0" smtClean="0">
                <a:latin typeface="+mj-ea"/>
              </a:rPr>
              <a:t>17</a:t>
            </a:r>
            <a:r>
              <a:rPr lang="ja-JP" altLang="ja-JP" sz="1600" b="1" dirty="0" smtClean="0">
                <a:latin typeface="+mj-ea"/>
              </a:rPr>
              <a:t>の自治体となる</a:t>
            </a:r>
            <a:r>
              <a:rPr lang="ja-JP" altLang="en-US" sz="1600" b="1" dirty="0" smtClean="0">
                <a:latin typeface="+mj-ea"/>
              </a:rPr>
              <a:t>予定（平成</a:t>
            </a:r>
            <a:r>
              <a:rPr lang="en-US" altLang="ja-JP" sz="1600" b="1" dirty="0" smtClean="0">
                <a:latin typeface="+mj-ea"/>
              </a:rPr>
              <a:t>29</a:t>
            </a:r>
            <a:r>
              <a:rPr lang="ja-JP" altLang="en-US" sz="1600" b="1" dirty="0" smtClean="0">
                <a:latin typeface="+mj-ea"/>
              </a:rPr>
              <a:t>年</a:t>
            </a:r>
            <a:r>
              <a:rPr lang="en-US" altLang="ja-JP" sz="1600" b="1" dirty="0" smtClean="0">
                <a:latin typeface="+mj-ea"/>
              </a:rPr>
              <a:t>3</a:t>
            </a:r>
            <a:r>
              <a:rPr lang="ja-JP" altLang="en-US" sz="1600" b="1" dirty="0" smtClean="0">
                <a:latin typeface="+mj-ea"/>
              </a:rPr>
              <a:t>月現在）</a:t>
            </a:r>
            <a:r>
              <a:rPr lang="ja-JP" altLang="ja-JP" sz="1600" b="1" dirty="0" smtClean="0">
                <a:latin typeface="+mj-ea"/>
              </a:rPr>
              <a:t>。</a:t>
            </a:r>
            <a:r>
              <a:rPr lang="ja-JP" altLang="en-US" sz="1600" b="1" dirty="0" smtClean="0">
                <a:latin typeface="+mj-ea"/>
              </a:rPr>
              <a:t>　　</a:t>
            </a:r>
            <a:endParaRPr lang="ja-JP" altLang="en-US" sz="1600" b="1" dirty="0">
              <a:latin typeface="+mj-ea"/>
            </a:endParaRPr>
          </a:p>
        </p:txBody>
      </p:sp>
      <p:sp>
        <p:nvSpPr>
          <p:cNvPr id="16" name="テキスト ボックス 15"/>
          <p:cNvSpPr txBox="1"/>
          <p:nvPr/>
        </p:nvSpPr>
        <p:spPr>
          <a:xfrm>
            <a:off x="584515" y="836712"/>
            <a:ext cx="8895800" cy="1077218"/>
          </a:xfrm>
          <a:prstGeom prst="rect">
            <a:avLst/>
          </a:prstGeom>
          <a:noFill/>
          <a:ln>
            <a:solidFill>
              <a:schemeClr val="tx1"/>
            </a:solidFill>
          </a:ln>
        </p:spPr>
        <p:txBody>
          <a:bodyPr wrap="square" rtlCol="0">
            <a:spAutoFit/>
          </a:bodyPr>
          <a:lstStyle/>
          <a:p>
            <a:r>
              <a:rPr lang="en-US" altLang="ja-JP" sz="1600" b="1" spc="50" dirty="0" smtClean="0">
                <a:ea typeface="ＭＳ Ｐゴシック" pitchFamily="50" charset="-128"/>
              </a:rPr>
              <a:t>【</a:t>
            </a:r>
            <a:r>
              <a:rPr lang="ja-JP" altLang="en-US" sz="1600" b="1" spc="50" dirty="0" smtClean="0">
                <a:ea typeface="ＭＳ Ｐゴシック" pitchFamily="50" charset="-128"/>
              </a:rPr>
              <a:t>閣議決定（</a:t>
            </a:r>
            <a:r>
              <a:rPr lang="ja-JP" altLang="en-US" sz="1600" dirty="0" smtClean="0"/>
              <a:t>平成</a:t>
            </a:r>
            <a:r>
              <a:rPr lang="en-US" altLang="ja-JP" sz="1600" dirty="0" smtClean="0"/>
              <a:t>25</a:t>
            </a:r>
            <a:r>
              <a:rPr lang="ja-JP" altLang="en-US" sz="1600" dirty="0" smtClean="0"/>
              <a:t>年</a:t>
            </a:r>
            <a:r>
              <a:rPr lang="en-US" altLang="ja-JP" sz="1600" dirty="0" smtClean="0"/>
              <a:t>12</a:t>
            </a:r>
            <a:r>
              <a:rPr lang="ja-JP" altLang="en-US" sz="1600" dirty="0" smtClean="0"/>
              <a:t>月</a:t>
            </a:r>
            <a:r>
              <a:rPr lang="en-US" altLang="ja-JP" sz="1600" dirty="0" smtClean="0"/>
              <a:t>24</a:t>
            </a:r>
            <a:r>
              <a:rPr lang="ja-JP" altLang="en-US" sz="1600" dirty="0" smtClean="0"/>
              <a:t>日）</a:t>
            </a:r>
            <a:r>
              <a:rPr lang="en-US" altLang="ja-JP" sz="1600" b="1" spc="50" dirty="0" smtClean="0">
                <a:ea typeface="ＭＳ Ｐゴシック" pitchFamily="50" charset="-128"/>
              </a:rPr>
              <a:t>】</a:t>
            </a:r>
            <a:r>
              <a:rPr lang="ja-JP" altLang="en-US" sz="1600" b="1" spc="50" dirty="0" smtClean="0">
                <a:ea typeface="ＭＳ Ｐゴシック" pitchFamily="50" charset="-128"/>
              </a:rPr>
              <a:t>：</a:t>
            </a:r>
            <a:r>
              <a:rPr lang="ja-JP" altLang="en-US" sz="1600" dirty="0" smtClean="0">
                <a:latin typeface="+mn-ea"/>
              </a:rPr>
              <a:t>独立行政法人改革等に関する基本的な方針（抄）</a:t>
            </a:r>
          </a:p>
          <a:p>
            <a:r>
              <a:rPr lang="ja-JP" altLang="en-US" sz="1600" spc="50" dirty="0" smtClean="0">
                <a:ea typeface="ＭＳ Ｐゴシック" pitchFamily="50" charset="-128"/>
              </a:rPr>
              <a:t>　</a:t>
            </a:r>
            <a:r>
              <a:rPr lang="ja-JP" altLang="en-US" sz="1600" b="1" u="sng" spc="50" dirty="0" smtClean="0">
                <a:solidFill>
                  <a:srgbClr val="FF0000"/>
                </a:solidFill>
                <a:ea typeface="ＭＳ Ｐゴシック" pitchFamily="50" charset="-128"/>
              </a:rPr>
              <a:t>平成２９年度までに、全国展開や対象手続の拡大により抜本的に拡大する</a:t>
            </a:r>
            <a:r>
              <a:rPr lang="ja-JP" altLang="en-US" sz="1600" spc="50" dirty="0" smtClean="0">
                <a:ea typeface="ＭＳ Ｐゴシック" pitchFamily="50" charset="-128"/>
              </a:rPr>
              <a:t>とともに、体制のスリム化や手数料の引下げを含め、業務の効率化・合理化による利用者の負担軽減及び利便性向上を図る。</a:t>
            </a:r>
            <a:endParaRPr kumimoji="1" lang="ja-JP" altLang="en-US" sz="1600" dirty="0"/>
          </a:p>
        </p:txBody>
      </p:sp>
      <p:sp>
        <p:nvSpPr>
          <p:cNvPr id="14" name="テキスト ボックス 13"/>
          <p:cNvSpPr txBox="1"/>
          <p:nvPr/>
        </p:nvSpPr>
        <p:spPr>
          <a:xfrm>
            <a:off x="272496" y="188656"/>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２．</a:t>
            </a:r>
            <a:r>
              <a:rPr lang="ja-JP" altLang="en-US" b="1" dirty="0" smtClean="0">
                <a:latin typeface="HG丸ｺﾞｼｯｸM-PRO" panose="020F0600000000000000" pitchFamily="50" charset="-128"/>
                <a:ea typeface="HG丸ｺﾞｼｯｸM-PRO" panose="020F0600000000000000" pitchFamily="50" charset="-128"/>
              </a:rPr>
              <a:t>ＯＳＳの抜本拡大について</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250079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5" name="直線矢印コネクタ 464"/>
          <p:cNvCxnSpPr/>
          <p:nvPr/>
        </p:nvCxnSpPr>
        <p:spPr>
          <a:xfrm>
            <a:off x="3584853" y="4365104"/>
            <a:ext cx="1811061" cy="0"/>
          </a:xfrm>
          <a:prstGeom prst="straightConnector1">
            <a:avLst/>
          </a:prstGeom>
          <a:ln w="3175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25" name="角丸四角形 224"/>
          <p:cNvSpPr/>
          <p:nvPr/>
        </p:nvSpPr>
        <p:spPr>
          <a:xfrm>
            <a:off x="3449317" y="1256810"/>
            <a:ext cx="3015855" cy="1328551"/>
          </a:xfrm>
          <a:prstGeom prst="roundRect">
            <a:avLst>
              <a:gd name="adj" fmla="val 6029"/>
            </a:avLst>
          </a:prstGeom>
          <a:solidFill>
            <a:schemeClr val="bg1"/>
          </a:solidFill>
          <a:ln w="44450" cmpd="dbl">
            <a:solidFill>
              <a:schemeClr val="bg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endParaRPr kumimoji="1" lang="ja-JP" altLang="en-US">
              <a:latin typeface="HG丸ｺﾞｼｯｸM-PRO" pitchFamily="50" charset="-128"/>
              <a:ea typeface="HG丸ｺﾞｼｯｸM-PRO" pitchFamily="50" charset="-128"/>
            </a:endParaRPr>
          </a:p>
        </p:txBody>
      </p:sp>
      <p:sp>
        <p:nvSpPr>
          <p:cNvPr id="181" name="角丸四角形 180"/>
          <p:cNvSpPr/>
          <p:nvPr/>
        </p:nvSpPr>
        <p:spPr>
          <a:xfrm>
            <a:off x="7814411" y="2808000"/>
            <a:ext cx="1897118" cy="3024000"/>
          </a:xfrm>
          <a:prstGeom prst="roundRect">
            <a:avLst>
              <a:gd name="adj" fmla="val 4902"/>
            </a:avLst>
          </a:prstGeom>
          <a:solidFill>
            <a:schemeClr val="bg1"/>
          </a:solidFill>
          <a:ln w="44450" cmpd="dbl">
            <a:solidFill>
              <a:srgbClr val="0000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endParaRPr kumimoji="1" lang="ja-JP" altLang="en-US">
              <a:latin typeface="HG丸ｺﾞｼｯｸM-PRO" pitchFamily="50" charset="-128"/>
              <a:ea typeface="HG丸ｺﾞｼｯｸM-PRO" pitchFamily="50" charset="-128"/>
            </a:endParaRPr>
          </a:p>
        </p:txBody>
      </p:sp>
      <p:grpSp>
        <p:nvGrpSpPr>
          <p:cNvPr id="2" name="グループ化 442"/>
          <p:cNvGrpSpPr/>
          <p:nvPr/>
        </p:nvGrpSpPr>
        <p:grpSpPr>
          <a:xfrm>
            <a:off x="8776882" y="4199459"/>
            <a:ext cx="860052" cy="499021"/>
            <a:chOff x="331103" y="4429495"/>
            <a:chExt cx="1111452" cy="698629"/>
          </a:xfrm>
          <a:solidFill>
            <a:schemeClr val="bg1"/>
          </a:solidFill>
        </p:grpSpPr>
        <p:sp>
          <p:nvSpPr>
            <p:cNvPr id="444" name="正方形/長方形 443"/>
            <p:cNvSpPr/>
            <p:nvPr/>
          </p:nvSpPr>
          <p:spPr>
            <a:xfrm>
              <a:off x="331103" y="4429495"/>
              <a:ext cx="1111452" cy="698629"/>
            </a:xfrm>
            <a:prstGeom prst="rect">
              <a:avLst/>
            </a:prstGeom>
            <a:grpFill/>
            <a:ln w="2857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その他一括申請</a:t>
              </a:r>
            </a:p>
          </p:txBody>
        </p:sp>
        <p:pic>
          <p:nvPicPr>
            <p:cNvPr id="445"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723495" y="4496641"/>
              <a:ext cx="326668" cy="417432"/>
            </a:xfrm>
            <a:prstGeom prst="rect">
              <a:avLst/>
            </a:prstGeom>
            <a:grpFill/>
            <a:ln>
              <a:solidFill>
                <a:schemeClr val="bg2">
                  <a:lumMod val="50000"/>
                </a:schemeClr>
              </a:solidFill>
            </a:ln>
          </p:spPr>
        </p:pic>
      </p:grpSp>
      <p:sp>
        <p:nvSpPr>
          <p:cNvPr id="316" name="角丸四角形 315"/>
          <p:cNvSpPr/>
          <p:nvPr/>
        </p:nvSpPr>
        <p:spPr>
          <a:xfrm>
            <a:off x="2553414" y="2813040"/>
            <a:ext cx="1439755" cy="3568288"/>
          </a:xfrm>
          <a:prstGeom prst="roundRect">
            <a:avLst>
              <a:gd name="adj" fmla="val 6029"/>
            </a:avLst>
          </a:prstGeom>
          <a:solidFill>
            <a:schemeClr val="bg1"/>
          </a:solidFill>
          <a:ln w="44450" cmpd="dbl">
            <a:solidFill>
              <a:schemeClr val="bg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endParaRPr kumimoji="1" lang="ja-JP" altLang="en-US">
              <a:latin typeface="HG丸ｺﾞｼｯｸM-PRO" pitchFamily="50" charset="-128"/>
              <a:ea typeface="HG丸ｺﾞｼｯｸM-PRO" pitchFamily="50" charset="-128"/>
            </a:endParaRPr>
          </a:p>
        </p:txBody>
      </p:sp>
      <p:grpSp>
        <p:nvGrpSpPr>
          <p:cNvPr id="3" name="グループ化 280"/>
          <p:cNvGrpSpPr/>
          <p:nvPr/>
        </p:nvGrpSpPr>
        <p:grpSpPr>
          <a:xfrm>
            <a:off x="3323800" y="5795034"/>
            <a:ext cx="557143" cy="514286"/>
            <a:chOff x="4295368" y="5773627"/>
            <a:chExt cx="720000" cy="720000"/>
          </a:xfrm>
        </p:grpSpPr>
        <p:sp>
          <p:nvSpPr>
            <p:cNvPr id="211" name="正方形/長方形 210"/>
            <p:cNvSpPr/>
            <p:nvPr/>
          </p:nvSpPr>
          <p:spPr>
            <a:xfrm>
              <a:off x="4295368" y="5773627"/>
              <a:ext cx="720000" cy="720000"/>
            </a:xfrm>
            <a:prstGeom prst="rect">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lstStyle/>
            <a:p>
              <a:pPr algn="ctr"/>
              <a:r>
                <a:rPr lang="ja-JP" altLang="en-US" sz="800" dirty="0" smtClean="0">
                  <a:solidFill>
                    <a:schemeClr val="tx1"/>
                  </a:solidFill>
                  <a:latin typeface="HG丸ｺﾞｼｯｸM-PRO" pitchFamily="50" charset="-128"/>
                  <a:ea typeface="HG丸ｺﾞｼｯｸM-PRO" pitchFamily="50" charset="-128"/>
                </a:rPr>
                <a:t>指定工場</a:t>
              </a:r>
              <a:endParaRPr lang="ja-JP" altLang="en-US" sz="800" dirty="0">
                <a:solidFill>
                  <a:schemeClr val="tx1"/>
                </a:solidFill>
                <a:latin typeface="HG丸ｺﾞｼｯｸM-PRO" pitchFamily="50" charset="-128"/>
                <a:ea typeface="HG丸ｺﾞｼｯｸM-PRO" pitchFamily="50" charset="-128"/>
              </a:endParaRPr>
            </a:p>
          </p:txBody>
        </p:sp>
        <p:pic>
          <p:nvPicPr>
            <p:cNvPr id="162" name="Picture 13" descr="C:\Users\sugao.n\AppData\Local\Microsoft\Windows\Temporary Internet Files\Content.IE5\I7GLY08R\MC900278712[1].wmf"/>
            <p:cNvPicPr>
              <a:picLocks noChangeAspect="1" noChangeArrowheads="1"/>
            </p:cNvPicPr>
            <p:nvPr/>
          </p:nvPicPr>
          <p:blipFill>
            <a:blip r:embed="rId4" cstate="print"/>
            <a:srcRect/>
            <a:stretch>
              <a:fillRect/>
            </a:stretch>
          </p:blipFill>
          <p:spPr bwMode="auto">
            <a:xfrm>
              <a:off x="4432802" y="6020785"/>
              <a:ext cx="416529" cy="385258"/>
            </a:xfrm>
            <a:prstGeom prst="rect">
              <a:avLst/>
            </a:prstGeom>
            <a:noFill/>
          </p:spPr>
        </p:pic>
      </p:grpSp>
      <p:sp>
        <p:nvSpPr>
          <p:cNvPr id="215" name="正方形/長方形 214"/>
          <p:cNvSpPr/>
          <p:nvPr/>
        </p:nvSpPr>
        <p:spPr>
          <a:xfrm>
            <a:off x="3014550" y="5218970"/>
            <a:ext cx="866390" cy="514286"/>
          </a:xfrm>
          <a:prstGeom prst="rect">
            <a:avLst/>
          </a:prstGeom>
          <a:solidFill>
            <a:srgbClr val="FFFF9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26935" rtlCol="0" anchor="t"/>
          <a:lstStyle/>
          <a:p>
            <a:pPr algn="ctr"/>
            <a:r>
              <a:rPr lang="ja-JP" altLang="en-US" sz="800" dirty="0" smtClean="0">
                <a:solidFill>
                  <a:schemeClr val="tx1"/>
                </a:solidFill>
                <a:latin typeface="HG丸ｺﾞｼｯｸM-PRO" pitchFamily="50" charset="-128"/>
                <a:ea typeface="HG丸ｺﾞｼｯｸM-PRO" pitchFamily="50" charset="-128"/>
              </a:rPr>
              <a:t>中古車販売店</a:t>
            </a:r>
            <a:endParaRPr lang="en-US" altLang="ja-JP" sz="800" dirty="0" smtClean="0">
              <a:solidFill>
                <a:schemeClr val="tx1"/>
              </a:solidFill>
              <a:latin typeface="HG丸ｺﾞｼｯｸM-PRO" pitchFamily="50" charset="-128"/>
              <a:ea typeface="HG丸ｺﾞｼｯｸM-PRO" pitchFamily="50" charset="-128"/>
            </a:endParaRPr>
          </a:p>
          <a:p>
            <a:pPr algn="ctr"/>
            <a:r>
              <a:rPr lang="en-US" altLang="ja-JP" sz="600" dirty="0" smtClean="0">
                <a:solidFill>
                  <a:schemeClr val="tx1"/>
                </a:solidFill>
                <a:latin typeface="HG丸ｺﾞｼｯｸM-PRO" pitchFamily="50" charset="-128"/>
                <a:ea typeface="HG丸ｺﾞｼｯｸM-PRO" pitchFamily="50" charset="-128"/>
              </a:rPr>
              <a:t>[</a:t>
            </a:r>
            <a:r>
              <a:rPr lang="ja-JP" altLang="en-US" sz="600" dirty="0" smtClean="0">
                <a:solidFill>
                  <a:schemeClr val="tx1"/>
                </a:solidFill>
                <a:latin typeface="HG丸ｺﾞｼｯｸM-PRO" pitchFamily="50" charset="-128"/>
                <a:ea typeface="HG丸ｺﾞｼｯｸM-PRO" pitchFamily="50" charset="-128"/>
              </a:rPr>
              <a:t>指定整備</a:t>
            </a:r>
            <a:r>
              <a:rPr lang="en-US" altLang="ja-JP" sz="600" dirty="0" smtClean="0">
                <a:solidFill>
                  <a:schemeClr val="tx1"/>
                </a:solidFill>
                <a:latin typeface="HG丸ｺﾞｼｯｸM-PRO" pitchFamily="50" charset="-128"/>
                <a:ea typeface="HG丸ｺﾞｼｯｸM-PRO" pitchFamily="50" charset="-128"/>
              </a:rPr>
              <a:t>][</a:t>
            </a:r>
            <a:r>
              <a:rPr lang="ja-JP" altLang="en-US" sz="600" dirty="0" smtClean="0">
                <a:solidFill>
                  <a:schemeClr val="tx1"/>
                </a:solidFill>
                <a:latin typeface="HG丸ｺﾞｼｯｸM-PRO" pitchFamily="50" charset="-128"/>
                <a:ea typeface="HG丸ｺﾞｼｯｸM-PRO" pitchFamily="50" charset="-128"/>
              </a:rPr>
              <a:t>中古販売</a:t>
            </a:r>
            <a:r>
              <a:rPr lang="en-US" altLang="ja-JP" sz="600" dirty="0" smtClean="0">
                <a:solidFill>
                  <a:schemeClr val="tx1"/>
                </a:solidFill>
                <a:latin typeface="HG丸ｺﾞｼｯｸM-PRO" pitchFamily="50" charset="-128"/>
                <a:ea typeface="HG丸ｺﾞｼｯｸM-PRO" pitchFamily="50" charset="-128"/>
              </a:rPr>
              <a:t>]</a:t>
            </a:r>
            <a:endParaRPr lang="ja-JP" altLang="en-US" sz="800" dirty="0">
              <a:solidFill>
                <a:schemeClr val="tx1"/>
              </a:solidFill>
              <a:latin typeface="HG丸ｺﾞｼｯｸM-PRO" pitchFamily="50" charset="-128"/>
              <a:ea typeface="HG丸ｺﾞｼｯｸM-PRO" pitchFamily="50" charset="-128"/>
            </a:endParaRPr>
          </a:p>
        </p:txBody>
      </p:sp>
      <p:grpSp>
        <p:nvGrpSpPr>
          <p:cNvPr id="4" name="グループ化 202"/>
          <p:cNvGrpSpPr/>
          <p:nvPr/>
        </p:nvGrpSpPr>
        <p:grpSpPr>
          <a:xfrm>
            <a:off x="2658629" y="3933056"/>
            <a:ext cx="557143" cy="526586"/>
            <a:chOff x="5948391" y="4440699"/>
            <a:chExt cx="720000" cy="737220"/>
          </a:xfrm>
        </p:grpSpPr>
        <p:sp>
          <p:nvSpPr>
            <p:cNvPr id="200" name="正方形/長方形 199"/>
            <p:cNvSpPr/>
            <p:nvPr/>
          </p:nvSpPr>
          <p:spPr>
            <a:xfrm>
              <a:off x="5948391" y="4440699"/>
              <a:ext cx="720000" cy="720000"/>
            </a:xfrm>
            <a:prstGeom prst="rect">
              <a:avLst/>
            </a:prstGeom>
            <a:solidFill>
              <a:schemeClr val="bg1">
                <a:lumMod val="8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lstStyle/>
            <a:p>
              <a:pPr algn="ctr"/>
              <a:r>
                <a:rPr lang="ja-JP" altLang="en-US" sz="800" dirty="0" smtClean="0">
                  <a:solidFill>
                    <a:schemeClr val="tx1"/>
                  </a:solidFill>
                  <a:latin typeface="HG丸ｺﾞｼｯｸM-PRO" pitchFamily="50" charset="-128"/>
                  <a:ea typeface="HG丸ｺﾞｼｯｸM-PRO" pitchFamily="50" charset="-128"/>
                </a:rPr>
                <a:t>メーカー</a:t>
              </a:r>
              <a:endParaRPr lang="ja-JP" altLang="en-US" sz="800" dirty="0">
                <a:solidFill>
                  <a:schemeClr val="tx1"/>
                </a:solidFill>
                <a:latin typeface="HG丸ｺﾞｼｯｸM-PRO" pitchFamily="50" charset="-128"/>
                <a:ea typeface="HG丸ｺﾞｼｯｸM-PRO" pitchFamily="50" charset="-128"/>
              </a:endParaRPr>
            </a:p>
          </p:txBody>
        </p:sp>
        <p:pic>
          <p:nvPicPr>
            <p:cNvPr id="190" name="Picture 8" descr="C:\Users\sugao.n\AppData\Local\Microsoft\Windows\Temporary Internet Files\Content.IE5\VMEY10BY\MC900079072[1].wmf"/>
            <p:cNvPicPr>
              <a:picLocks noChangeAspect="1" noChangeArrowheads="1"/>
            </p:cNvPicPr>
            <p:nvPr/>
          </p:nvPicPr>
          <p:blipFill>
            <a:blip r:embed="rId5" cstate="print"/>
            <a:srcRect/>
            <a:stretch>
              <a:fillRect/>
            </a:stretch>
          </p:blipFill>
          <p:spPr bwMode="auto">
            <a:xfrm>
              <a:off x="6020977" y="4776781"/>
              <a:ext cx="553598" cy="270232"/>
            </a:xfrm>
            <a:prstGeom prst="rect">
              <a:avLst/>
            </a:prstGeom>
            <a:noFill/>
          </p:spPr>
        </p:pic>
        <p:pic>
          <p:nvPicPr>
            <p:cNvPr id="186" name="Picture 17" descr="C:\Users\sugao.n\AppData\Local\Microsoft\Windows\Temporary Internet Files\Content.IE5\ZL6ZIA22\MC900441736[2].png"/>
            <p:cNvPicPr>
              <a:picLocks noChangeAspect="1" noChangeArrowheads="1"/>
            </p:cNvPicPr>
            <p:nvPr/>
          </p:nvPicPr>
          <p:blipFill>
            <a:blip r:embed="rId6" cstate="print"/>
            <a:srcRect/>
            <a:stretch>
              <a:fillRect/>
            </a:stretch>
          </p:blipFill>
          <p:spPr bwMode="auto">
            <a:xfrm>
              <a:off x="6276172" y="4853526"/>
              <a:ext cx="375376" cy="324393"/>
            </a:xfrm>
            <a:prstGeom prst="rect">
              <a:avLst/>
            </a:prstGeom>
            <a:noFill/>
          </p:spPr>
        </p:pic>
      </p:grpSp>
      <p:sp>
        <p:nvSpPr>
          <p:cNvPr id="192" name="角丸四角形 191"/>
          <p:cNvSpPr/>
          <p:nvPr/>
        </p:nvSpPr>
        <p:spPr>
          <a:xfrm>
            <a:off x="271500" y="2808005"/>
            <a:ext cx="1620000" cy="2573625"/>
          </a:xfrm>
          <a:prstGeom prst="roundRect">
            <a:avLst>
              <a:gd name="adj" fmla="val 6029"/>
            </a:avLst>
          </a:prstGeom>
          <a:solidFill>
            <a:srgbClr val="92D050">
              <a:alpha val="50000"/>
            </a:srgbClr>
          </a:solidFill>
          <a:ln w="44450" cmpd="sng">
            <a:solidFill>
              <a:srgbClr val="92D050"/>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endParaRPr kumimoji="1" lang="ja-JP" altLang="en-US">
              <a:latin typeface="HG丸ｺﾞｼｯｸM-PRO" pitchFamily="50" charset="-128"/>
              <a:ea typeface="HG丸ｺﾞｼｯｸM-PRO" pitchFamily="50" charset="-128"/>
            </a:endParaRPr>
          </a:p>
        </p:txBody>
      </p:sp>
      <p:grpSp>
        <p:nvGrpSpPr>
          <p:cNvPr id="5" name="グループ化 236"/>
          <p:cNvGrpSpPr/>
          <p:nvPr/>
        </p:nvGrpSpPr>
        <p:grpSpPr>
          <a:xfrm>
            <a:off x="681864" y="4651461"/>
            <a:ext cx="860052" cy="497245"/>
            <a:chOff x="2759565" y="4429495"/>
            <a:chExt cx="1111452" cy="696143"/>
          </a:xfrm>
        </p:grpSpPr>
        <p:sp>
          <p:nvSpPr>
            <p:cNvPr id="221" name="正方形/長方形 220"/>
            <p:cNvSpPr/>
            <p:nvPr/>
          </p:nvSpPr>
          <p:spPr>
            <a:xfrm>
              <a:off x="2759565" y="4429495"/>
              <a:ext cx="1111452" cy="696143"/>
            </a:xfrm>
            <a:prstGeom prst="rect">
              <a:avLst/>
            </a:prstGeom>
            <a:solidFill>
              <a:srgbClr val="92D05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保適証管理機能</a:t>
              </a:r>
            </a:p>
          </p:txBody>
        </p:sp>
        <p:pic>
          <p:nvPicPr>
            <p:cNvPr id="222"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3151958" y="4496642"/>
              <a:ext cx="326667" cy="417430"/>
            </a:xfrm>
            <a:prstGeom prst="rect">
              <a:avLst/>
            </a:prstGeom>
            <a:noFill/>
          </p:spPr>
        </p:pic>
      </p:grpSp>
      <p:grpSp>
        <p:nvGrpSpPr>
          <p:cNvPr id="6" name="グループ化 234"/>
          <p:cNvGrpSpPr/>
          <p:nvPr/>
        </p:nvGrpSpPr>
        <p:grpSpPr>
          <a:xfrm>
            <a:off x="681864" y="4116681"/>
            <a:ext cx="860052" cy="498614"/>
            <a:chOff x="3954823" y="4417620"/>
            <a:chExt cx="1111452" cy="698059"/>
          </a:xfrm>
        </p:grpSpPr>
        <p:sp>
          <p:nvSpPr>
            <p:cNvPr id="217" name="正方形/長方形 216"/>
            <p:cNvSpPr/>
            <p:nvPr/>
          </p:nvSpPr>
          <p:spPr>
            <a:xfrm>
              <a:off x="3954823" y="4417620"/>
              <a:ext cx="1111452" cy="698059"/>
            </a:xfrm>
            <a:prstGeom prst="rect">
              <a:avLst/>
            </a:prstGeom>
            <a:solidFill>
              <a:srgbClr val="FFC000"/>
            </a:solidFill>
            <a:ln w="28575">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譲渡証管理機能</a:t>
              </a:r>
            </a:p>
          </p:txBody>
        </p:sp>
        <p:pic>
          <p:nvPicPr>
            <p:cNvPr id="218"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4347216" y="4496642"/>
              <a:ext cx="326667" cy="417430"/>
            </a:xfrm>
            <a:prstGeom prst="rect">
              <a:avLst/>
            </a:prstGeom>
            <a:noFill/>
            <a:ln>
              <a:solidFill>
                <a:srgbClr val="CC3300"/>
              </a:solidFill>
            </a:ln>
          </p:spPr>
        </p:pic>
      </p:grpSp>
      <p:grpSp>
        <p:nvGrpSpPr>
          <p:cNvPr id="7" name="グループ化 238"/>
          <p:cNvGrpSpPr/>
          <p:nvPr/>
        </p:nvGrpSpPr>
        <p:grpSpPr>
          <a:xfrm>
            <a:off x="681864" y="3580135"/>
            <a:ext cx="860052" cy="499021"/>
            <a:chOff x="331103" y="4429495"/>
            <a:chExt cx="1111452" cy="698629"/>
          </a:xfrm>
        </p:grpSpPr>
        <p:sp>
          <p:nvSpPr>
            <p:cNvPr id="213" name="正方形/長方形 212"/>
            <p:cNvSpPr/>
            <p:nvPr/>
          </p:nvSpPr>
          <p:spPr>
            <a:xfrm>
              <a:off x="331103" y="4429495"/>
              <a:ext cx="1111452" cy="698629"/>
            </a:xfrm>
            <a:prstGeom prst="rect">
              <a:avLst/>
            </a:prstGeom>
            <a:solidFill>
              <a:schemeClr val="accent3">
                <a:lumMod val="10000"/>
                <a:lumOff val="90000"/>
              </a:scheme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完検証管理機能</a:t>
              </a:r>
            </a:p>
          </p:txBody>
        </p:sp>
        <p:pic>
          <p:nvPicPr>
            <p:cNvPr id="216"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723495" y="4496641"/>
              <a:ext cx="326668" cy="417432"/>
            </a:xfrm>
            <a:prstGeom prst="rect">
              <a:avLst/>
            </a:prstGeom>
            <a:noFill/>
          </p:spPr>
        </p:pic>
      </p:grpSp>
      <p:sp>
        <p:nvSpPr>
          <p:cNvPr id="423" name="角丸四角形 422"/>
          <p:cNvSpPr/>
          <p:nvPr/>
        </p:nvSpPr>
        <p:spPr bwMode="auto">
          <a:xfrm>
            <a:off x="3704861" y="2032184"/>
            <a:ext cx="1104123" cy="252000"/>
          </a:xfrm>
          <a:prstGeom prst="roundRect">
            <a:avLst>
              <a:gd name="adj" fmla="val 8970"/>
            </a:avLst>
          </a:prstGeom>
          <a:solidFill>
            <a:srgbClr val="92D050"/>
          </a:solidFill>
          <a:ln w="9525" cap="flat" cmpd="sng" algn="ctr">
            <a:solidFill>
              <a:srgbClr val="7030A0"/>
            </a:solidFill>
            <a:prstDash val="solid"/>
          </a:ln>
          <a:effectLst>
            <a:outerShdw blurRad="40000" dist="23000" dir="5400000" rotWithShape="0">
              <a:srgbClr val="000000">
                <a:alpha val="35000"/>
              </a:srgbClr>
            </a:outerShdw>
          </a:effectLst>
        </p:spPr>
        <p:txBody>
          <a:bodyPr lIns="95773" tIns="47886" rIns="95773" bIns="47886" anchor="ctr"/>
          <a:lstStyle/>
          <a:p>
            <a:pPr algn="ctr" defTabSz="478795">
              <a:defRPr/>
            </a:pPr>
            <a:r>
              <a:rPr kumimoji="0" lang="ja-JP" altLang="en-US" sz="900" kern="0" dirty="0" smtClean="0">
                <a:solidFill>
                  <a:schemeClr val="bg1"/>
                </a:solidFill>
                <a:latin typeface="HG丸ｺﾞｼｯｸM-PRO" pitchFamily="50" charset="-128"/>
                <a:ea typeface="HG丸ｺﾞｼｯｸM-PRO" pitchFamily="50" charset="-128"/>
                <a:cs typeface="Meiryo UI" pitchFamily="50" charset="-128"/>
              </a:rPr>
              <a:t>ＯＳＳシステム</a:t>
            </a:r>
            <a:endParaRPr kumimoji="0" lang="en-US" altLang="ja-JP" sz="900" kern="0" dirty="0">
              <a:solidFill>
                <a:schemeClr val="bg1"/>
              </a:solidFill>
              <a:latin typeface="HG丸ｺﾞｼｯｸM-PRO" pitchFamily="50" charset="-128"/>
              <a:ea typeface="HG丸ｺﾞｼｯｸM-PRO" pitchFamily="50" charset="-128"/>
              <a:cs typeface="Meiryo UI" pitchFamily="50" charset="-128"/>
            </a:endParaRPr>
          </a:p>
        </p:txBody>
      </p:sp>
      <p:sp>
        <p:nvSpPr>
          <p:cNvPr id="424" name="角丸四角形 423"/>
          <p:cNvSpPr/>
          <p:nvPr/>
        </p:nvSpPr>
        <p:spPr bwMode="auto">
          <a:xfrm>
            <a:off x="3764984" y="1637308"/>
            <a:ext cx="1044000" cy="234938"/>
          </a:xfrm>
          <a:prstGeom prst="roundRect">
            <a:avLst>
              <a:gd name="adj" fmla="val 8970"/>
            </a:avLst>
          </a:prstGeom>
          <a:solidFill>
            <a:srgbClr val="92D050"/>
          </a:solidFill>
          <a:ln w="9525" cap="flat" cmpd="sng" algn="ctr">
            <a:solidFill>
              <a:srgbClr val="00B050"/>
            </a:solidFill>
            <a:prstDash val="solid"/>
          </a:ln>
          <a:effectLst>
            <a:outerShdw blurRad="40000" dist="23000" dir="5400000" rotWithShape="0">
              <a:srgbClr val="000000">
                <a:alpha val="35000"/>
              </a:srgbClr>
            </a:outerShdw>
          </a:effectLst>
        </p:spPr>
        <p:txBody>
          <a:bodyPr lIns="128004" tIns="64002" rIns="128004" bIns="64002" anchor="ctr"/>
          <a:lstStyle/>
          <a:p>
            <a:pPr algn="ctr" defTabSz="478795">
              <a:defRPr/>
            </a:pPr>
            <a:r>
              <a:rPr kumimoji="0" lang="en-US" altLang="ja-JP" sz="900" kern="0" dirty="0">
                <a:solidFill>
                  <a:schemeClr val="bg1"/>
                </a:solidFill>
                <a:latin typeface="HG丸ｺﾞｼｯｸM-PRO" pitchFamily="50" charset="-128"/>
                <a:ea typeface="HG丸ｺﾞｼｯｸM-PRO" pitchFamily="50" charset="-128"/>
                <a:cs typeface="Meiryo UI" pitchFamily="50" charset="-128"/>
              </a:rPr>
              <a:t>MOTAS</a:t>
            </a:r>
          </a:p>
        </p:txBody>
      </p:sp>
      <p:sp>
        <p:nvSpPr>
          <p:cNvPr id="421" name="正方形/長方形 420"/>
          <p:cNvSpPr/>
          <p:nvPr/>
        </p:nvSpPr>
        <p:spPr bwMode="auto">
          <a:xfrm>
            <a:off x="3656490" y="1454549"/>
            <a:ext cx="1243228" cy="966339"/>
          </a:xfrm>
          <a:prstGeom prst="rect">
            <a:avLst/>
          </a:prstGeom>
          <a:noFill/>
          <a:ln w="25400" cap="flat" cmpd="sng" algn="ctr">
            <a:solidFill>
              <a:srgbClr val="00B050"/>
            </a:solidFill>
            <a:prstDash val="solid"/>
          </a:ln>
          <a:effectLst/>
        </p:spPr>
        <p:txBody>
          <a:bodyPr lIns="128004" tIns="64002" rIns="128004" bIns="64002"/>
          <a:lstStyle/>
          <a:p>
            <a:pPr algn="ctr" defTabSz="478795">
              <a:defRPr/>
            </a:pPr>
            <a:endParaRPr kumimoji="0" lang="en-US" altLang="ja-JP" sz="900" kern="0" dirty="0">
              <a:solidFill>
                <a:srgbClr val="000000"/>
              </a:solidFill>
              <a:latin typeface="HG丸ｺﾞｼｯｸM-PRO" pitchFamily="50" charset="-128"/>
              <a:ea typeface="HG丸ｺﾞｼｯｸM-PRO" pitchFamily="50" charset="-128"/>
              <a:cs typeface="Meiryo UI" pitchFamily="50" charset="-128"/>
            </a:endParaRPr>
          </a:p>
        </p:txBody>
      </p:sp>
      <p:sp>
        <p:nvSpPr>
          <p:cNvPr id="422" name="正方形/長方形 421"/>
          <p:cNvSpPr/>
          <p:nvPr/>
        </p:nvSpPr>
        <p:spPr bwMode="auto">
          <a:xfrm>
            <a:off x="3792982" y="1391041"/>
            <a:ext cx="970236" cy="141588"/>
          </a:xfrm>
          <a:prstGeom prst="rect">
            <a:avLst/>
          </a:prstGeom>
          <a:solidFill>
            <a:schemeClr val="bg1"/>
          </a:solidFill>
          <a:ln w="19050" cap="flat" cmpd="sng" algn="ctr">
            <a:solidFill>
              <a:srgbClr val="00B050"/>
            </a:solidFill>
            <a:prstDash val="solid"/>
          </a:ln>
          <a:effectLst/>
        </p:spPr>
        <p:txBody>
          <a:bodyPr lIns="128004" tIns="64002" rIns="128004" bIns="64002" anchor="ctr"/>
          <a:lstStyle/>
          <a:p>
            <a:pPr algn="ctr" defTabSz="478795">
              <a:defRPr/>
            </a:pPr>
            <a:r>
              <a:rPr kumimoji="0" lang="ja-JP" altLang="en-US" sz="900" kern="0" dirty="0">
                <a:solidFill>
                  <a:srgbClr val="00B050"/>
                </a:solidFill>
                <a:latin typeface="HG丸ｺﾞｼｯｸM-PRO" pitchFamily="50" charset="-128"/>
                <a:ea typeface="HG丸ｺﾞｼｯｸM-PRO" pitchFamily="50" charset="-128"/>
                <a:cs typeface="Meiryo UI" pitchFamily="50" charset="-128"/>
              </a:rPr>
              <a:t>国交省</a:t>
            </a:r>
          </a:p>
        </p:txBody>
      </p:sp>
      <p:cxnSp>
        <p:nvCxnSpPr>
          <p:cNvPr id="602" name="直線矢印コネクタ 601"/>
          <p:cNvCxnSpPr>
            <a:stCxn id="226" idx="1"/>
            <a:endCxn id="213" idx="3"/>
          </p:cNvCxnSpPr>
          <p:nvPr/>
        </p:nvCxnSpPr>
        <p:spPr>
          <a:xfrm flipH="1" flipV="1">
            <a:off x="1541917" y="3829646"/>
            <a:ext cx="198055" cy="7108"/>
          </a:xfrm>
          <a:prstGeom prst="straightConnector1">
            <a:avLst/>
          </a:prstGeom>
          <a:ln w="28575">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207" name="正方形/長方形 206"/>
          <p:cNvSpPr/>
          <p:nvPr/>
        </p:nvSpPr>
        <p:spPr>
          <a:xfrm>
            <a:off x="350490" y="2636912"/>
            <a:ext cx="1482165" cy="315088"/>
          </a:xfrm>
          <a:prstGeom prst="rect">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r>
              <a:rPr lang="ja-JP" altLang="en-US" sz="900" dirty="0" smtClean="0">
                <a:solidFill>
                  <a:schemeClr val="tx1"/>
                </a:solidFill>
                <a:latin typeface="HG丸ｺﾞｼｯｸM-PRO" pitchFamily="50" charset="-128"/>
                <a:ea typeface="HG丸ｺﾞｼｯｸM-PRO" pitchFamily="50" charset="-128"/>
              </a:rPr>
              <a:t>登録情報処理機関</a:t>
            </a:r>
            <a:endParaRPr lang="en-US" altLang="ja-JP" sz="900" dirty="0" smtClean="0">
              <a:solidFill>
                <a:schemeClr val="tx1"/>
              </a:solidFill>
              <a:latin typeface="HG丸ｺﾞｼｯｸM-PRO" pitchFamily="50" charset="-128"/>
              <a:ea typeface="HG丸ｺﾞｼｯｸM-PRO" pitchFamily="50" charset="-128"/>
            </a:endParaRPr>
          </a:p>
          <a:p>
            <a:pPr algn="ctr"/>
            <a:r>
              <a:rPr lang="ja-JP" altLang="en-US" sz="900" dirty="0" smtClean="0">
                <a:solidFill>
                  <a:schemeClr val="tx1"/>
                </a:solidFill>
                <a:latin typeface="HG丸ｺﾞｼｯｸM-PRO" pitchFamily="50" charset="-128"/>
                <a:ea typeface="HG丸ｺﾞｼｯｸM-PRO" pitchFamily="50" charset="-128"/>
              </a:rPr>
              <a:t>（ＡＩＲＡＣ）</a:t>
            </a:r>
            <a:endParaRPr lang="en-US" altLang="ja-JP" sz="900" dirty="0" smtClean="0">
              <a:solidFill>
                <a:schemeClr val="tx1"/>
              </a:solidFill>
              <a:latin typeface="HG丸ｺﾞｼｯｸM-PRO" pitchFamily="50" charset="-128"/>
              <a:ea typeface="HG丸ｺﾞｼｯｸM-PRO" pitchFamily="50" charset="-128"/>
            </a:endParaRPr>
          </a:p>
        </p:txBody>
      </p:sp>
      <p:grpSp>
        <p:nvGrpSpPr>
          <p:cNvPr id="8" name="グループ化 197"/>
          <p:cNvGrpSpPr/>
          <p:nvPr/>
        </p:nvGrpSpPr>
        <p:grpSpPr>
          <a:xfrm>
            <a:off x="5007166" y="1401164"/>
            <a:ext cx="1243228" cy="520429"/>
            <a:chOff x="8839456" y="244101"/>
            <a:chExt cx="1765209" cy="1275941"/>
          </a:xfrm>
        </p:grpSpPr>
        <p:sp>
          <p:nvSpPr>
            <p:cNvPr id="194" name="角丸四角形 193"/>
            <p:cNvSpPr/>
            <p:nvPr/>
          </p:nvSpPr>
          <p:spPr bwMode="auto">
            <a:xfrm>
              <a:off x="9004995" y="720751"/>
              <a:ext cx="1434131" cy="576000"/>
            </a:xfrm>
            <a:prstGeom prst="roundRect">
              <a:avLst>
                <a:gd name="adj" fmla="val 8970"/>
              </a:avLst>
            </a:prstGeom>
            <a:gradFill rotWithShape="1">
              <a:gsLst>
                <a:gs pos="0">
                  <a:srgbClr val="E6B600">
                    <a:tint val="100000"/>
                    <a:shade val="100000"/>
                    <a:satMod val="130000"/>
                  </a:srgbClr>
                </a:gs>
                <a:gs pos="100000">
                  <a:srgbClr val="E6B600">
                    <a:tint val="50000"/>
                    <a:shade val="100000"/>
                    <a:satMod val="350000"/>
                  </a:srgbClr>
                </a:gs>
              </a:gsLst>
              <a:lin ang="16200000" scaled="0"/>
            </a:gradFill>
            <a:ln w="9525" cap="flat" cmpd="sng" algn="ctr">
              <a:solidFill>
                <a:srgbClr val="E6B600">
                  <a:shade val="95000"/>
                  <a:satMod val="105000"/>
                </a:srgbClr>
              </a:solidFill>
              <a:prstDash val="solid"/>
            </a:ln>
            <a:effectLst>
              <a:outerShdw blurRad="40000" dist="23000" dir="5400000" rotWithShape="0">
                <a:srgbClr val="000000">
                  <a:alpha val="35000"/>
                </a:srgbClr>
              </a:outerShdw>
            </a:effectLst>
          </p:spPr>
          <p:txBody>
            <a:bodyPr lIns="128004" tIns="64002" rIns="128004" bIns="64002" anchor="ctr"/>
            <a:lstStyle/>
            <a:p>
              <a:pPr algn="ctr" defTabSz="478795">
                <a:defRPr/>
              </a:pPr>
              <a:r>
                <a:rPr kumimoji="0" lang="en-US" altLang="ja-JP" sz="900" kern="0" dirty="0" smtClean="0">
                  <a:solidFill>
                    <a:srgbClr val="000000"/>
                  </a:solidFill>
                  <a:latin typeface="HG丸ｺﾞｼｯｸM-PRO" pitchFamily="50" charset="-128"/>
                  <a:ea typeface="HG丸ｺﾞｼｯｸM-PRO" pitchFamily="50" charset="-128"/>
                  <a:cs typeface="Meiryo UI" pitchFamily="50" charset="-128"/>
                </a:rPr>
                <a:t>LMVIS</a:t>
              </a:r>
              <a:endParaRPr kumimoji="0" lang="en-US" altLang="ja-JP" sz="900" kern="0" dirty="0">
                <a:solidFill>
                  <a:srgbClr val="000000"/>
                </a:solidFill>
                <a:latin typeface="HG丸ｺﾞｼｯｸM-PRO" pitchFamily="50" charset="-128"/>
                <a:ea typeface="HG丸ｺﾞｼｯｸM-PRO" pitchFamily="50" charset="-128"/>
                <a:cs typeface="Meiryo UI" pitchFamily="50" charset="-128"/>
              </a:endParaRPr>
            </a:p>
          </p:txBody>
        </p:sp>
        <p:sp>
          <p:nvSpPr>
            <p:cNvPr id="195" name="正方形/長方形 194"/>
            <p:cNvSpPr/>
            <p:nvPr/>
          </p:nvSpPr>
          <p:spPr bwMode="auto">
            <a:xfrm>
              <a:off x="8839456" y="399803"/>
              <a:ext cx="1765209" cy="1120239"/>
            </a:xfrm>
            <a:prstGeom prst="rect">
              <a:avLst/>
            </a:prstGeom>
            <a:noFill/>
            <a:ln w="25400" cap="flat" cmpd="sng" algn="ctr">
              <a:solidFill>
                <a:srgbClr val="FFC000"/>
              </a:solidFill>
              <a:prstDash val="solid"/>
            </a:ln>
            <a:effectLst/>
          </p:spPr>
          <p:txBody>
            <a:bodyPr lIns="128004" tIns="64002" rIns="128004" bIns="64002"/>
            <a:lstStyle/>
            <a:p>
              <a:pPr algn="ctr" defTabSz="478795">
                <a:defRPr/>
              </a:pPr>
              <a:endParaRPr kumimoji="0" lang="en-US" altLang="ja-JP" sz="900" kern="0" dirty="0">
                <a:solidFill>
                  <a:srgbClr val="000000"/>
                </a:solidFill>
                <a:latin typeface="HG丸ｺﾞｼｯｸM-PRO" pitchFamily="50" charset="-128"/>
                <a:ea typeface="HG丸ｺﾞｼｯｸM-PRO" pitchFamily="50" charset="-128"/>
                <a:cs typeface="Meiryo UI" pitchFamily="50" charset="-128"/>
              </a:endParaRPr>
            </a:p>
          </p:txBody>
        </p:sp>
        <p:sp>
          <p:nvSpPr>
            <p:cNvPr id="197" name="正方形/長方形 196"/>
            <p:cNvSpPr/>
            <p:nvPr/>
          </p:nvSpPr>
          <p:spPr bwMode="auto">
            <a:xfrm>
              <a:off x="9033261" y="244101"/>
              <a:ext cx="1377599" cy="347133"/>
            </a:xfrm>
            <a:prstGeom prst="rect">
              <a:avLst/>
            </a:prstGeom>
            <a:solidFill>
              <a:srgbClr val="E6B600">
                <a:lumMod val="40000"/>
                <a:lumOff val="60000"/>
              </a:srgbClr>
            </a:solidFill>
            <a:ln w="19050" cap="flat" cmpd="sng" algn="ctr">
              <a:solidFill>
                <a:srgbClr val="FFC000"/>
              </a:solidFill>
              <a:prstDash val="solid"/>
            </a:ln>
            <a:effectLst/>
          </p:spPr>
          <p:txBody>
            <a:bodyPr lIns="128004" tIns="64002" rIns="128004" bIns="64002" anchor="ctr"/>
            <a:lstStyle/>
            <a:p>
              <a:pPr algn="ctr" defTabSz="478795">
                <a:defRPr/>
              </a:pPr>
              <a:r>
                <a:rPr kumimoji="0" lang="ja-JP" altLang="en-US" sz="900" kern="0" dirty="0" smtClean="0">
                  <a:solidFill>
                    <a:srgbClr val="000000"/>
                  </a:solidFill>
                  <a:latin typeface="HG丸ｺﾞｼｯｸM-PRO" pitchFamily="50" charset="-128"/>
                  <a:ea typeface="HG丸ｺﾞｼｯｸM-PRO" pitchFamily="50" charset="-128"/>
                  <a:cs typeface="Meiryo UI" pitchFamily="50" charset="-128"/>
                </a:rPr>
                <a:t>軽検協</a:t>
              </a:r>
              <a:endParaRPr kumimoji="0" lang="ja-JP" altLang="en-US" sz="900" kern="0" dirty="0">
                <a:solidFill>
                  <a:srgbClr val="000000"/>
                </a:solidFill>
                <a:latin typeface="HG丸ｺﾞｼｯｸM-PRO" pitchFamily="50" charset="-128"/>
                <a:ea typeface="HG丸ｺﾞｼｯｸM-PRO" pitchFamily="50" charset="-128"/>
                <a:cs typeface="Meiryo UI" pitchFamily="50" charset="-128"/>
              </a:endParaRPr>
            </a:p>
          </p:txBody>
        </p:sp>
      </p:grpSp>
      <p:sp>
        <p:nvSpPr>
          <p:cNvPr id="249" name="正方形/長方形 248"/>
          <p:cNvSpPr/>
          <p:nvPr/>
        </p:nvSpPr>
        <p:spPr>
          <a:xfrm>
            <a:off x="2931969" y="2708920"/>
            <a:ext cx="675075" cy="20422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r>
              <a:rPr lang="ja-JP" altLang="en-US" sz="900" dirty="0" smtClean="0">
                <a:solidFill>
                  <a:schemeClr val="tx1"/>
                </a:solidFill>
                <a:latin typeface="HG丸ｺﾞｼｯｸM-PRO" pitchFamily="50" charset="-128"/>
                <a:ea typeface="HG丸ｺﾞｼｯｸM-PRO" pitchFamily="50" charset="-128"/>
              </a:rPr>
              <a:t>利用者</a:t>
            </a:r>
            <a:endParaRPr lang="en-US" altLang="ja-JP" sz="900" dirty="0" smtClean="0">
              <a:solidFill>
                <a:schemeClr val="tx1"/>
              </a:solidFill>
              <a:latin typeface="HG丸ｺﾞｼｯｸM-PRO" pitchFamily="50" charset="-128"/>
              <a:ea typeface="HG丸ｺﾞｼｯｸM-PRO" pitchFamily="50" charset="-128"/>
            </a:endParaRPr>
          </a:p>
        </p:txBody>
      </p:sp>
      <p:cxnSp>
        <p:nvCxnSpPr>
          <p:cNvPr id="264" name="直線矢印コネクタ 263"/>
          <p:cNvCxnSpPr>
            <a:stCxn id="200" idx="1"/>
            <a:endCxn id="226" idx="3"/>
          </p:cNvCxnSpPr>
          <p:nvPr/>
        </p:nvCxnSpPr>
        <p:spPr>
          <a:xfrm flipH="1" flipV="1">
            <a:off x="2192402" y="3836762"/>
            <a:ext cx="466231" cy="353445"/>
          </a:xfrm>
          <a:prstGeom prst="straightConnector1">
            <a:avLst/>
          </a:prstGeom>
          <a:ln w="28575">
            <a:solidFill>
              <a:srgbClr val="7030A0"/>
            </a:solidFill>
            <a:tailEnd type="none"/>
          </a:ln>
        </p:spPr>
        <p:style>
          <a:lnRef idx="1">
            <a:schemeClr val="accent1"/>
          </a:lnRef>
          <a:fillRef idx="0">
            <a:schemeClr val="accent1"/>
          </a:fillRef>
          <a:effectRef idx="0">
            <a:schemeClr val="accent1"/>
          </a:effectRef>
          <a:fontRef idx="minor">
            <a:schemeClr val="tx1"/>
          </a:fontRef>
        </p:style>
      </p:cxnSp>
      <p:cxnSp>
        <p:nvCxnSpPr>
          <p:cNvPr id="268" name="直線矢印コネクタ 267"/>
          <p:cNvCxnSpPr>
            <a:stCxn id="200" idx="1"/>
            <a:endCxn id="238" idx="3"/>
          </p:cNvCxnSpPr>
          <p:nvPr/>
        </p:nvCxnSpPr>
        <p:spPr>
          <a:xfrm flipH="1">
            <a:off x="2192402" y="4190199"/>
            <a:ext cx="466231" cy="180436"/>
          </a:xfrm>
          <a:prstGeom prst="straightConnector1">
            <a:avLst/>
          </a:prstGeom>
          <a:ln w="28575">
            <a:solidFill>
              <a:srgbClr val="CC3300"/>
            </a:solidFill>
            <a:tailEnd type="none"/>
          </a:ln>
        </p:spPr>
        <p:style>
          <a:lnRef idx="1">
            <a:schemeClr val="accent1"/>
          </a:lnRef>
          <a:fillRef idx="0">
            <a:schemeClr val="accent1"/>
          </a:fillRef>
          <a:effectRef idx="0">
            <a:schemeClr val="accent1"/>
          </a:effectRef>
          <a:fontRef idx="minor">
            <a:schemeClr val="tx1"/>
          </a:fontRef>
        </p:style>
      </p:cxnSp>
      <p:cxnSp>
        <p:nvCxnSpPr>
          <p:cNvPr id="275" name="直線矢印コネクタ 274"/>
          <p:cNvCxnSpPr>
            <a:stCxn id="211" idx="1"/>
            <a:endCxn id="240" idx="3"/>
          </p:cNvCxnSpPr>
          <p:nvPr/>
        </p:nvCxnSpPr>
        <p:spPr>
          <a:xfrm flipH="1" flipV="1">
            <a:off x="2192397" y="4915389"/>
            <a:ext cx="1131400" cy="1136788"/>
          </a:xfrm>
          <a:prstGeom prst="straightConnector1">
            <a:avLst/>
          </a:prstGeom>
          <a:ln w="28575">
            <a:solidFill>
              <a:srgbClr val="00B05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278" name="直線矢印コネクタ 277"/>
          <p:cNvCxnSpPr>
            <a:stCxn id="214" idx="1"/>
            <a:endCxn id="238" idx="3"/>
          </p:cNvCxnSpPr>
          <p:nvPr/>
        </p:nvCxnSpPr>
        <p:spPr>
          <a:xfrm flipH="1" flipV="1">
            <a:off x="2192401" y="4370635"/>
            <a:ext cx="460996" cy="457406"/>
          </a:xfrm>
          <a:prstGeom prst="straightConnector1">
            <a:avLst/>
          </a:prstGeom>
          <a:ln w="28575">
            <a:solidFill>
              <a:srgbClr val="CC3300"/>
            </a:solidFill>
            <a:tailEnd type="none"/>
          </a:ln>
        </p:spPr>
        <p:style>
          <a:lnRef idx="1">
            <a:schemeClr val="accent1"/>
          </a:lnRef>
          <a:fillRef idx="0">
            <a:schemeClr val="accent1"/>
          </a:fillRef>
          <a:effectRef idx="0">
            <a:schemeClr val="accent1"/>
          </a:effectRef>
          <a:fontRef idx="minor">
            <a:schemeClr val="tx1"/>
          </a:fontRef>
        </p:style>
      </p:cxnSp>
      <p:cxnSp>
        <p:nvCxnSpPr>
          <p:cNvPr id="293" name="直線矢印コネクタ 292"/>
          <p:cNvCxnSpPr>
            <a:stCxn id="215" idx="1"/>
            <a:endCxn id="238" idx="3"/>
          </p:cNvCxnSpPr>
          <p:nvPr/>
        </p:nvCxnSpPr>
        <p:spPr>
          <a:xfrm flipH="1" flipV="1">
            <a:off x="2192401" y="4370635"/>
            <a:ext cx="822153" cy="1105478"/>
          </a:xfrm>
          <a:prstGeom prst="straightConnector1">
            <a:avLst/>
          </a:prstGeom>
          <a:ln w="28575">
            <a:solidFill>
              <a:srgbClr val="CC3300"/>
            </a:solidFill>
            <a:tailEnd type="none"/>
          </a:ln>
        </p:spPr>
        <p:style>
          <a:lnRef idx="1">
            <a:schemeClr val="accent1"/>
          </a:lnRef>
          <a:fillRef idx="0">
            <a:schemeClr val="accent1"/>
          </a:fillRef>
          <a:effectRef idx="0">
            <a:schemeClr val="accent1"/>
          </a:effectRef>
          <a:fontRef idx="minor">
            <a:schemeClr val="tx1"/>
          </a:fontRef>
        </p:style>
      </p:cxnSp>
      <p:cxnSp>
        <p:nvCxnSpPr>
          <p:cNvPr id="296" name="直線矢印コネクタ 295"/>
          <p:cNvCxnSpPr>
            <a:stCxn id="215" idx="1"/>
            <a:endCxn id="240" idx="3"/>
          </p:cNvCxnSpPr>
          <p:nvPr/>
        </p:nvCxnSpPr>
        <p:spPr>
          <a:xfrm flipH="1" flipV="1">
            <a:off x="2192401" y="4915389"/>
            <a:ext cx="822153" cy="560724"/>
          </a:xfrm>
          <a:prstGeom prst="straightConnector1">
            <a:avLst/>
          </a:prstGeom>
          <a:ln w="28575">
            <a:solidFill>
              <a:srgbClr val="00B050"/>
            </a:solidFill>
            <a:tailEnd type="none"/>
          </a:ln>
        </p:spPr>
        <p:style>
          <a:lnRef idx="1">
            <a:schemeClr val="accent1"/>
          </a:lnRef>
          <a:fillRef idx="0">
            <a:schemeClr val="accent1"/>
          </a:fillRef>
          <a:effectRef idx="0">
            <a:schemeClr val="accent1"/>
          </a:effectRef>
          <a:fontRef idx="minor">
            <a:schemeClr val="tx1"/>
          </a:fontRef>
        </p:style>
      </p:cxnSp>
      <p:cxnSp>
        <p:nvCxnSpPr>
          <p:cNvPr id="300" name="直線矢印コネクタ 299"/>
          <p:cNvCxnSpPr>
            <a:stCxn id="238" idx="1"/>
            <a:endCxn id="217" idx="3"/>
          </p:cNvCxnSpPr>
          <p:nvPr/>
        </p:nvCxnSpPr>
        <p:spPr>
          <a:xfrm flipH="1" flipV="1">
            <a:off x="1541917" y="4365996"/>
            <a:ext cx="198055" cy="4647"/>
          </a:xfrm>
          <a:prstGeom prst="straightConnector1">
            <a:avLst/>
          </a:prstGeom>
          <a:ln w="28575">
            <a:solidFill>
              <a:srgbClr val="CC3300"/>
            </a:solidFill>
            <a:tailEnd type="arrow"/>
          </a:ln>
        </p:spPr>
        <p:style>
          <a:lnRef idx="1">
            <a:schemeClr val="accent1"/>
          </a:lnRef>
          <a:fillRef idx="0">
            <a:schemeClr val="accent1"/>
          </a:fillRef>
          <a:effectRef idx="0">
            <a:schemeClr val="accent1"/>
          </a:effectRef>
          <a:fontRef idx="minor">
            <a:schemeClr val="tx1"/>
          </a:fontRef>
        </p:style>
      </p:cxnSp>
      <p:cxnSp>
        <p:nvCxnSpPr>
          <p:cNvPr id="307" name="直線矢印コネクタ 306"/>
          <p:cNvCxnSpPr>
            <a:stCxn id="240" idx="1"/>
            <a:endCxn id="221" idx="3"/>
          </p:cNvCxnSpPr>
          <p:nvPr/>
        </p:nvCxnSpPr>
        <p:spPr>
          <a:xfrm flipH="1" flipV="1">
            <a:off x="1541917" y="4900084"/>
            <a:ext cx="198055" cy="15313"/>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9" name="グループ化 426"/>
          <p:cNvGrpSpPr/>
          <p:nvPr/>
        </p:nvGrpSpPr>
        <p:grpSpPr>
          <a:xfrm>
            <a:off x="8472622" y="3974106"/>
            <a:ext cx="860052" cy="497245"/>
            <a:chOff x="2888982" y="4393241"/>
            <a:chExt cx="1111452" cy="696143"/>
          </a:xfrm>
        </p:grpSpPr>
        <p:sp>
          <p:nvSpPr>
            <p:cNvPr id="428" name="正方形/長方形 427"/>
            <p:cNvSpPr/>
            <p:nvPr/>
          </p:nvSpPr>
          <p:spPr>
            <a:xfrm>
              <a:off x="2888982" y="4393241"/>
              <a:ext cx="1111452" cy="696143"/>
            </a:xfrm>
            <a:prstGeom prst="rect">
              <a:avLst/>
            </a:prstGeom>
            <a:solidFill>
              <a:srgbClr val="92D050"/>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継続検査一括申請</a:t>
              </a:r>
            </a:p>
          </p:txBody>
        </p:sp>
        <p:pic>
          <p:nvPicPr>
            <p:cNvPr id="429"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3151958" y="4496642"/>
              <a:ext cx="326667" cy="417430"/>
            </a:xfrm>
            <a:prstGeom prst="rect">
              <a:avLst/>
            </a:prstGeom>
            <a:noFill/>
          </p:spPr>
        </p:pic>
      </p:grpSp>
      <p:grpSp>
        <p:nvGrpSpPr>
          <p:cNvPr id="10" name="グループ化 429"/>
          <p:cNvGrpSpPr/>
          <p:nvPr/>
        </p:nvGrpSpPr>
        <p:grpSpPr>
          <a:xfrm>
            <a:off x="8268443" y="4956389"/>
            <a:ext cx="860052" cy="496061"/>
            <a:chOff x="1545334" y="4429496"/>
            <a:chExt cx="1111452" cy="694486"/>
          </a:xfrm>
        </p:grpSpPr>
        <p:sp>
          <p:nvSpPr>
            <p:cNvPr id="431" name="正方形/長方形 430"/>
            <p:cNvSpPr/>
            <p:nvPr/>
          </p:nvSpPr>
          <p:spPr>
            <a:xfrm>
              <a:off x="1545334" y="4429496"/>
              <a:ext cx="1111452" cy="694486"/>
            </a:xfrm>
            <a:prstGeom prst="rect">
              <a:avLst/>
            </a:prstGeom>
            <a:solidFill>
              <a:schemeClr val="tx2">
                <a:lumMod val="20000"/>
                <a:lumOff val="80000"/>
              </a:schemeClr>
            </a:solidFill>
            <a:ln w="285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一括申請受付機能</a:t>
              </a:r>
            </a:p>
          </p:txBody>
        </p:sp>
        <p:pic>
          <p:nvPicPr>
            <p:cNvPr id="432"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1937727" y="4496642"/>
              <a:ext cx="326667" cy="417430"/>
            </a:xfrm>
            <a:prstGeom prst="rect">
              <a:avLst/>
            </a:prstGeom>
            <a:noFill/>
          </p:spPr>
        </p:pic>
      </p:grpSp>
      <p:grpSp>
        <p:nvGrpSpPr>
          <p:cNvPr id="11" name="グループ化 432"/>
          <p:cNvGrpSpPr/>
          <p:nvPr/>
        </p:nvGrpSpPr>
        <p:grpSpPr>
          <a:xfrm>
            <a:off x="8165874" y="3729608"/>
            <a:ext cx="860052" cy="498614"/>
            <a:chOff x="3954823" y="4417620"/>
            <a:chExt cx="1111452" cy="698059"/>
          </a:xfrm>
        </p:grpSpPr>
        <p:sp>
          <p:nvSpPr>
            <p:cNvPr id="434" name="正方形/長方形 433"/>
            <p:cNvSpPr/>
            <p:nvPr/>
          </p:nvSpPr>
          <p:spPr>
            <a:xfrm>
              <a:off x="3954823" y="4417620"/>
              <a:ext cx="1111452" cy="698059"/>
            </a:xfrm>
            <a:prstGeom prst="rect">
              <a:avLst/>
            </a:prstGeom>
            <a:solidFill>
              <a:srgbClr val="FFC000"/>
            </a:solidFill>
            <a:ln w="28575">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移転登録一括申請</a:t>
              </a:r>
            </a:p>
          </p:txBody>
        </p:sp>
        <p:pic>
          <p:nvPicPr>
            <p:cNvPr id="435"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4347216" y="4496642"/>
              <a:ext cx="326667" cy="417430"/>
            </a:xfrm>
            <a:prstGeom prst="rect">
              <a:avLst/>
            </a:prstGeom>
            <a:noFill/>
            <a:ln>
              <a:solidFill>
                <a:srgbClr val="CC3300"/>
              </a:solidFill>
            </a:ln>
          </p:spPr>
        </p:pic>
      </p:grpSp>
      <p:grpSp>
        <p:nvGrpSpPr>
          <p:cNvPr id="12" name="グループ化 435"/>
          <p:cNvGrpSpPr/>
          <p:nvPr/>
        </p:nvGrpSpPr>
        <p:grpSpPr>
          <a:xfrm>
            <a:off x="7925195" y="3371274"/>
            <a:ext cx="860052" cy="499021"/>
            <a:chOff x="331103" y="4429495"/>
            <a:chExt cx="1111452" cy="698629"/>
          </a:xfrm>
        </p:grpSpPr>
        <p:sp>
          <p:nvSpPr>
            <p:cNvPr id="437" name="正方形/長方形 436"/>
            <p:cNvSpPr/>
            <p:nvPr/>
          </p:nvSpPr>
          <p:spPr>
            <a:xfrm>
              <a:off x="331103" y="4429495"/>
              <a:ext cx="1111452" cy="698629"/>
            </a:xfrm>
            <a:prstGeom prst="rect">
              <a:avLst/>
            </a:prstGeom>
            <a:solidFill>
              <a:schemeClr val="accent4">
                <a:lumMod val="20000"/>
                <a:lumOff val="80000"/>
              </a:scheme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新車新規一括申請</a:t>
              </a:r>
            </a:p>
          </p:txBody>
        </p:sp>
        <p:pic>
          <p:nvPicPr>
            <p:cNvPr id="438"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723495" y="4496641"/>
              <a:ext cx="326668" cy="417432"/>
            </a:xfrm>
            <a:prstGeom prst="rect">
              <a:avLst/>
            </a:prstGeom>
            <a:noFill/>
          </p:spPr>
        </p:pic>
      </p:grpSp>
      <p:sp>
        <p:nvSpPr>
          <p:cNvPr id="571" name="正方形/長方形 570"/>
          <p:cNvSpPr/>
          <p:nvPr/>
        </p:nvSpPr>
        <p:spPr>
          <a:xfrm>
            <a:off x="8265368" y="2700000"/>
            <a:ext cx="916039" cy="252000"/>
          </a:xfrm>
          <a:prstGeom prst="rect">
            <a:avLst/>
          </a:prstGeom>
          <a:solidFill>
            <a:srgbClr val="00B0F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r>
              <a:rPr lang="ja-JP" altLang="en-US" sz="900" dirty="0" smtClean="0">
                <a:solidFill>
                  <a:schemeClr val="tx1"/>
                </a:solidFill>
                <a:latin typeface="HG丸ｺﾞｼｯｸM-PRO" pitchFamily="50" charset="-128"/>
                <a:ea typeface="HG丸ｺﾞｼｯｸM-PRO" pitchFamily="50" charset="-128"/>
              </a:rPr>
              <a:t>促進協会</a:t>
            </a:r>
            <a:r>
              <a:rPr lang="en-US" altLang="ja-JP" sz="900" dirty="0" smtClean="0">
                <a:solidFill>
                  <a:schemeClr val="tx1"/>
                </a:solidFill>
                <a:latin typeface="HG丸ｺﾞｼｯｸM-PRO" pitchFamily="50" charset="-128"/>
                <a:ea typeface="HG丸ｺﾞｼｯｸM-PRO" pitchFamily="50" charset="-128"/>
              </a:rPr>
              <a:t/>
            </a:r>
            <a:br>
              <a:rPr lang="en-US" altLang="ja-JP" sz="900" dirty="0" smtClean="0">
                <a:solidFill>
                  <a:schemeClr val="tx1"/>
                </a:solidFill>
                <a:latin typeface="HG丸ｺﾞｼｯｸM-PRO" pitchFamily="50" charset="-128"/>
                <a:ea typeface="HG丸ｺﾞｼｯｸM-PRO" pitchFamily="50" charset="-128"/>
              </a:rPr>
            </a:br>
            <a:r>
              <a:rPr lang="en-US" altLang="ja-JP" sz="900" dirty="0" smtClean="0">
                <a:solidFill>
                  <a:schemeClr val="tx1"/>
                </a:solidFill>
                <a:latin typeface="HG丸ｺﾞｼｯｸM-PRO" pitchFamily="50" charset="-128"/>
                <a:ea typeface="HG丸ｺﾞｼｯｸM-PRO" pitchFamily="50" charset="-128"/>
              </a:rPr>
              <a:t>(AINA)</a:t>
            </a:r>
          </a:p>
        </p:txBody>
      </p:sp>
      <p:cxnSp>
        <p:nvCxnSpPr>
          <p:cNvPr id="233" name="直線矢印コネクタ 204"/>
          <p:cNvCxnSpPr>
            <a:stCxn id="207" idx="0"/>
            <a:endCxn id="225" idx="1"/>
          </p:cNvCxnSpPr>
          <p:nvPr/>
        </p:nvCxnSpPr>
        <p:spPr>
          <a:xfrm rot="5400000" flipH="1" flipV="1">
            <a:off x="1912531" y="1100128"/>
            <a:ext cx="715826" cy="2357745"/>
          </a:xfrm>
          <a:prstGeom prst="bentConnector2">
            <a:avLst/>
          </a:prstGeom>
          <a:ln w="381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236" name="直線矢印コネクタ 204"/>
          <p:cNvCxnSpPr>
            <a:stCxn id="571" idx="0"/>
            <a:endCxn id="225" idx="3"/>
          </p:cNvCxnSpPr>
          <p:nvPr/>
        </p:nvCxnSpPr>
        <p:spPr>
          <a:xfrm rot="16200000" flipV="1">
            <a:off x="7204819" y="1181435"/>
            <a:ext cx="778918" cy="2258220"/>
          </a:xfrm>
          <a:prstGeom prst="bentConnector2">
            <a:avLst/>
          </a:prstGeom>
          <a:ln w="3810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239" name="角丸四角形 238"/>
          <p:cNvSpPr/>
          <p:nvPr/>
        </p:nvSpPr>
        <p:spPr>
          <a:xfrm>
            <a:off x="1469861" y="1772816"/>
            <a:ext cx="1532926" cy="246583"/>
          </a:xfrm>
          <a:prstGeom prst="roundRect">
            <a:avLst/>
          </a:prstGeom>
          <a:solidFill>
            <a:srgbClr val="92D05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ctr"/>
          <a:lstStyle/>
          <a:p>
            <a:pPr algn="dist"/>
            <a:r>
              <a:rPr lang="ja-JP" altLang="en-US" sz="1000" dirty="0" smtClean="0">
                <a:solidFill>
                  <a:schemeClr val="bg1"/>
                </a:solidFill>
                <a:latin typeface="HG丸ｺﾞｼｯｸM-PRO" pitchFamily="50" charset="-128"/>
                <a:ea typeface="HG丸ｺﾞｼｯｸM-PRO" pitchFamily="50" charset="-128"/>
              </a:rPr>
              <a:t>証明書情報確認・報告</a:t>
            </a:r>
          </a:p>
        </p:txBody>
      </p:sp>
      <p:cxnSp>
        <p:nvCxnSpPr>
          <p:cNvPr id="266" name="直線矢印コネクタ 265"/>
          <p:cNvCxnSpPr>
            <a:stCxn id="431" idx="0"/>
            <a:endCxn id="444" idx="2"/>
          </p:cNvCxnSpPr>
          <p:nvPr/>
        </p:nvCxnSpPr>
        <p:spPr>
          <a:xfrm flipV="1">
            <a:off x="8698471" y="4698480"/>
            <a:ext cx="508439" cy="257909"/>
          </a:xfrm>
          <a:prstGeom prst="straightConnector1">
            <a:avLst/>
          </a:prstGeom>
          <a:ln w="3175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70" name="直線矢印コネクタ 269"/>
          <p:cNvCxnSpPr>
            <a:stCxn id="431" idx="0"/>
            <a:endCxn id="428" idx="2"/>
          </p:cNvCxnSpPr>
          <p:nvPr/>
        </p:nvCxnSpPr>
        <p:spPr>
          <a:xfrm flipV="1">
            <a:off x="8698473" y="4471344"/>
            <a:ext cx="204179" cy="485038"/>
          </a:xfrm>
          <a:prstGeom prst="straightConnector1">
            <a:avLst/>
          </a:prstGeom>
          <a:ln w="3175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71" name="直線矢印コネクタ 270"/>
          <p:cNvCxnSpPr>
            <a:stCxn id="431" idx="0"/>
            <a:endCxn id="434" idx="2"/>
          </p:cNvCxnSpPr>
          <p:nvPr/>
        </p:nvCxnSpPr>
        <p:spPr>
          <a:xfrm flipH="1" flipV="1">
            <a:off x="8595904" y="4228222"/>
            <a:ext cx="102569" cy="728160"/>
          </a:xfrm>
          <a:prstGeom prst="straightConnector1">
            <a:avLst/>
          </a:prstGeom>
          <a:ln w="3175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73" name="直線矢印コネクタ 272"/>
          <p:cNvCxnSpPr>
            <a:stCxn id="431" idx="0"/>
            <a:endCxn id="437" idx="2"/>
          </p:cNvCxnSpPr>
          <p:nvPr/>
        </p:nvCxnSpPr>
        <p:spPr>
          <a:xfrm flipH="1" flipV="1">
            <a:off x="8355221" y="3870302"/>
            <a:ext cx="343248" cy="1086087"/>
          </a:xfrm>
          <a:prstGeom prst="straightConnector1">
            <a:avLst/>
          </a:prstGeom>
          <a:ln w="3175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cxnSp>
        <p:nvCxnSpPr>
          <p:cNvPr id="286" name="直線矢印コネクタ 285"/>
          <p:cNvCxnSpPr>
            <a:stCxn id="214" idx="1"/>
            <a:endCxn id="240" idx="3"/>
          </p:cNvCxnSpPr>
          <p:nvPr/>
        </p:nvCxnSpPr>
        <p:spPr>
          <a:xfrm flipH="1">
            <a:off x="2192401" y="4828041"/>
            <a:ext cx="460996" cy="87348"/>
          </a:xfrm>
          <a:prstGeom prst="straightConnector1">
            <a:avLst/>
          </a:prstGeom>
          <a:ln w="28575">
            <a:solidFill>
              <a:srgbClr val="00B050"/>
            </a:solidFill>
            <a:tailEnd type="none"/>
          </a:ln>
        </p:spPr>
        <p:style>
          <a:lnRef idx="1">
            <a:schemeClr val="accent1"/>
          </a:lnRef>
          <a:fillRef idx="0">
            <a:schemeClr val="accent1"/>
          </a:fillRef>
          <a:effectRef idx="0">
            <a:schemeClr val="accent1"/>
          </a:effectRef>
          <a:fontRef idx="minor">
            <a:schemeClr val="tx1"/>
          </a:fontRef>
        </p:style>
      </p:cxnSp>
      <p:grpSp>
        <p:nvGrpSpPr>
          <p:cNvPr id="13" name="グループ化 279"/>
          <p:cNvGrpSpPr/>
          <p:nvPr/>
        </p:nvGrpSpPr>
        <p:grpSpPr>
          <a:xfrm>
            <a:off x="2653393" y="4570898"/>
            <a:ext cx="1227547" cy="514286"/>
            <a:chOff x="3429000" y="6598220"/>
            <a:chExt cx="1586368" cy="720000"/>
          </a:xfrm>
        </p:grpSpPr>
        <p:grpSp>
          <p:nvGrpSpPr>
            <p:cNvPr id="14" name="グループ化 262"/>
            <p:cNvGrpSpPr/>
            <p:nvPr/>
          </p:nvGrpSpPr>
          <p:grpSpPr>
            <a:xfrm>
              <a:off x="3429000" y="6598220"/>
              <a:ext cx="1586368" cy="720000"/>
              <a:chOff x="3429000" y="6598220"/>
              <a:chExt cx="1586368" cy="720000"/>
            </a:xfrm>
          </p:grpSpPr>
          <p:sp>
            <p:nvSpPr>
              <p:cNvPr id="214" name="正方形/長方形 213"/>
              <p:cNvSpPr/>
              <p:nvPr/>
            </p:nvSpPr>
            <p:spPr>
              <a:xfrm>
                <a:off x="3429000" y="6598220"/>
                <a:ext cx="1586368" cy="720000"/>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t"/>
              <a:lstStyle/>
              <a:p>
                <a:pPr algn="ctr"/>
                <a:r>
                  <a:rPr lang="ja-JP" altLang="en-US" sz="800" dirty="0" smtClean="0">
                    <a:solidFill>
                      <a:schemeClr val="tx1"/>
                    </a:solidFill>
                    <a:latin typeface="HG丸ｺﾞｼｯｸM-PRO" pitchFamily="50" charset="-128"/>
                    <a:ea typeface="HG丸ｺﾞｼｯｸM-PRO" pitchFamily="50" charset="-128"/>
                  </a:rPr>
                  <a:t>新車ディーラー</a:t>
                </a:r>
                <a:endParaRPr lang="en-US" altLang="ja-JP" sz="800" dirty="0" smtClean="0">
                  <a:solidFill>
                    <a:schemeClr val="tx1"/>
                  </a:solidFill>
                  <a:latin typeface="HG丸ｺﾞｼｯｸM-PRO" pitchFamily="50" charset="-128"/>
                  <a:ea typeface="HG丸ｺﾞｼｯｸM-PRO" pitchFamily="50" charset="-128"/>
                </a:endParaRPr>
              </a:p>
              <a:p>
                <a:pPr algn="ctr"/>
                <a:r>
                  <a:rPr lang="en-US" altLang="ja-JP" sz="600" dirty="0" smtClean="0">
                    <a:solidFill>
                      <a:schemeClr val="tx1"/>
                    </a:solidFill>
                    <a:latin typeface="HG丸ｺﾞｼｯｸM-PRO" pitchFamily="50" charset="-128"/>
                    <a:ea typeface="HG丸ｺﾞｼｯｸM-PRO" pitchFamily="50" charset="-128"/>
                  </a:rPr>
                  <a:t>[</a:t>
                </a:r>
                <a:r>
                  <a:rPr lang="ja-JP" altLang="en-US" sz="600" dirty="0" smtClean="0">
                    <a:solidFill>
                      <a:schemeClr val="tx1"/>
                    </a:solidFill>
                    <a:latin typeface="HG丸ｺﾞｼｯｸM-PRO" pitchFamily="50" charset="-128"/>
                    <a:ea typeface="HG丸ｺﾞｼｯｸM-PRO" pitchFamily="50" charset="-128"/>
                  </a:rPr>
                  <a:t>指定整備</a:t>
                </a:r>
                <a:r>
                  <a:rPr lang="en-US" altLang="ja-JP" sz="600" dirty="0" smtClean="0">
                    <a:solidFill>
                      <a:schemeClr val="tx1"/>
                    </a:solidFill>
                    <a:latin typeface="HG丸ｺﾞｼｯｸM-PRO" pitchFamily="50" charset="-128"/>
                    <a:ea typeface="HG丸ｺﾞｼｯｸM-PRO" pitchFamily="50" charset="-128"/>
                  </a:rPr>
                  <a:t>][</a:t>
                </a:r>
                <a:r>
                  <a:rPr lang="ja-JP" altLang="en-US" sz="600" dirty="0" smtClean="0">
                    <a:solidFill>
                      <a:schemeClr val="tx1"/>
                    </a:solidFill>
                    <a:latin typeface="HG丸ｺﾞｼｯｸM-PRO" pitchFamily="50" charset="-128"/>
                    <a:ea typeface="HG丸ｺﾞｼｯｸM-PRO" pitchFamily="50" charset="-128"/>
                  </a:rPr>
                  <a:t>中古販売</a:t>
                </a:r>
                <a:r>
                  <a:rPr lang="en-US" altLang="ja-JP" sz="600" dirty="0" smtClean="0">
                    <a:solidFill>
                      <a:schemeClr val="tx1"/>
                    </a:solidFill>
                    <a:latin typeface="HG丸ｺﾞｼｯｸM-PRO" pitchFamily="50" charset="-128"/>
                    <a:ea typeface="HG丸ｺﾞｼｯｸM-PRO" pitchFamily="50" charset="-128"/>
                  </a:rPr>
                  <a:t>][</a:t>
                </a:r>
                <a:r>
                  <a:rPr lang="ja-JP" altLang="en-US" sz="600" dirty="0" smtClean="0">
                    <a:solidFill>
                      <a:schemeClr val="tx1"/>
                    </a:solidFill>
                    <a:latin typeface="HG丸ｺﾞｼｯｸM-PRO" pitchFamily="50" charset="-128"/>
                    <a:ea typeface="HG丸ｺﾞｼｯｸM-PRO" pitchFamily="50" charset="-128"/>
                  </a:rPr>
                  <a:t>新車販売</a:t>
                </a:r>
                <a:r>
                  <a:rPr lang="en-US" altLang="ja-JP" sz="600" dirty="0" smtClean="0">
                    <a:solidFill>
                      <a:schemeClr val="tx1"/>
                    </a:solidFill>
                    <a:latin typeface="HG丸ｺﾞｼｯｸM-PRO" pitchFamily="50" charset="-128"/>
                    <a:ea typeface="HG丸ｺﾞｼｯｸM-PRO" pitchFamily="50" charset="-128"/>
                  </a:rPr>
                  <a:t>]</a:t>
                </a:r>
                <a:endParaRPr lang="ja-JP" altLang="en-US" sz="600" dirty="0">
                  <a:solidFill>
                    <a:schemeClr val="tx1"/>
                  </a:solidFill>
                  <a:latin typeface="HG丸ｺﾞｼｯｸM-PRO" pitchFamily="50" charset="-128"/>
                  <a:ea typeface="HG丸ｺﾞｼｯｸM-PRO" pitchFamily="50" charset="-128"/>
                </a:endParaRPr>
              </a:p>
            </p:txBody>
          </p:sp>
          <p:pic>
            <p:nvPicPr>
              <p:cNvPr id="152" name="Picture 14" descr="C:\Users\sugao.n\AppData\Local\Microsoft\Windows\Temporary Internet Files\Content.IE5\VMEY10BY\MC900278772[1].wmf"/>
              <p:cNvPicPr>
                <a:picLocks noChangeAspect="1" noChangeArrowheads="1"/>
              </p:cNvPicPr>
              <p:nvPr/>
            </p:nvPicPr>
            <p:blipFill>
              <a:blip r:embed="rId7" cstate="print"/>
              <a:srcRect/>
              <a:stretch>
                <a:fillRect/>
              </a:stretch>
            </p:blipFill>
            <p:spPr bwMode="auto">
              <a:xfrm>
                <a:off x="4017714" y="6891106"/>
                <a:ext cx="425521" cy="408429"/>
              </a:xfrm>
              <a:prstGeom prst="rect">
                <a:avLst/>
              </a:prstGeom>
              <a:noFill/>
            </p:spPr>
          </p:pic>
        </p:grpSp>
        <p:pic>
          <p:nvPicPr>
            <p:cNvPr id="276" name="Picture 13" descr="C:\Users\sugao.n\AppData\Local\Microsoft\Windows\Temporary Internet Files\Content.IE5\I7GLY08R\MC900278712[1].wmf"/>
            <p:cNvPicPr>
              <a:picLocks noChangeAspect="1" noChangeArrowheads="1"/>
            </p:cNvPicPr>
            <p:nvPr/>
          </p:nvPicPr>
          <p:blipFill>
            <a:blip r:embed="rId4" cstate="print"/>
            <a:srcRect/>
            <a:stretch>
              <a:fillRect/>
            </a:stretch>
          </p:blipFill>
          <p:spPr bwMode="auto">
            <a:xfrm>
              <a:off x="3527927" y="6897085"/>
              <a:ext cx="416529" cy="385258"/>
            </a:xfrm>
            <a:prstGeom prst="rect">
              <a:avLst/>
            </a:prstGeom>
            <a:noFill/>
          </p:spPr>
        </p:pic>
        <p:pic>
          <p:nvPicPr>
            <p:cNvPr id="279" name="Picture 3" descr="C:\Users\sugao.n\AppData\Local\Microsoft\Windows\Temporary Internet Files\Content.IE5\ZL6ZIA22\MC900438089[1].wmf"/>
            <p:cNvPicPr>
              <a:picLocks noChangeAspect="1" noChangeArrowheads="1"/>
            </p:cNvPicPr>
            <p:nvPr/>
          </p:nvPicPr>
          <p:blipFill>
            <a:blip r:embed="rId8" cstate="print"/>
            <a:srcRect/>
            <a:stretch>
              <a:fillRect/>
            </a:stretch>
          </p:blipFill>
          <p:spPr bwMode="auto">
            <a:xfrm>
              <a:off x="4543061" y="6881131"/>
              <a:ext cx="381593" cy="407685"/>
            </a:xfrm>
            <a:prstGeom prst="rect">
              <a:avLst/>
            </a:prstGeom>
            <a:noFill/>
          </p:spPr>
        </p:pic>
      </p:grpSp>
      <p:pic>
        <p:nvPicPr>
          <p:cNvPr id="290" name="Picture 13" descr="C:\Users\sugao.n\AppData\Local\Microsoft\Windows\Temporary Internet Files\Content.IE5\I7GLY08R\MC900278712[1].wmf"/>
          <p:cNvPicPr>
            <a:picLocks noChangeAspect="1" noChangeArrowheads="1"/>
          </p:cNvPicPr>
          <p:nvPr/>
        </p:nvPicPr>
        <p:blipFill>
          <a:blip r:embed="rId4" cstate="print"/>
          <a:srcRect/>
          <a:stretch>
            <a:fillRect/>
          </a:stretch>
        </p:blipFill>
        <p:spPr bwMode="auto">
          <a:xfrm>
            <a:off x="3067936" y="5458072"/>
            <a:ext cx="322314" cy="275184"/>
          </a:xfrm>
          <a:prstGeom prst="rect">
            <a:avLst/>
          </a:prstGeom>
          <a:noFill/>
        </p:spPr>
      </p:pic>
      <p:sp>
        <p:nvSpPr>
          <p:cNvPr id="729" name="テキスト ボックス 728"/>
          <p:cNvSpPr txBox="1"/>
          <p:nvPr/>
        </p:nvSpPr>
        <p:spPr>
          <a:xfrm>
            <a:off x="4160912" y="3573016"/>
            <a:ext cx="1026114" cy="1656184"/>
          </a:xfrm>
          <a:prstGeom prst="roundRect">
            <a:avLst>
              <a:gd name="adj" fmla="val 7710"/>
            </a:avLst>
          </a:prstGeom>
          <a:solidFill>
            <a:schemeClr val="bg1"/>
          </a:solidFill>
          <a:ln w="28575" cmpd="dbl">
            <a:solidFill>
              <a:srgbClr val="0000FF"/>
            </a:solidFill>
            <a:prstDash val="solid"/>
          </a:ln>
        </p:spPr>
        <p:txBody>
          <a:bodyPr wrap="square" lIns="26935" tIns="26935" rIns="26935" bIns="53870" rtlCol="0" anchor="ctr">
            <a:noAutofit/>
          </a:bodyPr>
          <a:lstStyle/>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新車新規</a:t>
            </a:r>
            <a:endParaRPr lang="en-US" altLang="ja-JP" sz="900" dirty="0" smtClean="0">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中古新規</a:t>
            </a:r>
            <a:endParaRPr lang="en-US" altLang="ja-JP" sz="900" dirty="0" smtClean="0">
              <a:solidFill>
                <a:srgbClr val="00B0F0"/>
              </a:solidFill>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移転登録</a:t>
            </a:r>
            <a:endParaRPr lang="en-US" altLang="ja-JP" sz="900" dirty="0" smtClean="0">
              <a:solidFill>
                <a:srgbClr val="00B0F0"/>
              </a:solidFill>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変更登録</a:t>
            </a:r>
            <a:endParaRPr lang="en-US" altLang="ja-JP" sz="900" dirty="0" smtClean="0">
              <a:solidFill>
                <a:srgbClr val="00B0F0"/>
              </a:solidFill>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一時抹消登録</a:t>
            </a:r>
            <a:endParaRPr lang="en-US" altLang="ja-JP" sz="900" dirty="0" smtClean="0">
              <a:solidFill>
                <a:srgbClr val="00B0F0"/>
              </a:solidFill>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永久抹消登録</a:t>
            </a:r>
            <a:endParaRPr lang="en-US" altLang="ja-JP" sz="900" dirty="0" smtClean="0">
              <a:solidFill>
                <a:srgbClr val="00B0F0"/>
              </a:solidFill>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継続検査</a:t>
            </a:r>
            <a:endParaRPr lang="en-US" altLang="ja-JP" sz="900" dirty="0" smtClean="0">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移転一時抹消</a:t>
            </a:r>
            <a:endParaRPr lang="en-US" altLang="ja-JP" sz="900" dirty="0" smtClean="0">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移転永久抹消</a:t>
            </a:r>
            <a:endParaRPr lang="en-US" altLang="ja-JP" sz="900" dirty="0" smtClean="0">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変更一時抹消</a:t>
            </a:r>
            <a:endParaRPr lang="en-US" altLang="ja-JP" sz="900" dirty="0" smtClean="0">
              <a:latin typeface="HG丸ｺﾞｼｯｸM-PRO" pitchFamily="50" charset="-128"/>
              <a:ea typeface="HG丸ｺﾞｼｯｸM-PRO" pitchFamily="50" charset="-128"/>
            </a:endParaRPr>
          </a:p>
          <a:p>
            <a:pPr algn="ctr"/>
            <a:r>
              <a:rPr lang="ja-JP" altLang="en-US" sz="900" dirty="0" smtClean="0">
                <a:solidFill>
                  <a:srgbClr val="0000FF"/>
                </a:solidFill>
                <a:latin typeface="HG丸ｺﾞｼｯｸM-PRO" pitchFamily="50" charset="-128"/>
                <a:ea typeface="HG丸ｺﾞｼｯｸM-PRO" pitchFamily="50" charset="-128"/>
              </a:rPr>
              <a:t>●</a:t>
            </a:r>
            <a:r>
              <a:rPr lang="ja-JP" altLang="en-US" sz="900" dirty="0" smtClean="0">
                <a:latin typeface="HG丸ｺﾞｼｯｸM-PRO" pitchFamily="50" charset="-128"/>
                <a:ea typeface="HG丸ｺﾞｼｯｸM-PRO" pitchFamily="50" charset="-128"/>
              </a:rPr>
              <a:t>記載事項変更</a:t>
            </a:r>
            <a:endParaRPr lang="en-US" altLang="ja-JP" sz="900" dirty="0" smtClean="0">
              <a:latin typeface="HG丸ｺﾞｼｯｸM-PRO" pitchFamily="50" charset="-128"/>
              <a:ea typeface="HG丸ｺﾞｼｯｸM-PRO" pitchFamily="50" charset="-128"/>
            </a:endParaRPr>
          </a:p>
        </p:txBody>
      </p:sp>
      <p:sp>
        <p:nvSpPr>
          <p:cNvPr id="226" name="角丸四角形 225"/>
          <p:cNvSpPr/>
          <p:nvPr/>
        </p:nvSpPr>
        <p:spPr>
          <a:xfrm>
            <a:off x="1739971" y="3746754"/>
            <a:ext cx="452426" cy="180000"/>
          </a:xfrm>
          <a:prstGeom prst="roundRect">
            <a:avLst/>
          </a:prstGeom>
          <a:solidFill>
            <a:schemeClr val="accent3">
              <a:lumMod val="10000"/>
              <a:lumOff val="9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dirty="0" smtClean="0">
                <a:solidFill>
                  <a:schemeClr val="tx1"/>
                </a:solidFill>
                <a:latin typeface="HG丸ｺﾞｼｯｸM-PRO" pitchFamily="50" charset="-128"/>
                <a:ea typeface="HG丸ｺﾞｼｯｸM-PRO" pitchFamily="50" charset="-128"/>
              </a:rPr>
              <a:t>完検証</a:t>
            </a:r>
            <a:endParaRPr lang="ja-JP" altLang="en-US" sz="700" dirty="0">
              <a:solidFill>
                <a:schemeClr val="tx1"/>
              </a:solidFill>
              <a:latin typeface="HG丸ｺﾞｼｯｸM-PRO" pitchFamily="50" charset="-128"/>
              <a:ea typeface="HG丸ｺﾞｼｯｸM-PRO" pitchFamily="50" charset="-128"/>
            </a:endParaRPr>
          </a:p>
        </p:txBody>
      </p:sp>
      <p:grpSp>
        <p:nvGrpSpPr>
          <p:cNvPr id="15" name="グループ化 237"/>
          <p:cNvGrpSpPr/>
          <p:nvPr/>
        </p:nvGrpSpPr>
        <p:grpSpPr>
          <a:xfrm>
            <a:off x="681863" y="3044313"/>
            <a:ext cx="860052" cy="496061"/>
            <a:chOff x="1545334" y="4429496"/>
            <a:chExt cx="1111452" cy="694486"/>
          </a:xfrm>
          <a:solidFill>
            <a:srgbClr val="FFFF00"/>
          </a:solidFill>
        </p:grpSpPr>
        <p:sp>
          <p:nvSpPr>
            <p:cNvPr id="219" name="正方形/長方形 218"/>
            <p:cNvSpPr/>
            <p:nvPr/>
          </p:nvSpPr>
          <p:spPr>
            <a:xfrm>
              <a:off x="1545334" y="4429496"/>
              <a:ext cx="1111452" cy="694486"/>
            </a:xfrm>
            <a:prstGeom prst="rect">
              <a:avLst/>
            </a:prstGeom>
            <a:solidFill>
              <a:srgbClr val="FFCCCC">
                <a:alpha val="79000"/>
              </a:srgbClr>
            </a:solidFill>
            <a:ln w="28575">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b"/>
            <a:lstStyle/>
            <a:p>
              <a:pPr algn="ctr"/>
              <a:r>
                <a:rPr lang="ja-JP" altLang="en-US" sz="700" dirty="0" smtClean="0">
                  <a:solidFill>
                    <a:sysClr val="windowText" lastClr="000000"/>
                  </a:solidFill>
                  <a:latin typeface="HG丸ｺﾞｼｯｸM-PRO" pitchFamily="50" charset="-128"/>
                  <a:ea typeface="HG丸ｺﾞｼｯｸM-PRO" pitchFamily="50" charset="-128"/>
                </a:rPr>
                <a:t>自賠責証管理機能</a:t>
              </a:r>
            </a:p>
          </p:txBody>
        </p:sp>
        <p:pic>
          <p:nvPicPr>
            <p:cNvPr id="220" name="Picture 3" descr="C:\Users\sugao.n\AppData\Local\Microsoft\Windows\Temporary Internet Files\Content.IE5\O1KR35FN\MC900197438[1].wmf"/>
            <p:cNvPicPr>
              <a:picLocks noChangeAspect="1" noChangeArrowheads="1"/>
            </p:cNvPicPr>
            <p:nvPr/>
          </p:nvPicPr>
          <p:blipFill>
            <a:blip r:embed="rId3" cstate="print"/>
            <a:srcRect/>
            <a:stretch>
              <a:fillRect/>
            </a:stretch>
          </p:blipFill>
          <p:spPr bwMode="auto">
            <a:xfrm rot="5400000">
              <a:off x="1937727" y="4496642"/>
              <a:ext cx="326667" cy="417430"/>
            </a:xfrm>
            <a:prstGeom prst="rect">
              <a:avLst/>
            </a:prstGeom>
            <a:solidFill>
              <a:schemeClr val="accent2">
                <a:lumMod val="20000"/>
                <a:lumOff val="80000"/>
              </a:schemeClr>
            </a:solidFill>
            <a:ln>
              <a:solidFill>
                <a:srgbClr val="FF9999"/>
              </a:solidFill>
            </a:ln>
          </p:spPr>
        </p:pic>
      </p:grpSp>
      <p:grpSp>
        <p:nvGrpSpPr>
          <p:cNvPr id="16" name="グループ化 209"/>
          <p:cNvGrpSpPr/>
          <p:nvPr/>
        </p:nvGrpSpPr>
        <p:grpSpPr>
          <a:xfrm>
            <a:off x="2658629" y="3202746"/>
            <a:ext cx="560798" cy="514286"/>
            <a:chOff x="6007768" y="3906310"/>
            <a:chExt cx="724723" cy="720000"/>
          </a:xfrm>
        </p:grpSpPr>
        <p:sp>
          <p:nvSpPr>
            <p:cNvPr id="208" name="正方形/長方形 207"/>
            <p:cNvSpPr/>
            <p:nvPr/>
          </p:nvSpPr>
          <p:spPr>
            <a:xfrm>
              <a:off x="6007768" y="3906310"/>
              <a:ext cx="720000" cy="720000"/>
            </a:xfrm>
            <a:prstGeom prst="rect">
              <a:avLst/>
            </a:prstGeom>
            <a:solidFill>
              <a:schemeClr val="accent2">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lstStyle/>
            <a:p>
              <a:pPr algn="ctr"/>
              <a:r>
                <a:rPr lang="ja-JP" altLang="en-US" sz="800" dirty="0" smtClean="0">
                  <a:solidFill>
                    <a:schemeClr val="tx1"/>
                  </a:solidFill>
                  <a:latin typeface="HG丸ｺﾞｼｯｸM-PRO" pitchFamily="50" charset="-128"/>
                  <a:ea typeface="HG丸ｺﾞｼｯｸM-PRO" pitchFamily="50" charset="-128"/>
                </a:rPr>
                <a:t>保険代理店</a:t>
              </a:r>
              <a:endParaRPr lang="ja-JP" altLang="en-US" sz="800" dirty="0">
                <a:solidFill>
                  <a:schemeClr val="tx1"/>
                </a:solidFill>
                <a:latin typeface="HG丸ｺﾞｼｯｸM-PRO" pitchFamily="50" charset="-128"/>
                <a:ea typeface="HG丸ｺﾞｼｯｸM-PRO" pitchFamily="50" charset="-128"/>
              </a:endParaRPr>
            </a:p>
          </p:txBody>
        </p:sp>
        <p:pic>
          <p:nvPicPr>
            <p:cNvPr id="209" name="Picture 2" descr="C:\Users\sugao.n\AppData\Local\Microsoft\Windows\Temporary Internet Files\Content.IE5\VMEY10BY\MC900434814[2].png"/>
            <p:cNvPicPr>
              <a:picLocks noChangeAspect="1" noChangeArrowheads="1"/>
            </p:cNvPicPr>
            <p:nvPr/>
          </p:nvPicPr>
          <p:blipFill>
            <a:blip r:embed="rId9" cstate="print"/>
            <a:srcRect/>
            <a:stretch>
              <a:fillRect/>
            </a:stretch>
          </p:blipFill>
          <p:spPr bwMode="auto">
            <a:xfrm flipH="1">
              <a:off x="6301813" y="4347860"/>
              <a:ext cx="240672" cy="245910"/>
            </a:xfrm>
            <a:prstGeom prst="rect">
              <a:avLst/>
            </a:prstGeom>
            <a:noFill/>
          </p:spPr>
        </p:pic>
        <p:pic>
          <p:nvPicPr>
            <p:cNvPr id="452" name="Picture 2" descr="C:\Users\sugao.n\AppData\Local\Microsoft\Windows\Temporary Internet Files\Content.IE5\VMEY10BY\MC900434814[2].png"/>
            <p:cNvPicPr>
              <a:picLocks noChangeAspect="1" noChangeArrowheads="1"/>
            </p:cNvPicPr>
            <p:nvPr/>
          </p:nvPicPr>
          <p:blipFill>
            <a:blip r:embed="rId9" cstate="print"/>
            <a:srcRect/>
            <a:stretch>
              <a:fillRect/>
            </a:stretch>
          </p:blipFill>
          <p:spPr bwMode="auto">
            <a:xfrm flipH="1">
              <a:off x="6396816" y="4145979"/>
              <a:ext cx="240672" cy="245910"/>
            </a:xfrm>
            <a:prstGeom prst="rect">
              <a:avLst/>
            </a:prstGeom>
            <a:noFill/>
          </p:spPr>
        </p:pic>
        <p:pic>
          <p:nvPicPr>
            <p:cNvPr id="453" name="Picture 2" descr="C:\Users\sugao.n\AppData\Local\Microsoft\Windows\Temporary Internet Files\Content.IE5\VMEY10BY\MC900434814[2].png"/>
            <p:cNvPicPr>
              <a:picLocks noChangeAspect="1" noChangeArrowheads="1"/>
            </p:cNvPicPr>
            <p:nvPr/>
          </p:nvPicPr>
          <p:blipFill>
            <a:blip r:embed="rId9" cstate="print"/>
            <a:srcRect/>
            <a:stretch>
              <a:fillRect/>
            </a:stretch>
          </p:blipFill>
          <p:spPr bwMode="auto">
            <a:xfrm flipH="1">
              <a:off x="6491819" y="4335985"/>
              <a:ext cx="240672" cy="245910"/>
            </a:xfrm>
            <a:prstGeom prst="rect">
              <a:avLst/>
            </a:prstGeom>
            <a:noFill/>
          </p:spPr>
        </p:pic>
      </p:grpSp>
      <p:cxnSp>
        <p:nvCxnSpPr>
          <p:cNvPr id="272" name="直線矢印コネクタ 271"/>
          <p:cNvCxnSpPr>
            <a:stCxn id="208" idx="1"/>
            <a:endCxn id="235" idx="3"/>
          </p:cNvCxnSpPr>
          <p:nvPr/>
        </p:nvCxnSpPr>
        <p:spPr>
          <a:xfrm flipH="1" flipV="1">
            <a:off x="2192397" y="3291543"/>
            <a:ext cx="466232" cy="168346"/>
          </a:xfrm>
          <a:prstGeom prst="straightConnector1">
            <a:avLst/>
          </a:prstGeom>
          <a:ln w="28575">
            <a:solidFill>
              <a:srgbClr val="FF9999"/>
            </a:solidFill>
            <a:tailEnd type="none"/>
          </a:ln>
        </p:spPr>
        <p:style>
          <a:lnRef idx="1">
            <a:schemeClr val="accent1"/>
          </a:lnRef>
          <a:fillRef idx="0">
            <a:schemeClr val="accent1"/>
          </a:fillRef>
          <a:effectRef idx="0">
            <a:schemeClr val="accent1"/>
          </a:effectRef>
          <a:fontRef idx="minor">
            <a:schemeClr val="tx1"/>
          </a:fontRef>
        </p:style>
      </p:cxnSp>
      <p:cxnSp>
        <p:nvCxnSpPr>
          <p:cNvPr id="306" name="直線矢印コネクタ 305"/>
          <p:cNvCxnSpPr>
            <a:stCxn id="235" idx="1"/>
            <a:endCxn id="219" idx="3"/>
          </p:cNvCxnSpPr>
          <p:nvPr/>
        </p:nvCxnSpPr>
        <p:spPr>
          <a:xfrm flipH="1">
            <a:off x="1541915" y="3291551"/>
            <a:ext cx="198056" cy="793"/>
          </a:xfrm>
          <a:prstGeom prst="straightConnector1">
            <a:avLst/>
          </a:prstGeom>
          <a:ln w="28575">
            <a:solidFill>
              <a:srgbClr val="FF9999"/>
            </a:solidFill>
            <a:tailEnd type="arrow"/>
          </a:ln>
        </p:spPr>
        <p:style>
          <a:lnRef idx="1">
            <a:schemeClr val="accent1"/>
          </a:lnRef>
          <a:fillRef idx="0">
            <a:schemeClr val="accent1"/>
          </a:fillRef>
          <a:effectRef idx="0">
            <a:schemeClr val="accent1"/>
          </a:effectRef>
          <a:fontRef idx="minor">
            <a:schemeClr val="tx1"/>
          </a:fontRef>
        </p:style>
      </p:cxnSp>
      <p:pic>
        <p:nvPicPr>
          <p:cNvPr id="1027" name="Picture 3" descr="C:\Users\sugao.n\AppData\Local\Microsoft\Windows\Temporary Internet Files\Content.IE5\4R12QTWX\web-server-icon[1].png"/>
          <p:cNvPicPr>
            <a:picLocks noChangeAspect="1" noChangeArrowheads="1"/>
          </p:cNvPicPr>
          <p:nvPr/>
        </p:nvPicPr>
        <p:blipFill>
          <a:blip r:embed="rId10" cstate="print"/>
          <a:srcRect/>
          <a:stretch>
            <a:fillRect/>
          </a:stretch>
        </p:blipFill>
        <p:spPr bwMode="auto">
          <a:xfrm>
            <a:off x="2634444" y="3341875"/>
            <a:ext cx="175522" cy="162020"/>
          </a:xfrm>
          <a:prstGeom prst="rect">
            <a:avLst/>
          </a:prstGeom>
          <a:noFill/>
        </p:spPr>
      </p:pic>
      <p:sp>
        <p:nvSpPr>
          <p:cNvPr id="317" name="テキスト ボックス 316"/>
          <p:cNvSpPr txBox="1"/>
          <p:nvPr/>
        </p:nvSpPr>
        <p:spPr>
          <a:xfrm>
            <a:off x="2522416" y="3519692"/>
            <a:ext cx="381898" cy="119531"/>
          </a:xfrm>
          <a:prstGeom prst="rect">
            <a:avLst/>
          </a:prstGeom>
          <a:solidFill>
            <a:schemeClr val="bg1"/>
          </a:solidFill>
          <a:ln>
            <a:solidFill>
              <a:schemeClr val="tx1"/>
            </a:solidFill>
          </a:ln>
        </p:spPr>
        <p:txBody>
          <a:bodyPr wrap="square" lIns="0" tIns="0" rIns="0" bIns="26935" rtlCol="0">
            <a:spAutoFit/>
          </a:bodyPr>
          <a:lstStyle/>
          <a:p>
            <a:pPr algn="ctr"/>
            <a:r>
              <a:rPr lang="en-US" altLang="ja-JP" sz="600" dirty="0" smtClean="0">
                <a:latin typeface="HG丸ｺﾞｼｯｸM-PRO" pitchFamily="50" charset="-128"/>
                <a:ea typeface="HG丸ｺﾞｼｯｸM-PRO" pitchFamily="50" charset="-128"/>
              </a:rPr>
              <a:t>e-</a:t>
            </a:r>
            <a:r>
              <a:rPr lang="en-US" altLang="ja-JP" sz="600" dirty="0" err="1" smtClean="0">
                <a:latin typeface="HG丸ｺﾞｼｯｸM-PRO" pitchFamily="50" charset="-128"/>
                <a:ea typeface="HG丸ｺﾞｼｯｸM-PRO" pitchFamily="50" charset="-128"/>
              </a:rPr>
              <a:t>Jibai</a:t>
            </a:r>
            <a:endParaRPr lang="ja-JP" altLang="en-US" sz="600" dirty="0">
              <a:latin typeface="HG丸ｺﾞｼｯｸM-PRO" pitchFamily="50" charset="-128"/>
              <a:ea typeface="HG丸ｺﾞｼｯｸM-PRO" pitchFamily="50" charset="-128"/>
            </a:endParaRPr>
          </a:p>
        </p:txBody>
      </p:sp>
      <p:cxnSp>
        <p:nvCxnSpPr>
          <p:cNvPr id="454" name="直線矢印コネクタ 453"/>
          <p:cNvCxnSpPr/>
          <p:nvPr/>
        </p:nvCxnSpPr>
        <p:spPr>
          <a:xfrm flipH="1" flipV="1">
            <a:off x="2809165" y="3454197"/>
            <a:ext cx="155266" cy="38993"/>
          </a:xfrm>
          <a:prstGeom prst="straightConnector1">
            <a:avLst/>
          </a:prstGeom>
          <a:ln w="12700">
            <a:solidFill>
              <a:srgbClr val="FF9999"/>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92" name="直線矢印コネクタ 291"/>
          <p:cNvCxnSpPr/>
          <p:nvPr/>
        </p:nvCxnSpPr>
        <p:spPr>
          <a:xfrm flipH="1" flipV="1">
            <a:off x="2825809" y="3383892"/>
            <a:ext cx="171823" cy="4178"/>
          </a:xfrm>
          <a:prstGeom prst="straightConnector1">
            <a:avLst/>
          </a:prstGeom>
          <a:ln w="12700">
            <a:solidFill>
              <a:srgbClr val="FF9999"/>
            </a:solidFill>
            <a:prstDash val="solid"/>
            <a:tailEnd type="arrow"/>
          </a:ln>
        </p:spPr>
        <p:style>
          <a:lnRef idx="1">
            <a:schemeClr val="accent1"/>
          </a:lnRef>
          <a:fillRef idx="0">
            <a:schemeClr val="accent1"/>
          </a:fillRef>
          <a:effectRef idx="0">
            <a:schemeClr val="accent1"/>
          </a:effectRef>
          <a:fontRef idx="minor">
            <a:schemeClr val="tx1"/>
          </a:fontRef>
        </p:style>
      </p:cxnSp>
      <p:grpSp>
        <p:nvGrpSpPr>
          <p:cNvPr id="17" name="グループ化 781"/>
          <p:cNvGrpSpPr/>
          <p:nvPr/>
        </p:nvGrpSpPr>
        <p:grpSpPr>
          <a:xfrm>
            <a:off x="129208" y="3124953"/>
            <a:ext cx="812170" cy="520037"/>
            <a:chOff x="166977" y="5802085"/>
            <a:chExt cx="1049573" cy="728052"/>
          </a:xfrm>
        </p:grpSpPr>
        <p:grpSp>
          <p:nvGrpSpPr>
            <p:cNvPr id="18" name="グループ化 234"/>
            <p:cNvGrpSpPr/>
            <p:nvPr/>
          </p:nvGrpSpPr>
          <p:grpSpPr>
            <a:xfrm>
              <a:off x="331783" y="5802085"/>
              <a:ext cx="493530" cy="356373"/>
              <a:chOff x="3234008" y="3289464"/>
              <a:chExt cx="493530" cy="356373"/>
            </a:xfrm>
          </p:grpSpPr>
          <p:sp>
            <p:nvSpPr>
              <p:cNvPr id="227" name="円柱 226"/>
              <p:cNvSpPr/>
              <p:nvPr/>
            </p:nvSpPr>
            <p:spPr>
              <a:xfrm>
                <a:off x="3320456" y="3289464"/>
                <a:ext cx="320634" cy="356259"/>
              </a:xfrm>
              <a:prstGeom prst="can">
                <a:avLst>
                  <a:gd name="adj" fmla="val 33333"/>
                </a:avLst>
              </a:prstGeom>
              <a:solidFill>
                <a:srgbClr val="FFCCCC"/>
              </a:solidFill>
              <a:ln w="19050" cmpd="sng">
                <a:solidFill>
                  <a:srgbClr val="FF9999"/>
                </a:solidFill>
              </a:ln>
            </p:spPr>
            <p:style>
              <a:lnRef idx="2">
                <a:schemeClr val="accent1">
                  <a:shade val="50000"/>
                </a:schemeClr>
              </a:lnRef>
              <a:fillRef idx="1">
                <a:schemeClr val="accent1"/>
              </a:fillRef>
              <a:effectRef idx="0">
                <a:schemeClr val="accent1"/>
              </a:effectRef>
              <a:fontRef idx="minor">
                <a:schemeClr val="lt1"/>
              </a:fontRef>
            </p:style>
            <p:txBody>
              <a:bodyPr lIns="98746" tIns="49373" rIns="98746" bIns="49373" rtlCol="0" anchor="ctr"/>
              <a:lstStyle/>
              <a:p>
                <a:pPr algn="dist"/>
                <a:endParaRPr lang="ja-JP" altLang="en-US" sz="900" b="1" dirty="0" smtClean="0">
                  <a:solidFill>
                    <a:schemeClr val="tx1"/>
                  </a:solidFill>
                </a:endParaRPr>
              </a:p>
            </p:txBody>
          </p:sp>
          <p:sp>
            <p:nvSpPr>
              <p:cNvPr id="234" name="テキスト ボックス 233"/>
              <p:cNvSpPr txBox="1"/>
              <p:nvPr/>
            </p:nvSpPr>
            <p:spPr>
              <a:xfrm>
                <a:off x="3234008" y="3379501"/>
                <a:ext cx="493530" cy="266336"/>
              </a:xfrm>
              <a:prstGeom prst="rect">
                <a:avLst/>
              </a:prstGeom>
              <a:noFill/>
              <a:ln>
                <a:noFill/>
              </a:ln>
            </p:spPr>
            <p:txBody>
              <a:bodyPr wrap="square" lIns="0" tIns="0" rIns="0" bIns="36000" rtlCol="0">
                <a:spAutoFit/>
              </a:bodyPr>
              <a:lstStyle/>
              <a:p>
                <a:pPr algn="ctr"/>
                <a:r>
                  <a:rPr lang="ja-JP" altLang="en-US" sz="500" dirty="0" smtClean="0">
                    <a:latin typeface="HG丸ｺﾞｼｯｸM-PRO" pitchFamily="50" charset="-128"/>
                    <a:ea typeface="HG丸ｺﾞｼｯｸM-PRO" pitchFamily="50" charset="-128"/>
                  </a:rPr>
                  <a:t>旧自賠責</a:t>
                </a:r>
                <a:endParaRPr lang="en-US" altLang="ja-JP" sz="500" dirty="0" smtClean="0">
                  <a:latin typeface="HG丸ｺﾞｼｯｸM-PRO" pitchFamily="50" charset="-128"/>
                  <a:ea typeface="HG丸ｺﾞｼｯｸM-PRO" pitchFamily="50" charset="-128"/>
                </a:endParaRPr>
              </a:p>
              <a:p>
                <a:pPr algn="ctr"/>
                <a:r>
                  <a:rPr lang="ja-JP" altLang="en-US" sz="500" dirty="0" smtClean="0">
                    <a:latin typeface="HG丸ｺﾞｼｯｸM-PRO" pitchFamily="50" charset="-128"/>
                    <a:ea typeface="HG丸ｺﾞｼｯｸM-PRO" pitchFamily="50" charset="-128"/>
                  </a:rPr>
                  <a:t>情報</a:t>
                </a:r>
                <a:endParaRPr lang="ja-JP" altLang="en-US" sz="500" dirty="0">
                  <a:latin typeface="HG丸ｺﾞｼｯｸM-PRO" pitchFamily="50" charset="-128"/>
                  <a:ea typeface="HG丸ｺﾞｼｯｸM-PRO" pitchFamily="50" charset="-128"/>
                </a:endParaRPr>
              </a:p>
            </p:txBody>
          </p:sp>
        </p:grpSp>
        <p:sp>
          <p:nvSpPr>
            <p:cNvPr id="237" name="テキスト ボックス 236"/>
            <p:cNvSpPr txBox="1"/>
            <p:nvPr/>
          </p:nvSpPr>
          <p:spPr>
            <a:xfrm>
              <a:off x="166977" y="6169820"/>
              <a:ext cx="652006" cy="360317"/>
            </a:xfrm>
            <a:prstGeom prst="rect">
              <a:avLst/>
            </a:prstGeom>
            <a:noFill/>
          </p:spPr>
          <p:txBody>
            <a:bodyPr wrap="square" lIns="0" tIns="36000" rIns="0" bIns="36000" rtlCol="0">
              <a:spAutoFit/>
            </a:bodyPr>
            <a:lstStyle/>
            <a:p>
              <a:r>
                <a:rPr lang="en-US" altLang="ja-JP" sz="600" dirty="0" smtClean="0">
                  <a:latin typeface="HG丸ｺﾞｼｯｸM-PRO" pitchFamily="50" charset="-128"/>
                  <a:ea typeface="HG丸ｺﾞｼｯｸM-PRO" pitchFamily="50" charset="-128"/>
                </a:rPr>
                <a:t>※</a:t>
              </a:r>
              <a:r>
                <a:rPr lang="ja-JP" altLang="en-US" sz="600" dirty="0" smtClean="0">
                  <a:latin typeface="HG丸ｺﾞｼｯｸM-PRO" pitchFamily="50" charset="-128"/>
                  <a:ea typeface="HG丸ｺﾞｼｯｸM-PRO" pitchFamily="50" charset="-128"/>
                </a:rPr>
                <a:t>継続検査用の旧自賠情報</a:t>
              </a:r>
              <a:endParaRPr lang="ja-JP" altLang="en-US" sz="600" dirty="0">
                <a:latin typeface="HG丸ｺﾞｼｯｸM-PRO" pitchFamily="50" charset="-128"/>
                <a:ea typeface="HG丸ｺﾞｼｯｸM-PRO" pitchFamily="50" charset="-128"/>
              </a:endParaRPr>
            </a:p>
          </p:txBody>
        </p:sp>
        <p:cxnSp>
          <p:nvCxnSpPr>
            <p:cNvPr id="259" name="直線矢印コネクタ 258"/>
            <p:cNvCxnSpPr/>
            <p:nvPr/>
          </p:nvCxnSpPr>
          <p:spPr>
            <a:xfrm>
              <a:off x="755374" y="6019138"/>
              <a:ext cx="461176" cy="0"/>
            </a:xfrm>
            <a:prstGeom prst="straightConnector1">
              <a:avLst/>
            </a:prstGeom>
            <a:ln w="19050">
              <a:solidFill>
                <a:srgbClr val="FF9999"/>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35" name="角丸四角形 234"/>
          <p:cNvSpPr/>
          <p:nvPr/>
        </p:nvSpPr>
        <p:spPr>
          <a:xfrm>
            <a:off x="1739971" y="3201543"/>
            <a:ext cx="452426" cy="180000"/>
          </a:xfrm>
          <a:prstGeom prst="roundRect">
            <a:avLst/>
          </a:prstGeom>
          <a:solidFill>
            <a:srgbClr val="FFCCCC"/>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dirty="0" smtClean="0">
                <a:solidFill>
                  <a:schemeClr val="tx1"/>
                </a:solidFill>
                <a:latin typeface="HG丸ｺﾞｼｯｸM-PRO" pitchFamily="50" charset="-128"/>
                <a:ea typeface="HG丸ｺﾞｼｯｸM-PRO" pitchFamily="50" charset="-128"/>
              </a:rPr>
              <a:t>自賠責</a:t>
            </a:r>
            <a:endParaRPr lang="ja-JP" altLang="en-US" sz="700" dirty="0">
              <a:solidFill>
                <a:schemeClr val="tx1"/>
              </a:solidFill>
              <a:latin typeface="HG丸ｺﾞｼｯｸM-PRO" pitchFamily="50" charset="-128"/>
              <a:ea typeface="HG丸ｺﾞｼｯｸM-PRO" pitchFamily="50" charset="-128"/>
            </a:endParaRPr>
          </a:p>
        </p:txBody>
      </p:sp>
      <p:sp>
        <p:nvSpPr>
          <p:cNvPr id="238" name="角丸四角形 237"/>
          <p:cNvSpPr/>
          <p:nvPr/>
        </p:nvSpPr>
        <p:spPr>
          <a:xfrm>
            <a:off x="1739971" y="4280635"/>
            <a:ext cx="452426" cy="180000"/>
          </a:xfrm>
          <a:prstGeom prst="roundRect">
            <a:avLst/>
          </a:prstGeom>
          <a:solidFill>
            <a:srgbClr val="FFC0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dirty="0" smtClean="0">
                <a:solidFill>
                  <a:schemeClr val="tx1"/>
                </a:solidFill>
                <a:latin typeface="HG丸ｺﾞｼｯｸM-PRO" pitchFamily="50" charset="-128"/>
                <a:ea typeface="HG丸ｺﾞｼｯｸM-PRO" pitchFamily="50" charset="-128"/>
              </a:rPr>
              <a:t>譲渡証</a:t>
            </a:r>
            <a:endParaRPr lang="ja-JP" altLang="en-US" sz="700" dirty="0">
              <a:solidFill>
                <a:schemeClr val="tx1"/>
              </a:solidFill>
              <a:latin typeface="HG丸ｺﾞｼｯｸM-PRO" pitchFamily="50" charset="-128"/>
              <a:ea typeface="HG丸ｺﾞｼｯｸM-PRO" pitchFamily="50" charset="-128"/>
            </a:endParaRPr>
          </a:p>
        </p:txBody>
      </p:sp>
      <p:sp>
        <p:nvSpPr>
          <p:cNvPr id="240" name="角丸四角形 239"/>
          <p:cNvSpPr/>
          <p:nvPr/>
        </p:nvSpPr>
        <p:spPr>
          <a:xfrm>
            <a:off x="1739971" y="4825389"/>
            <a:ext cx="452426" cy="180000"/>
          </a:xfrm>
          <a:prstGeom prst="roundRect">
            <a:avLst/>
          </a:prstGeom>
          <a:solidFill>
            <a:srgbClr val="92D05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dirty="0" smtClean="0">
                <a:solidFill>
                  <a:schemeClr val="tx1"/>
                </a:solidFill>
                <a:latin typeface="HG丸ｺﾞｼｯｸM-PRO" pitchFamily="50" charset="-128"/>
                <a:ea typeface="HG丸ｺﾞｼｯｸM-PRO" pitchFamily="50" charset="-128"/>
              </a:rPr>
              <a:t>保適証</a:t>
            </a:r>
            <a:endParaRPr lang="ja-JP" altLang="en-US" sz="700" dirty="0">
              <a:solidFill>
                <a:schemeClr val="tx1"/>
              </a:solidFill>
              <a:latin typeface="HG丸ｺﾞｼｯｸM-PRO" pitchFamily="50" charset="-128"/>
              <a:ea typeface="HG丸ｺﾞｼｯｸM-PRO" pitchFamily="50" charset="-128"/>
            </a:endParaRPr>
          </a:p>
        </p:txBody>
      </p:sp>
      <p:grpSp>
        <p:nvGrpSpPr>
          <p:cNvPr id="19" name="グループ化 312"/>
          <p:cNvGrpSpPr/>
          <p:nvPr/>
        </p:nvGrpSpPr>
        <p:grpSpPr>
          <a:xfrm>
            <a:off x="2032590" y="5461015"/>
            <a:ext cx="365675" cy="305029"/>
            <a:chOff x="2654558" y="8559303"/>
            <a:chExt cx="472565" cy="427041"/>
          </a:xfrm>
        </p:grpSpPr>
        <p:sp>
          <p:nvSpPr>
            <p:cNvPr id="311" name="正方形/長方形 310"/>
            <p:cNvSpPr/>
            <p:nvPr/>
          </p:nvSpPr>
          <p:spPr>
            <a:xfrm>
              <a:off x="2654558" y="8559303"/>
              <a:ext cx="472565" cy="427041"/>
            </a:xfrm>
            <a:prstGeom prst="rect">
              <a:avLst/>
            </a:prstGeom>
            <a:solidFill>
              <a:srgbClr val="92D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t"/>
            <a:lstStyle/>
            <a:p>
              <a:pPr algn="ctr"/>
              <a:r>
                <a:rPr lang="ja-JP" altLang="en-US" sz="800" dirty="0" smtClean="0">
                  <a:solidFill>
                    <a:schemeClr val="tx1"/>
                  </a:solidFill>
                  <a:latin typeface="HG丸ｺﾞｼｯｸM-PRO" pitchFamily="50" charset="-128"/>
                  <a:ea typeface="HG丸ｺﾞｼｯｸM-PRO" pitchFamily="50" charset="-128"/>
                </a:rPr>
                <a:t>振興会</a:t>
              </a:r>
              <a:endParaRPr lang="ja-JP" altLang="en-US" sz="800" dirty="0">
                <a:solidFill>
                  <a:schemeClr val="tx1"/>
                </a:solidFill>
                <a:latin typeface="HG丸ｺﾞｼｯｸM-PRO" pitchFamily="50" charset="-128"/>
                <a:ea typeface="HG丸ｺﾞｼｯｸM-PRO" pitchFamily="50" charset="-128"/>
              </a:endParaRPr>
            </a:p>
          </p:txBody>
        </p:sp>
        <p:pic>
          <p:nvPicPr>
            <p:cNvPr id="309" name="Picture 6" descr="C:\Users\sugao.n\Desktop\art\人\MC900433942.PNG"/>
            <p:cNvPicPr>
              <a:picLocks noChangeAspect="1" noChangeArrowheads="1"/>
            </p:cNvPicPr>
            <p:nvPr/>
          </p:nvPicPr>
          <p:blipFill>
            <a:blip r:embed="rId11" cstate="print">
              <a:lum/>
            </a:blip>
            <a:srcRect/>
            <a:stretch>
              <a:fillRect/>
            </a:stretch>
          </p:blipFill>
          <p:spPr bwMode="auto">
            <a:xfrm>
              <a:off x="2712987" y="8657853"/>
              <a:ext cx="316462" cy="309004"/>
            </a:xfrm>
            <a:prstGeom prst="rect">
              <a:avLst/>
            </a:prstGeom>
            <a:noFill/>
          </p:spPr>
        </p:pic>
      </p:grpSp>
      <p:pic>
        <p:nvPicPr>
          <p:cNvPr id="337" name="Picture 14" descr="C:\Users\sugao.n\AppData\Local\Microsoft\Windows\Temporary Internet Files\Content.IE5\VMEY10BY\MC900278772[1].wmf"/>
          <p:cNvPicPr>
            <a:picLocks noChangeAspect="1" noChangeArrowheads="1"/>
          </p:cNvPicPr>
          <p:nvPr/>
        </p:nvPicPr>
        <p:blipFill>
          <a:blip r:embed="rId7" cstate="print"/>
          <a:srcRect/>
          <a:stretch>
            <a:fillRect/>
          </a:stretch>
        </p:blipFill>
        <p:spPr bwMode="auto">
          <a:xfrm>
            <a:off x="3460685" y="5441529"/>
            <a:ext cx="329272" cy="291735"/>
          </a:xfrm>
          <a:prstGeom prst="rect">
            <a:avLst/>
          </a:prstGeom>
          <a:noFill/>
        </p:spPr>
      </p:pic>
      <p:cxnSp>
        <p:nvCxnSpPr>
          <p:cNvPr id="344" name="直線矢印コネクタ 343"/>
          <p:cNvCxnSpPr>
            <a:stCxn id="311" idx="1"/>
            <a:endCxn id="221" idx="2"/>
          </p:cNvCxnSpPr>
          <p:nvPr/>
        </p:nvCxnSpPr>
        <p:spPr>
          <a:xfrm rot="10800000">
            <a:off x="1111894" y="5148698"/>
            <a:ext cx="920698" cy="464824"/>
          </a:xfrm>
          <a:prstGeom prst="bentConnector2">
            <a:avLst/>
          </a:prstGeom>
          <a:ln w="28575" cmpd="sng">
            <a:solidFill>
              <a:srgbClr val="00B05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68" name="角丸四角形 367"/>
          <p:cNvSpPr/>
          <p:nvPr/>
        </p:nvSpPr>
        <p:spPr>
          <a:xfrm>
            <a:off x="1189113" y="5572587"/>
            <a:ext cx="629844" cy="235857"/>
          </a:xfrm>
          <a:prstGeom prst="roundRect">
            <a:avLst>
              <a:gd name="adj" fmla="val 0"/>
            </a:avLst>
          </a:prstGeom>
          <a:solidFill>
            <a:schemeClr val="accent3">
              <a:lumMod val="60000"/>
              <a:lumOff val="40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700" dirty="0" smtClean="0">
                <a:solidFill>
                  <a:schemeClr val="tx1"/>
                </a:solidFill>
                <a:latin typeface="HG丸ｺﾞｼｯｸM-PRO" pitchFamily="50" charset="-128"/>
                <a:ea typeface="HG丸ｺﾞｼｯｸM-PRO" pitchFamily="50" charset="-128"/>
              </a:rPr>
              <a:t>指定工場</a:t>
            </a:r>
            <a:endParaRPr lang="en-US" altLang="ja-JP" sz="700" dirty="0" smtClean="0">
              <a:solidFill>
                <a:schemeClr val="tx1"/>
              </a:solidFill>
              <a:latin typeface="HG丸ｺﾞｼｯｸM-PRO" pitchFamily="50" charset="-128"/>
              <a:ea typeface="HG丸ｺﾞｼｯｸM-PRO" pitchFamily="50" charset="-128"/>
            </a:endParaRPr>
          </a:p>
          <a:p>
            <a:pPr algn="ctr">
              <a:defRPr/>
            </a:pPr>
            <a:r>
              <a:rPr lang="ja-JP" altLang="en-US" sz="700" dirty="0" smtClean="0">
                <a:solidFill>
                  <a:schemeClr val="tx1"/>
                </a:solidFill>
                <a:latin typeface="HG丸ｺﾞｼｯｸM-PRO" pitchFamily="50" charset="-128"/>
                <a:ea typeface="HG丸ｺﾞｼｯｸM-PRO" pitchFamily="50" charset="-128"/>
              </a:rPr>
              <a:t>登録等</a:t>
            </a:r>
            <a:endParaRPr lang="ja-JP" altLang="en-US" sz="700" dirty="0">
              <a:solidFill>
                <a:schemeClr val="tx1"/>
              </a:solidFill>
              <a:latin typeface="HG丸ｺﾞｼｯｸM-PRO" pitchFamily="50" charset="-128"/>
              <a:ea typeface="HG丸ｺﾞｼｯｸM-PRO" pitchFamily="50" charset="-128"/>
            </a:endParaRPr>
          </a:p>
        </p:txBody>
      </p:sp>
      <p:sp>
        <p:nvSpPr>
          <p:cNvPr id="420" name="角丸四角形 419"/>
          <p:cNvSpPr/>
          <p:nvPr/>
        </p:nvSpPr>
        <p:spPr bwMode="auto">
          <a:xfrm>
            <a:off x="577799" y="5300618"/>
            <a:ext cx="1063374" cy="160382"/>
          </a:xfrm>
          <a:prstGeom prst="roundRect">
            <a:avLst>
              <a:gd name="adj" fmla="val 8970"/>
            </a:avLst>
          </a:prstGeom>
          <a:gradFill rotWithShape="1">
            <a:gsLst>
              <a:gs pos="0">
                <a:srgbClr val="E6B600">
                  <a:tint val="50000"/>
                  <a:satMod val="300000"/>
                </a:srgbClr>
              </a:gs>
              <a:gs pos="35000">
                <a:srgbClr val="E6B600">
                  <a:tint val="37000"/>
                  <a:satMod val="300000"/>
                </a:srgbClr>
              </a:gs>
              <a:gs pos="100000">
                <a:srgbClr val="E6B600">
                  <a:tint val="15000"/>
                  <a:satMod val="350000"/>
                </a:srgbClr>
              </a:gs>
            </a:gsLst>
            <a:lin ang="16200000" scaled="1"/>
          </a:gradFill>
          <a:ln w="9525" cap="flat" cmpd="sng" algn="ctr">
            <a:solidFill>
              <a:srgbClr val="E6B600">
                <a:shade val="95000"/>
                <a:satMod val="105000"/>
              </a:srgbClr>
            </a:solidFill>
            <a:prstDash val="solid"/>
          </a:ln>
          <a:effectLst>
            <a:outerShdw blurRad="40000" dist="20000" dir="5400000" rotWithShape="0">
              <a:srgbClr val="000000">
                <a:alpha val="38000"/>
              </a:srgbClr>
            </a:outerShdw>
          </a:effectLst>
        </p:spPr>
        <p:txBody>
          <a:bodyPr lIns="95773" tIns="47886" rIns="95773" bIns="47886" anchor="ctr"/>
          <a:lstStyle/>
          <a:p>
            <a:pPr algn="ctr" defTabSz="478795">
              <a:defRPr/>
            </a:pPr>
            <a:r>
              <a:rPr kumimoji="0" lang="ja-JP" altLang="en-US" sz="700" kern="0" dirty="0" smtClean="0">
                <a:solidFill>
                  <a:srgbClr val="000000"/>
                </a:solidFill>
                <a:latin typeface="HG丸ｺﾞｼｯｸM-PRO" pitchFamily="50" charset="-128"/>
                <a:ea typeface="HG丸ｺﾞｼｯｸM-PRO" pitchFamily="50" charset="-128"/>
                <a:cs typeface="Meiryo UI" pitchFamily="50" charset="-128"/>
              </a:rPr>
              <a:t>利用者管理機能</a:t>
            </a:r>
            <a:endParaRPr kumimoji="0" lang="en-US" altLang="ja-JP" sz="700" kern="0" dirty="0">
              <a:solidFill>
                <a:srgbClr val="000000"/>
              </a:solidFill>
              <a:latin typeface="HG丸ｺﾞｼｯｸM-PRO" pitchFamily="50" charset="-128"/>
              <a:ea typeface="HG丸ｺﾞｼｯｸM-PRO" pitchFamily="50" charset="-128"/>
              <a:cs typeface="Meiryo UI" pitchFamily="50" charset="-128"/>
            </a:endParaRPr>
          </a:p>
        </p:txBody>
      </p:sp>
      <p:grpSp>
        <p:nvGrpSpPr>
          <p:cNvPr id="20" name="グループ化 383"/>
          <p:cNvGrpSpPr/>
          <p:nvPr/>
        </p:nvGrpSpPr>
        <p:grpSpPr>
          <a:xfrm>
            <a:off x="7963967" y="1030616"/>
            <a:ext cx="1496356" cy="526183"/>
            <a:chOff x="10660030" y="1015340"/>
            <a:chExt cx="1933752" cy="736656"/>
          </a:xfrm>
        </p:grpSpPr>
        <p:grpSp>
          <p:nvGrpSpPr>
            <p:cNvPr id="21" name="グループ化 382"/>
            <p:cNvGrpSpPr/>
            <p:nvPr/>
          </p:nvGrpSpPr>
          <p:grpSpPr>
            <a:xfrm>
              <a:off x="10733599" y="1084460"/>
              <a:ext cx="1818981" cy="301622"/>
              <a:chOff x="10733599" y="1031018"/>
              <a:chExt cx="1818981" cy="301622"/>
            </a:xfrm>
          </p:grpSpPr>
          <p:cxnSp>
            <p:nvCxnSpPr>
              <p:cNvPr id="229" name="直線矢印コネクタ 228"/>
              <p:cNvCxnSpPr/>
              <p:nvPr/>
            </p:nvCxnSpPr>
            <p:spPr>
              <a:xfrm>
                <a:off x="10733599" y="1157018"/>
                <a:ext cx="504000" cy="0"/>
              </a:xfrm>
              <a:prstGeom prst="straightConnector1">
                <a:avLst/>
              </a:prstGeom>
              <a:ln w="2857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31" name="テキスト ボックス 230"/>
              <p:cNvSpPr txBox="1"/>
              <p:nvPr/>
            </p:nvSpPr>
            <p:spPr>
              <a:xfrm>
                <a:off x="11220581" y="1031018"/>
                <a:ext cx="1331999" cy="301622"/>
              </a:xfrm>
              <a:prstGeom prst="rect">
                <a:avLst/>
              </a:prstGeom>
              <a:noFill/>
            </p:spPr>
            <p:txBody>
              <a:bodyPr wrap="square" rtlCol="0">
                <a:spAutoFit/>
              </a:bodyPr>
              <a:lstStyle/>
              <a:p>
                <a:r>
                  <a:rPr lang="ja-JP" altLang="en-US" sz="800" b="1" dirty="0" smtClean="0">
                    <a:latin typeface="HG丸ｺﾞｼｯｸM-PRO" pitchFamily="50" charset="-128"/>
                    <a:ea typeface="HG丸ｺﾞｼｯｸM-PRO" pitchFamily="50" charset="-128"/>
                  </a:rPr>
                  <a:t>証明書の流れ</a:t>
                </a:r>
                <a:endParaRPr lang="ja-JP" altLang="en-US" sz="800" b="1" dirty="0">
                  <a:latin typeface="HG丸ｺﾞｼｯｸM-PRO" pitchFamily="50" charset="-128"/>
                  <a:ea typeface="HG丸ｺﾞｼｯｸM-PRO" pitchFamily="50" charset="-128"/>
                </a:endParaRPr>
              </a:p>
            </p:txBody>
          </p:sp>
        </p:grpSp>
        <p:grpSp>
          <p:nvGrpSpPr>
            <p:cNvPr id="22" name="グループ化 381"/>
            <p:cNvGrpSpPr/>
            <p:nvPr/>
          </p:nvGrpSpPr>
          <p:grpSpPr>
            <a:xfrm>
              <a:off x="10733599" y="1325042"/>
              <a:ext cx="1818981" cy="301622"/>
              <a:chOff x="10733599" y="1277538"/>
              <a:chExt cx="1818981" cy="301622"/>
            </a:xfrm>
          </p:grpSpPr>
          <p:cxnSp>
            <p:nvCxnSpPr>
              <p:cNvPr id="230" name="直線矢印コネクタ 229"/>
              <p:cNvCxnSpPr/>
              <p:nvPr/>
            </p:nvCxnSpPr>
            <p:spPr>
              <a:xfrm>
                <a:off x="10733599" y="1403538"/>
                <a:ext cx="504000" cy="0"/>
              </a:xfrm>
              <a:prstGeom prst="straightConnector1">
                <a:avLst/>
              </a:prstGeom>
              <a:ln w="38100" cmpd="dbl">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32" name="テキスト ボックス 231"/>
              <p:cNvSpPr txBox="1"/>
              <p:nvPr/>
            </p:nvSpPr>
            <p:spPr>
              <a:xfrm>
                <a:off x="11220581" y="1277538"/>
                <a:ext cx="1331999" cy="301622"/>
              </a:xfrm>
              <a:prstGeom prst="rect">
                <a:avLst/>
              </a:prstGeom>
              <a:noFill/>
            </p:spPr>
            <p:txBody>
              <a:bodyPr wrap="square" rtlCol="0">
                <a:spAutoFit/>
              </a:bodyPr>
              <a:lstStyle/>
              <a:p>
                <a:r>
                  <a:rPr lang="ja-JP" altLang="en-US" sz="800" b="1" dirty="0" smtClean="0">
                    <a:latin typeface="HG丸ｺﾞｼｯｸM-PRO" pitchFamily="50" charset="-128"/>
                    <a:ea typeface="HG丸ｺﾞｼｯｸM-PRO" pitchFamily="50" charset="-128"/>
                  </a:rPr>
                  <a:t>申請手続の流れ</a:t>
                </a:r>
                <a:endParaRPr lang="ja-JP" altLang="en-US" sz="800" b="1" dirty="0">
                  <a:latin typeface="HG丸ｺﾞｼｯｸM-PRO" pitchFamily="50" charset="-128"/>
                  <a:ea typeface="HG丸ｺﾞｼｯｸM-PRO" pitchFamily="50" charset="-128"/>
                </a:endParaRPr>
              </a:p>
            </p:txBody>
          </p:sp>
        </p:grpSp>
        <p:sp>
          <p:nvSpPr>
            <p:cNvPr id="201" name="正方形/長方形 200"/>
            <p:cNvSpPr/>
            <p:nvPr/>
          </p:nvSpPr>
          <p:spPr>
            <a:xfrm>
              <a:off x="10660030" y="1015340"/>
              <a:ext cx="1933752" cy="736656"/>
            </a:xfrm>
            <a:prstGeom prst="rect">
              <a:avLst/>
            </a:pr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00" dirty="0" smtClean="0">
                <a:solidFill>
                  <a:schemeClr val="tx1"/>
                </a:solidFill>
                <a:latin typeface="HG丸ｺﾞｼｯｸM-PRO" pitchFamily="50" charset="-128"/>
                <a:ea typeface="HG丸ｺﾞｼｯｸM-PRO" pitchFamily="50" charset="-128"/>
              </a:endParaRPr>
            </a:p>
          </p:txBody>
        </p:sp>
      </p:grpSp>
      <p:sp>
        <p:nvSpPr>
          <p:cNvPr id="267" name="タイトル 1"/>
          <p:cNvSpPr>
            <a:spLocks noGrp="1"/>
          </p:cNvSpPr>
          <p:nvPr>
            <p:ph type="title"/>
          </p:nvPr>
        </p:nvSpPr>
        <p:spPr>
          <a:xfrm>
            <a:off x="0" y="116632"/>
            <a:ext cx="9906000" cy="404664"/>
          </a:xfrm>
        </p:spPr>
        <p:txBody>
          <a:bodyPr>
            <a:noAutofit/>
          </a:bodyPr>
          <a:lstStyle/>
          <a:p>
            <a:pPr algn="l"/>
            <a:r>
              <a:rPr lang="ja-JP" altLang="en-US" sz="2000" b="1" dirty="0" smtClean="0">
                <a:latin typeface="HG丸ｺﾞｼｯｸM-PRO" pitchFamily="50" charset="-128"/>
                <a:ea typeface="HG丸ｺﾞｼｯｸM-PRO" pitchFamily="50" charset="-128"/>
                <a:cs typeface="メイリオ" pitchFamily="50" charset="-128"/>
              </a:rPr>
              <a:t>　３</a:t>
            </a:r>
            <a:r>
              <a:rPr lang="ja-JP" altLang="en-US" sz="1800" b="1" dirty="0" smtClean="0">
                <a:latin typeface="HG丸ｺﾞｼｯｸM-PRO" pitchFamily="50" charset="-128"/>
                <a:ea typeface="HG丸ｺﾞｼｯｸM-PRO" pitchFamily="50" charset="-128"/>
                <a:cs typeface="メイリオ" pitchFamily="50" charset="-128"/>
              </a:rPr>
              <a:t>．</a:t>
            </a:r>
            <a:r>
              <a:rPr lang="en-US" altLang="ja-JP" sz="1800" b="1" dirty="0" smtClean="0">
                <a:latin typeface="HG丸ｺﾞｼｯｸM-PRO" pitchFamily="50" charset="-128"/>
                <a:ea typeface="HG丸ｺﾞｼｯｸM-PRO" pitchFamily="50" charset="-128"/>
                <a:cs typeface="メイリオ" pitchFamily="50" charset="-128"/>
              </a:rPr>
              <a:t>OSS</a:t>
            </a:r>
            <a:r>
              <a:rPr lang="ja-JP" altLang="en-US" sz="1800" b="1" dirty="0" smtClean="0">
                <a:latin typeface="HG丸ｺﾞｼｯｸM-PRO" pitchFamily="50" charset="-128"/>
                <a:ea typeface="HG丸ｺﾞｼｯｸM-PRO" pitchFamily="50" charset="-128"/>
                <a:cs typeface="メイリオ" pitchFamily="50" charset="-128"/>
              </a:rPr>
              <a:t>抜本的拡大後の関係機関との連携について</a:t>
            </a:r>
            <a:endParaRPr kumimoji="1" lang="ja-JP" altLang="en-US" sz="1800" b="1" dirty="0">
              <a:latin typeface="HG丸ｺﾞｼｯｸM-PRO" pitchFamily="50" charset="-128"/>
              <a:ea typeface="HG丸ｺﾞｼｯｸM-PRO" pitchFamily="50" charset="-128"/>
              <a:cs typeface="メイリオ" pitchFamily="50" charset="-128"/>
            </a:endParaRPr>
          </a:p>
        </p:txBody>
      </p:sp>
      <p:cxnSp>
        <p:nvCxnSpPr>
          <p:cNvPr id="277" name="直線矢印コネクタ 276"/>
          <p:cNvCxnSpPr/>
          <p:nvPr/>
        </p:nvCxnSpPr>
        <p:spPr>
          <a:xfrm>
            <a:off x="6105128" y="4365104"/>
            <a:ext cx="1692000" cy="0"/>
          </a:xfrm>
          <a:prstGeom prst="straightConnector1">
            <a:avLst/>
          </a:prstGeom>
          <a:ln w="31750" cmpd="dbl">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73" name="正方形/長方形 172"/>
          <p:cNvSpPr/>
          <p:nvPr/>
        </p:nvSpPr>
        <p:spPr>
          <a:xfrm>
            <a:off x="39315" y="764713"/>
            <a:ext cx="9833571" cy="5976663"/>
          </a:xfrm>
          <a:prstGeom prst="rect">
            <a:avLst/>
          </a:prstGeom>
          <a:noFill/>
          <a:ln w="19050" cmpd="dbl">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73882" tIns="36941" rIns="73882" bIns="36941" rtlCol="0" anchor="ctr"/>
          <a:lstStyle/>
          <a:p>
            <a:pPr algn="dist"/>
            <a:endParaRPr lang="ja-JP" altLang="en-US" sz="900" b="1" dirty="0" smtClean="0">
              <a:solidFill>
                <a:schemeClr val="tx1"/>
              </a:solidFill>
            </a:endParaRPr>
          </a:p>
        </p:txBody>
      </p:sp>
      <p:sp>
        <p:nvSpPr>
          <p:cNvPr id="768" name="角丸四角形 767"/>
          <p:cNvSpPr/>
          <p:nvPr/>
        </p:nvSpPr>
        <p:spPr>
          <a:xfrm>
            <a:off x="7041234" y="4221088"/>
            <a:ext cx="564062" cy="252008"/>
          </a:xfrm>
          <a:prstGeom prst="roundRect">
            <a:avLst/>
          </a:prstGeom>
          <a:solidFill>
            <a:srgbClr val="0000FF"/>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ja-JP" altLang="en-US" sz="800" dirty="0" smtClean="0">
                <a:solidFill>
                  <a:schemeClr val="bg1"/>
                </a:solidFill>
                <a:latin typeface="HG丸ｺﾞｼｯｸM-PRO" pitchFamily="50" charset="-128"/>
                <a:ea typeface="HG丸ｺﾞｼｯｸM-PRO" pitchFamily="50" charset="-128"/>
              </a:rPr>
              <a:t>代理申請</a:t>
            </a:r>
            <a:endParaRPr lang="ja-JP" altLang="en-US" sz="800" dirty="0">
              <a:solidFill>
                <a:schemeClr val="bg1"/>
              </a:solidFill>
              <a:latin typeface="HG丸ｺﾞｼｯｸM-PRO" pitchFamily="50" charset="-128"/>
              <a:ea typeface="HG丸ｺﾞｼｯｸM-PRO" pitchFamily="50" charset="-128"/>
            </a:endParaRPr>
          </a:p>
        </p:txBody>
      </p:sp>
      <p:sp>
        <p:nvSpPr>
          <p:cNvPr id="223" name="角丸四角形 222"/>
          <p:cNvSpPr/>
          <p:nvPr/>
        </p:nvSpPr>
        <p:spPr>
          <a:xfrm>
            <a:off x="7260351" y="1828626"/>
            <a:ext cx="828000" cy="216000"/>
          </a:xfrm>
          <a:prstGeom prst="roundRect">
            <a:avLst/>
          </a:prstGeom>
          <a:solidFill>
            <a:schemeClr val="accent1">
              <a:lumMod val="75000"/>
            </a:schemeClr>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ctr"/>
          <a:lstStyle/>
          <a:p>
            <a:pPr algn="dist"/>
            <a:r>
              <a:rPr lang="ja-JP" altLang="en-US" sz="1000" dirty="0" smtClean="0">
                <a:solidFill>
                  <a:schemeClr val="bg1"/>
                </a:solidFill>
                <a:latin typeface="HG丸ｺﾞｼｯｸM-PRO" pitchFamily="50" charset="-128"/>
                <a:ea typeface="HG丸ｺﾞｼｯｸM-PRO" pitchFamily="50" charset="-128"/>
              </a:rPr>
              <a:t>一括申請</a:t>
            </a:r>
          </a:p>
        </p:txBody>
      </p:sp>
      <p:grpSp>
        <p:nvGrpSpPr>
          <p:cNvPr id="23" name="グループ化 173"/>
          <p:cNvGrpSpPr/>
          <p:nvPr/>
        </p:nvGrpSpPr>
        <p:grpSpPr>
          <a:xfrm>
            <a:off x="5385048" y="3717032"/>
            <a:ext cx="1491402" cy="1296144"/>
            <a:chOff x="5117783" y="3212976"/>
            <a:chExt cx="1491402" cy="1296144"/>
          </a:xfrm>
        </p:grpSpPr>
        <p:sp>
          <p:nvSpPr>
            <p:cNvPr id="489" name="角丸四角形 488"/>
            <p:cNvSpPr/>
            <p:nvPr/>
          </p:nvSpPr>
          <p:spPr>
            <a:xfrm>
              <a:off x="5117783" y="3306070"/>
              <a:ext cx="1491402" cy="1203050"/>
            </a:xfrm>
            <a:prstGeom prst="roundRect">
              <a:avLst>
                <a:gd name="adj" fmla="val 6029"/>
              </a:avLst>
            </a:prstGeom>
            <a:solidFill>
              <a:schemeClr val="bg1"/>
            </a:solidFill>
            <a:ln w="44450" cmpd="dbl">
              <a:solidFill>
                <a:schemeClr val="bg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95773" tIns="47886" rIns="95773" bIns="47886" rtlCol="0" anchor="ctr"/>
            <a:lstStyle/>
            <a:p>
              <a:pPr algn="ctr"/>
              <a:endParaRPr kumimoji="1" lang="ja-JP" altLang="en-US">
                <a:latin typeface="HG丸ｺﾞｼｯｸM-PRO" pitchFamily="50" charset="-128"/>
                <a:ea typeface="HG丸ｺﾞｼｯｸM-PRO" pitchFamily="50" charset="-128"/>
              </a:endParaRPr>
            </a:p>
          </p:txBody>
        </p:sp>
        <p:sp>
          <p:nvSpPr>
            <p:cNvPr id="492" name="正方形/長方形 491"/>
            <p:cNvSpPr/>
            <p:nvPr/>
          </p:nvSpPr>
          <p:spPr>
            <a:xfrm>
              <a:off x="5502061" y="3212976"/>
              <a:ext cx="675075" cy="288032"/>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26935" tIns="47886" rIns="0" bIns="47886" rtlCol="0" anchor="ctr"/>
            <a:lstStyle/>
            <a:p>
              <a:pPr algn="ctr"/>
              <a:r>
                <a:rPr lang="ja-JP" altLang="en-US" sz="800" dirty="0" smtClean="0">
                  <a:solidFill>
                    <a:schemeClr val="tx1"/>
                  </a:solidFill>
                  <a:latin typeface="HG丸ｺﾞｼｯｸM-PRO" pitchFamily="50" charset="-128"/>
                  <a:ea typeface="HG丸ｺﾞｼｯｸM-PRO" pitchFamily="50" charset="-128"/>
                </a:rPr>
                <a:t>自販連等</a:t>
              </a:r>
              <a:endParaRPr lang="en-US" altLang="ja-JP" sz="800" dirty="0" smtClean="0">
                <a:solidFill>
                  <a:schemeClr val="tx1"/>
                </a:solidFill>
                <a:latin typeface="HG丸ｺﾞｼｯｸM-PRO" pitchFamily="50" charset="-128"/>
                <a:ea typeface="HG丸ｺﾞｼｯｸM-PRO" pitchFamily="50" charset="-128"/>
              </a:endParaRPr>
            </a:p>
          </p:txBody>
        </p:sp>
        <p:pic>
          <p:nvPicPr>
            <p:cNvPr id="172" name="Picture 6" descr="C:\Users\sugao.n\Desktop\art\人\MC900433942.PNG"/>
            <p:cNvPicPr>
              <a:picLocks noChangeAspect="1" noChangeArrowheads="1"/>
            </p:cNvPicPr>
            <p:nvPr/>
          </p:nvPicPr>
          <p:blipFill>
            <a:blip r:embed="rId11" cstate="print">
              <a:lum/>
            </a:blip>
            <a:srcRect/>
            <a:stretch>
              <a:fillRect/>
            </a:stretch>
          </p:blipFill>
          <p:spPr bwMode="auto">
            <a:xfrm>
              <a:off x="5529063" y="3645024"/>
              <a:ext cx="740887" cy="667779"/>
            </a:xfrm>
            <a:prstGeom prst="rect">
              <a:avLst/>
            </a:prstGeom>
            <a:noFill/>
          </p:spPr>
        </p:pic>
      </p:grpSp>
      <p:sp>
        <p:nvSpPr>
          <p:cNvPr id="137" name="正方形/長方形 136"/>
          <p:cNvSpPr/>
          <p:nvPr/>
        </p:nvSpPr>
        <p:spPr>
          <a:xfrm>
            <a:off x="4151352" y="3311009"/>
            <a:ext cx="957313" cy="261610"/>
          </a:xfrm>
          <a:prstGeom prst="rect">
            <a:avLst/>
          </a:prstGeom>
        </p:spPr>
        <p:txBody>
          <a:bodyPr wrap="none">
            <a:spAutoFit/>
          </a:bodyPr>
          <a:lstStyle/>
          <a:p>
            <a:r>
              <a:rPr lang="en-US" altLang="ja-JP" sz="1100" dirty="0" smtClean="0">
                <a:latin typeface="HG丸ｺﾞｼｯｸM-PRO" pitchFamily="50" charset="-128"/>
                <a:ea typeface="HG丸ｺﾞｼｯｸM-PRO" pitchFamily="50" charset="-128"/>
              </a:rPr>
              <a:t>【11</a:t>
            </a:r>
            <a:r>
              <a:rPr lang="ja-JP" altLang="en-US" sz="1100" dirty="0" smtClean="0">
                <a:latin typeface="HG丸ｺﾞｼｯｸM-PRO" pitchFamily="50" charset="-128"/>
                <a:ea typeface="HG丸ｺﾞｼｯｸM-PRO" pitchFamily="50" charset="-128"/>
              </a:rPr>
              <a:t>手続</a:t>
            </a:r>
            <a:r>
              <a:rPr lang="en-US" altLang="ja-JP" sz="1100" dirty="0" smtClean="0">
                <a:latin typeface="HG丸ｺﾞｼｯｸM-PRO" pitchFamily="50" charset="-128"/>
                <a:ea typeface="HG丸ｺﾞｼｯｸM-PRO" pitchFamily="50" charset="-128"/>
              </a:rPr>
              <a:t>】</a:t>
            </a:r>
            <a:endParaRPr lang="ja-JP" altLang="en-US" sz="1100" dirty="0"/>
          </a:p>
        </p:txBody>
      </p:sp>
      <p:cxnSp>
        <p:nvCxnSpPr>
          <p:cNvPr id="138" name="直線矢印コネクタ 137"/>
          <p:cNvCxnSpPr/>
          <p:nvPr/>
        </p:nvCxnSpPr>
        <p:spPr>
          <a:xfrm flipH="1" flipV="1">
            <a:off x="2199144" y="5766852"/>
            <a:ext cx="1133" cy="2880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grpSp>
        <p:nvGrpSpPr>
          <p:cNvPr id="24" name="グループ化 529"/>
          <p:cNvGrpSpPr/>
          <p:nvPr/>
        </p:nvGrpSpPr>
        <p:grpSpPr>
          <a:xfrm>
            <a:off x="2024311" y="6051781"/>
            <a:ext cx="365675" cy="305029"/>
            <a:chOff x="7589158" y="5753818"/>
            <a:chExt cx="472565" cy="427041"/>
          </a:xfrm>
          <a:solidFill>
            <a:srgbClr val="92D050"/>
          </a:solidFill>
        </p:grpSpPr>
        <p:sp>
          <p:nvSpPr>
            <p:cNvPr id="533" name="正方形/長方形 532"/>
            <p:cNvSpPr/>
            <p:nvPr/>
          </p:nvSpPr>
          <p:spPr>
            <a:xfrm>
              <a:off x="7589158" y="5753818"/>
              <a:ext cx="472565" cy="427041"/>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t"/>
            <a:lstStyle/>
            <a:p>
              <a:pPr algn="ctr"/>
              <a:r>
                <a:rPr lang="ja-JP" altLang="en-US" sz="800" dirty="0" smtClean="0">
                  <a:solidFill>
                    <a:schemeClr val="tx1"/>
                  </a:solidFill>
                  <a:latin typeface="HG丸ｺﾞｼｯｸM-PRO" pitchFamily="50" charset="-128"/>
                  <a:ea typeface="HG丸ｺﾞｼｯｸM-PRO" pitchFamily="50" charset="-128"/>
                </a:rPr>
                <a:t>日整連</a:t>
              </a:r>
              <a:endParaRPr lang="ja-JP" altLang="en-US" sz="800" dirty="0">
                <a:solidFill>
                  <a:schemeClr val="tx1"/>
                </a:solidFill>
                <a:latin typeface="HG丸ｺﾞｼｯｸM-PRO" pitchFamily="50" charset="-128"/>
                <a:ea typeface="HG丸ｺﾞｼｯｸM-PRO" pitchFamily="50" charset="-128"/>
              </a:endParaRPr>
            </a:p>
          </p:txBody>
        </p:sp>
        <p:pic>
          <p:nvPicPr>
            <p:cNvPr id="534" name="Picture 4" descr="C:\Users\sugao.n\Desktop\art\人\MC900432625.PNG"/>
            <p:cNvPicPr>
              <a:picLocks noChangeAspect="1" noChangeArrowheads="1"/>
            </p:cNvPicPr>
            <p:nvPr/>
          </p:nvPicPr>
          <p:blipFill>
            <a:blip r:embed="rId12" cstate="print"/>
            <a:srcRect/>
            <a:stretch>
              <a:fillRect/>
            </a:stretch>
          </p:blipFill>
          <p:spPr bwMode="auto">
            <a:xfrm>
              <a:off x="7690565" y="5902937"/>
              <a:ext cx="269751" cy="266422"/>
            </a:xfrm>
            <a:prstGeom prst="rect">
              <a:avLst/>
            </a:prstGeom>
            <a:grpFill/>
          </p:spPr>
        </p:pic>
      </p:grpSp>
      <p:sp>
        <p:nvSpPr>
          <p:cNvPr id="132" name="角丸四角形 131"/>
          <p:cNvSpPr/>
          <p:nvPr/>
        </p:nvSpPr>
        <p:spPr>
          <a:xfrm>
            <a:off x="8005624" y="3054686"/>
            <a:ext cx="1532926" cy="246583"/>
          </a:xfrm>
          <a:prstGeom prst="roundRect">
            <a:avLst/>
          </a:prstGeom>
          <a:solidFill>
            <a:srgbClr val="FF0000"/>
          </a:solidFill>
          <a:ln w="127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26935" tIns="26935" rIns="26935" bIns="26935" rtlCol="0" anchor="ctr"/>
          <a:lstStyle/>
          <a:p>
            <a:pPr algn="dist"/>
            <a:r>
              <a:rPr lang="ja-JP" altLang="en-US" sz="1000" dirty="0" smtClean="0">
                <a:solidFill>
                  <a:schemeClr val="bg1"/>
                </a:solidFill>
                <a:latin typeface="HG丸ｺﾞｼｯｸM-PRO" pitchFamily="50" charset="-128"/>
                <a:ea typeface="HG丸ｺﾞｼｯｸM-PRO" pitchFamily="50" charset="-128"/>
              </a:rPr>
              <a:t>共同利用システム</a:t>
            </a:r>
          </a:p>
        </p:txBody>
      </p:sp>
      <p:sp>
        <p:nvSpPr>
          <p:cNvPr id="131" name="正方形/長方形 130"/>
          <p:cNvSpPr/>
          <p:nvPr/>
        </p:nvSpPr>
        <p:spPr>
          <a:xfrm>
            <a:off x="128425" y="6456463"/>
            <a:ext cx="9583104" cy="295466"/>
          </a:xfrm>
          <a:prstGeom prst="rect">
            <a:avLst/>
          </a:prstGeom>
        </p:spPr>
        <p:txBody>
          <a:bodyPr wrap="square">
            <a:spAutoFit/>
          </a:bodyPr>
          <a:lstStyle/>
          <a:p>
            <a:pPr indent="-285750">
              <a:lnSpc>
                <a:spcPct val="110000"/>
              </a:lnSpc>
            </a:pPr>
            <a:r>
              <a:rPr kumimoji="1" lang="en-US" altLang="ja-JP" sz="1200" dirty="0" smtClean="0">
                <a:latin typeface="メイリオ" pitchFamily="50" charset="-128"/>
                <a:ea typeface="メイリオ" pitchFamily="50" charset="-128"/>
                <a:cs typeface="メイリオ" pitchFamily="50" charset="-128"/>
              </a:rPr>
              <a:t>【</a:t>
            </a:r>
            <a:r>
              <a:rPr lang="ja-JP" altLang="en-US" sz="1200" dirty="0" smtClean="0">
                <a:latin typeface="メイリオ" pitchFamily="50" charset="-128"/>
                <a:ea typeface="メイリオ" pitchFamily="50" charset="-128"/>
                <a:cs typeface="メイリオ" pitchFamily="50" charset="-128"/>
              </a:rPr>
              <a:t>登録情報処理機関の</a:t>
            </a:r>
            <a:r>
              <a:rPr kumimoji="1" lang="ja-JP" altLang="en-US" sz="1200" dirty="0" smtClean="0">
                <a:latin typeface="メイリオ" pitchFamily="50" charset="-128"/>
                <a:ea typeface="メイリオ" pitchFamily="50" charset="-128"/>
                <a:cs typeface="メイリオ" pitchFamily="50" charset="-128"/>
              </a:rPr>
              <a:t>稼働時間</a:t>
            </a:r>
            <a:r>
              <a:rPr kumimoji="1" lang="en-US" altLang="ja-JP" sz="1200" dirty="0" smtClean="0">
                <a:latin typeface="メイリオ" pitchFamily="50" charset="-128"/>
                <a:ea typeface="メイリオ" pitchFamily="50" charset="-128"/>
                <a:cs typeface="メイリオ" pitchFamily="50" charset="-128"/>
              </a:rPr>
              <a:t>】</a:t>
            </a:r>
            <a:r>
              <a:rPr kumimoji="1" lang="ja-JP" altLang="en-US" sz="1200" dirty="0" smtClean="0">
                <a:latin typeface="メイリオ" pitchFamily="50" charset="-128"/>
                <a:ea typeface="メイリオ" pitchFamily="50" charset="-128"/>
                <a:cs typeface="メイリオ" pitchFamily="50" charset="-128"/>
              </a:rPr>
              <a:t>８：００～</a:t>
            </a:r>
            <a:r>
              <a:rPr kumimoji="1" lang="ja-JP" altLang="en-US" sz="1200" dirty="0" smtClean="0">
                <a:solidFill>
                  <a:srgbClr val="FF0000"/>
                </a:solidFill>
                <a:latin typeface="メイリオ" pitchFamily="50" charset="-128"/>
                <a:ea typeface="メイリオ" pitchFamily="50" charset="-128"/>
                <a:cs typeface="メイリオ" pitchFamily="50" charset="-128"/>
              </a:rPr>
              <a:t>２０：００（土日祝日を含む）</a:t>
            </a:r>
            <a:r>
              <a:rPr kumimoji="1" lang="en-US" altLang="ja-JP" sz="1200" dirty="0" smtClean="0">
                <a:latin typeface="メイリオ" pitchFamily="50" charset="-128"/>
                <a:ea typeface="メイリオ" pitchFamily="50" charset="-128"/>
                <a:cs typeface="メイリオ" pitchFamily="50" charset="-128"/>
              </a:rPr>
              <a:t>※12</a:t>
            </a:r>
            <a:r>
              <a:rPr kumimoji="1" lang="ja-JP" altLang="en-US" sz="1200" dirty="0" smtClean="0">
                <a:latin typeface="メイリオ" pitchFamily="50" charset="-128"/>
                <a:ea typeface="メイリオ" pitchFamily="50" charset="-128"/>
                <a:cs typeface="メイリオ" pitchFamily="50" charset="-128"/>
              </a:rPr>
              <a:t>月</a:t>
            </a:r>
            <a:r>
              <a:rPr kumimoji="1" lang="en-US" altLang="ja-JP" sz="1200" dirty="0" smtClean="0">
                <a:latin typeface="メイリオ" pitchFamily="50" charset="-128"/>
                <a:ea typeface="メイリオ" pitchFamily="50" charset="-128"/>
                <a:cs typeface="メイリオ" pitchFamily="50" charset="-128"/>
              </a:rPr>
              <a:t>29</a:t>
            </a:r>
            <a:r>
              <a:rPr kumimoji="1" lang="ja-JP" altLang="en-US" sz="1200" dirty="0" smtClean="0">
                <a:latin typeface="メイリオ" pitchFamily="50" charset="-128"/>
                <a:ea typeface="メイリオ" pitchFamily="50" charset="-128"/>
                <a:cs typeface="メイリオ" pitchFamily="50" charset="-128"/>
              </a:rPr>
              <a:t>日～</a:t>
            </a:r>
            <a:r>
              <a:rPr kumimoji="1" lang="en-US" altLang="ja-JP" sz="1200" dirty="0" smtClean="0">
                <a:latin typeface="メイリオ" pitchFamily="50" charset="-128"/>
                <a:ea typeface="メイリオ" pitchFamily="50" charset="-128"/>
                <a:cs typeface="メイリオ" pitchFamily="50" charset="-128"/>
              </a:rPr>
              <a:t>1</a:t>
            </a:r>
            <a:r>
              <a:rPr kumimoji="1" lang="ja-JP" altLang="en-US" sz="1200" dirty="0" smtClean="0">
                <a:latin typeface="メイリオ" pitchFamily="50" charset="-128"/>
                <a:ea typeface="メイリオ" pitchFamily="50" charset="-128"/>
                <a:cs typeface="メイリオ" pitchFamily="50" charset="-128"/>
              </a:rPr>
              <a:t>月</a:t>
            </a:r>
            <a:r>
              <a:rPr kumimoji="1" lang="en-US" altLang="ja-JP" sz="1200" dirty="0" smtClean="0">
                <a:latin typeface="メイリオ" pitchFamily="50" charset="-128"/>
                <a:ea typeface="メイリオ" pitchFamily="50" charset="-128"/>
                <a:cs typeface="メイリオ" pitchFamily="50" charset="-128"/>
              </a:rPr>
              <a:t>3</a:t>
            </a:r>
            <a:r>
              <a:rPr kumimoji="1" lang="ja-JP" altLang="en-US" sz="1200" dirty="0" smtClean="0">
                <a:latin typeface="メイリオ" pitchFamily="50" charset="-128"/>
                <a:ea typeface="メイリオ" pitchFamily="50" charset="-128"/>
                <a:cs typeface="メイリオ" pitchFamily="50" charset="-128"/>
              </a:rPr>
              <a:t>日はシステム停止</a:t>
            </a:r>
            <a:endParaRPr kumimoji="1" lang="en-US" altLang="ja-JP" sz="1200" dirty="0" smtClean="0">
              <a:latin typeface="メイリオ" pitchFamily="50" charset="-128"/>
              <a:ea typeface="メイリオ" pitchFamily="50" charset="-128"/>
              <a:cs typeface="メイリオ" pitchFamily="50" charset="-128"/>
            </a:endParaRPr>
          </a:p>
        </p:txBody>
      </p:sp>
      <p:sp>
        <p:nvSpPr>
          <p:cNvPr id="133" name="スライド番号プレースホルダ 3"/>
          <p:cNvSpPr txBox="1">
            <a:spLocks/>
          </p:cNvSpPr>
          <p:nvPr/>
        </p:nvSpPr>
        <p:spPr>
          <a:xfrm>
            <a:off x="7594600" y="6492882"/>
            <a:ext cx="2311400" cy="365125"/>
          </a:xfrm>
          <a:prstGeom prst="rect">
            <a:avLst/>
          </a:prstGeom>
        </p:spPr>
        <p:txBody>
          <a:bodyPr vert="horz" lIns="91392" tIns="45696" rIns="91392" bIns="45696" rtlCol="0" anchor="ctr"/>
          <a:lstStyle/>
          <a:p>
            <a:pPr algn="r">
              <a:defRPr/>
            </a:pPr>
            <a:fld id="{D2D8002D-B5B0-4BAC-B1F6-782DDCCE6D9C}" type="slidenum">
              <a:rPr lang="ja-JP" altLang="en-US" sz="1200" smtClean="0">
                <a:solidFill>
                  <a:schemeClr val="tx1">
                    <a:tint val="75000"/>
                  </a:schemeClr>
                </a:solidFill>
              </a:rPr>
              <a:pPr algn="r">
                <a:defRPr/>
              </a:pPr>
              <a:t>4</a:t>
            </a:fld>
            <a:endParaRPr lang="ja-JP" altLang="en-US" sz="1200" dirty="0">
              <a:solidFill>
                <a:schemeClr val="tx1">
                  <a:tint val="75000"/>
                </a:schemeClr>
              </a:solidFill>
            </a:endParaRPr>
          </a:p>
        </p:txBody>
      </p:sp>
    </p:spTree>
    <p:extLst>
      <p:ext uri="{BB962C8B-B14F-4D97-AF65-F5344CB8AC3E}">
        <p14:creationId xmlns="" xmlns:p14="http://schemas.microsoft.com/office/powerpoint/2010/main" val="6727447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テキスト ボックス 9"/>
          <p:cNvSpPr txBox="1">
            <a:spLocks noChangeArrowheads="1"/>
          </p:cNvSpPr>
          <p:nvPr/>
        </p:nvSpPr>
        <p:spPr bwMode="auto">
          <a:xfrm>
            <a:off x="506510" y="4437112"/>
            <a:ext cx="8736673" cy="33850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lIns="91392" tIns="45696" rIns="91392" bIns="45696">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600" b="1" dirty="0" smtClean="0">
                <a:solidFill>
                  <a:srgbClr val="FF0000"/>
                </a:solidFill>
              </a:rPr>
              <a:t>ＯＳＳ申請においても、大量一括申請手続きが可能な代行センターをご利用下さい</a:t>
            </a:r>
            <a:endParaRPr lang="ja-JP" altLang="en-US" sz="1600" b="1" dirty="0">
              <a:solidFill>
                <a:srgbClr val="FF0000"/>
              </a:solidFill>
            </a:endParaRPr>
          </a:p>
        </p:txBody>
      </p:sp>
      <p:sp>
        <p:nvSpPr>
          <p:cNvPr id="7" name="スライド番号プレースホルダ 13"/>
          <p:cNvSpPr>
            <a:spLocks noGrp="1"/>
          </p:cNvSpPr>
          <p:nvPr>
            <p:ph type="sldNum" sz="quarter" idx="12"/>
          </p:nvPr>
        </p:nvSpPr>
        <p:spPr bwMode="auto">
          <a:xfrm>
            <a:off x="9080500" y="6613532"/>
            <a:ext cx="825500" cy="244475"/>
          </a:xfrm>
          <a:noFill/>
          <a:ln>
            <a:miter lim="800000"/>
            <a:headEnd/>
            <a:tailEnd/>
          </a:ln>
        </p:spPr>
        <p:txBody>
          <a:bodyPr wrap="square" lIns="91392" tIns="45696" rIns="91392" bIns="45696" numCol="1" anchor="t" anchorCtr="0" compatLnSpc="1">
            <a:prstTxWarp prst="textNoShape">
              <a:avLst/>
            </a:prstTxWarp>
          </a:bodyPr>
          <a:lstStyle/>
          <a:p>
            <a:fld id="{6F840D05-F2A4-4099-BC6C-0EF3BA29C311}" type="slidenum">
              <a:rPr lang="en-US" altLang="ja-JP" sz="1400" smtClean="0">
                <a:solidFill>
                  <a:schemeClr val="tx1"/>
                </a:solidFill>
              </a:rPr>
              <a:pPr/>
              <a:t>5</a:t>
            </a:fld>
            <a:endParaRPr lang="en-US" altLang="ja-JP" sz="1400" dirty="0" smtClean="0">
              <a:solidFill>
                <a:schemeClr val="tx1"/>
              </a:solidFill>
            </a:endParaRPr>
          </a:p>
        </p:txBody>
      </p:sp>
      <p:sp>
        <p:nvSpPr>
          <p:cNvPr id="11" name="タイトル 1"/>
          <p:cNvSpPr txBox="1">
            <a:spLocks/>
          </p:cNvSpPr>
          <p:nvPr/>
        </p:nvSpPr>
        <p:spPr>
          <a:xfrm>
            <a:off x="267437" y="692696"/>
            <a:ext cx="9283031" cy="4248472"/>
          </a:xfrm>
          <a:prstGeom prst="rect">
            <a:avLst/>
          </a:prstGeom>
          <a:ln>
            <a:solidFill>
              <a:schemeClr val="tx1"/>
            </a:solidFill>
          </a:ln>
        </p:spPr>
        <p:txBody>
          <a:bodyPr vert="horz" lIns="91392" tIns="45696" rIns="91392" bIns="45696" rtlCol="0" anchor="t">
            <a:noAutofit/>
          </a:bodyPr>
          <a:lstStyle/>
          <a:p>
            <a:pPr>
              <a:defRPr/>
            </a:pPr>
            <a:r>
              <a:rPr lang="ja-JP" altLang="en-US" sz="1600" dirty="0" smtClean="0"/>
              <a:t>　 </a:t>
            </a:r>
            <a:r>
              <a:rPr lang="ja-JP" altLang="en-US" sz="1600" dirty="0" smtClean="0">
                <a:latin typeface="AR P丸ゴシック体M" panose="020B0600010101010101" pitchFamily="50" charset="-128"/>
                <a:ea typeface="AR P丸ゴシック体M" panose="020B0600010101010101" pitchFamily="50" charset="-128"/>
              </a:rPr>
              <a:t>①　ＯＳＳ申請において自販連は、相当の経験と能力を有する者として、総務省令において行政</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書士法の適用除外を受け、行政書士に委託することなく、自ら代理申請業務を行うことが認め</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a:t>
            </a:r>
            <a:r>
              <a:rPr lang="ja-JP" altLang="en-US" sz="1600" dirty="0" err="1" smtClean="0">
                <a:latin typeface="AR P丸ゴシック体M" panose="020B0600010101010101" pitchFamily="50" charset="-128"/>
                <a:ea typeface="AR P丸ゴシック体M" panose="020B0600010101010101" pitchFamily="50" charset="-128"/>
              </a:rPr>
              <a:t>られて</a:t>
            </a:r>
            <a:r>
              <a:rPr lang="ja-JP" altLang="en-US" sz="1600" dirty="0" smtClean="0">
                <a:latin typeface="AR P丸ゴシック体M" panose="020B0600010101010101" pitchFamily="50" charset="-128"/>
                <a:ea typeface="AR P丸ゴシック体M" panose="020B0600010101010101" pitchFamily="50" charset="-128"/>
              </a:rPr>
              <a:t>いる。（ただし、新車新規及び継続検査のみ）</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　　従って、ＯＳＳ申請においても、代行センターに申請依頼が行われている。</a:t>
            </a:r>
            <a:endParaRPr lang="en-US" altLang="ja-JP" sz="1600" dirty="0" smtClean="0">
              <a:latin typeface="AR P丸ゴシック体M" panose="020B0600010101010101" pitchFamily="50" charset="-128"/>
              <a:ea typeface="AR P丸ゴシック体M" panose="020B0600010101010101" pitchFamily="50" charset="-128"/>
            </a:endParaRPr>
          </a:p>
          <a:p>
            <a:pPr>
              <a:defRPr/>
            </a:pP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②　販社側では、お客様が用意した委任状、印鑑証明書のほか</a:t>
            </a:r>
            <a:r>
              <a:rPr lang="ja-JP" altLang="en-US" sz="1600" dirty="0" smtClean="0">
                <a:solidFill>
                  <a:srgbClr val="FF0000"/>
                </a:solidFill>
                <a:uFill>
                  <a:solidFill>
                    <a:srgbClr val="FF0000"/>
                  </a:solidFill>
                </a:uFill>
                <a:latin typeface="AR P丸ゴシック体M" panose="020B0600010101010101" pitchFamily="50" charset="-128"/>
                <a:ea typeface="AR P丸ゴシック体M" panose="020B0600010101010101" pitchFamily="50" charset="-128"/>
              </a:rPr>
              <a:t>保管場所証明申請添付書類</a:t>
            </a:r>
            <a:r>
              <a:rPr lang="ja-JP" altLang="en-US" sz="1600" dirty="0" smtClean="0">
                <a:latin typeface="AR P丸ゴシック体M" panose="020B0600010101010101" pitchFamily="50" charset="-128"/>
                <a:ea typeface="AR P丸ゴシック体M" panose="020B0600010101010101" pitchFamily="50" charset="-128"/>
              </a:rPr>
              <a:t>を、</a:t>
            </a:r>
            <a:r>
              <a:rPr lang="ja-JP" altLang="en-US" sz="1600" dirty="0" err="1" smtClean="0">
                <a:latin typeface="AR P丸ゴシック体M" panose="020B0600010101010101" pitchFamily="50" charset="-128"/>
                <a:ea typeface="AR P丸ゴシック体M" panose="020B0600010101010101" pitchFamily="50" charset="-128"/>
              </a:rPr>
              <a:t>お</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客様情報、自動車諸元情報等と併せて、代行センターへ提供して頂くだけで、ＯＳＳ申請が可</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能なことから、</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申請のトリガーはこれまでと大きく変わらない</a:t>
            </a:r>
            <a:r>
              <a:rPr lang="ja-JP" altLang="en-US" sz="1600" dirty="0" smtClean="0">
                <a:latin typeface="AR P丸ゴシック体M" panose="020B0600010101010101" pitchFamily="50" charset="-128"/>
                <a:ea typeface="AR P丸ゴシック体M" panose="020B0600010101010101" pitchFamily="50" charset="-128"/>
              </a:rPr>
              <a:t>。</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代行センターでは、提供された情報を基に申請データを作成し、国へ申請を行う、いわゆる</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「代行センター方式」</a:t>
            </a:r>
            <a:r>
              <a:rPr lang="ja-JP" altLang="en-US" sz="1600" dirty="0" smtClean="0">
                <a:latin typeface="AR P丸ゴシック体M" panose="020B0600010101010101" pitchFamily="50" charset="-128"/>
                <a:ea typeface="AR P丸ゴシック体M" panose="020B0600010101010101" pitchFamily="50" charset="-128"/>
              </a:rPr>
              <a:t>で対応するため、</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販社の特段の設備投資は不要</a:t>
            </a:r>
            <a:r>
              <a:rPr lang="ja-JP" altLang="en-US" sz="1600" dirty="0" smtClean="0">
                <a:latin typeface="AR P丸ゴシック体M" panose="020B0600010101010101" pitchFamily="50" charset="-128"/>
                <a:ea typeface="AR P丸ゴシック体M" panose="020B0600010101010101" pitchFamily="50" charset="-128"/>
              </a:rPr>
              <a:t>である。</a:t>
            </a:r>
            <a:endParaRPr lang="en-US" altLang="ja-JP" sz="1600" dirty="0" smtClean="0">
              <a:latin typeface="AR P丸ゴシック体M" panose="020B0600010101010101" pitchFamily="50" charset="-128"/>
              <a:ea typeface="AR P丸ゴシック体M" panose="020B0600010101010101" pitchFamily="50" charset="-128"/>
            </a:endParaRPr>
          </a:p>
          <a:p>
            <a:pPr>
              <a:defRPr/>
            </a:pP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③　また、代行センターが税・手数料の代理納付を行うほか、保管場所標章、ナンバープレート</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や車検証などの物の受け渡しについても、従来通り販社へお渡しする。</a:t>
            </a:r>
            <a:endParaRPr lang="en-US" altLang="ja-JP" sz="1600" dirty="0" smtClean="0">
              <a:latin typeface="AR P丸ゴシック体M" panose="020B0600010101010101" pitchFamily="50" charset="-128"/>
              <a:ea typeface="AR P丸ゴシック体M" panose="020B0600010101010101" pitchFamily="50" charset="-128"/>
            </a:endParaRPr>
          </a:p>
          <a:p>
            <a:pPr>
              <a:defRPr/>
            </a:pP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ja-JP" altLang="en-US" sz="1600" dirty="0" smtClean="0">
                <a:latin typeface="AR P丸ゴシック体M" panose="020B0600010101010101" pitchFamily="50" charset="-128"/>
                <a:ea typeface="AR P丸ゴシック体M" panose="020B0600010101010101" pitchFamily="50" charset="-128"/>
              </a:rPr>
              <a:t>　④　なお、販社からの問い合わせに対応する「ヘルプデスク」となる。</a:t>
            </a:r>
            <a:endParaRPr lang="en-US" altLang="ja-JP" sz="1600" dirty="0" smtClean="0">
              <a:latin typeface="AR P丸ゴシック体M" panose="020B0600010101010101" pitchFamily="50" charset="-128"/>
              <a:ea typeface="AR P丸ゴシック体M" panose="020B0600010101010101" pitchFamily="50" charset="-128"/>
            </a:endParaRPr>
          </a:p>
          <a:p>
            <a:pPr>
              <a:defRPr/>
            </a:pPr>
            <a:endParaRPr lang="en-US" altLang="ja-JP" sz="1600" b="1" dirty="0" smtClean="0">
              <a:latin typeface="+mj-ea"/>
              <a:ea typeface="+mj-ea"/>
              <a:cs typeface="+mj-cs"/>
            </a:endParaRPr>
          </a:p>
          <a:p>
            <a:pPr>
              <a:defRPr/>
            </a:pPr>
            <a:endParaRPr lang="ja-JP" altLang="en-US" sz="1600" b="1" dirty="0">
              <a:latin typeface="+mj-ea"/>
              <a:ea typeface="+mj-ea"/>
              <a:cs typeface="+mj-cs"/>
            </a:endParaRPr>
          </a:p>
        </p:txBody>
      </p:sp>
      <p:graphicFrame>
        <p:nvGraphicFramePr>
          <p:cNvPr id="13" name="表 12"/>
          <p:cNvGraphicFramePr>
            <a:graphicFrameLocks noGrp="1"/>
          </p:cNvGraphicFramePr>
          <p:nvPr>
            <p:extLst>
              <p:ext uri="{D42A27DB-BD31-4B8C-83A1-F6EECF244321}">
                <p14:modId xmlns="" xmlns:p14="http://schemas.microsoft.com/office/powerpoint/2010/main" val="2087240069"/>
              </p:ext>
            </p:extLst>
          </p:nvPr>
        </p:nvGraphicFramePr>
        <p:xfrm>
          <a:off x="115690" y="5015365"/>
          <a:ext cx="9706987" cy="1596273"/>
        </p:xfrm>
        <a:graphic>
          <a:graphicData uri="http://schemas.openxmlformats.org/drawingml/2006/table">
            <a:tbl>
              <a:tblPr firstRow="1" bandRow="1">
                <a:tableStyleId>{5C22544A-7EE6-4342-B048-85BDC9FD1C3A}</a:tableStyleId>
              </a:tblPr>
              <a:tblGrid>
                <a:gridCol w="1794199"/>
                <a:gridCol w="7912788"/>
              </a:tblGrid>
              <a:tr h="265821">
                <a:tc>
                  <a:txBody>
                    <a:bodyPr/>
                    <a:lstStyle/>
                    <a:p>
                      <a:pPr algn="ctr"/>
                      <a:r>
                        <a:rPr kumimoji="1" lang="ja-JP" altLang="en-US" sz="1000" dirty="0" smtClean="0">
                          <a:solidFill>
                            <a:schemeClr val="tx1"/>
                          </a:solidFill>
                        </a:rPr>
                        <a:t>代行センター方式</a:t>
                      </a:r>
                      <a:endParaRPr kumimoji="1" lang="ja-JP" altLang="en-US" sz="1000" dirty="0">
                        <a:solidFill>
                          <a:schemeClr val="tx1"/>
                        </a:solidFill>
                      </a:endParaRPr>
                    </a:p>
                  </a:txBody>
                  <a:tcPr marL="39000" marR="39000" marT="36000" marB="36000" anchor="ctr">
                    <a:lnB w="12700" cap="flat" cmpd="sng" algn="ctr">
                      <a:solidFill>
                        <a:schemeClr val="bg1"/>
                      </a:solidFill>
                      <a:prstDash val="solid"/>
                      <a:round/>
                      <a:headEnd type="none" w="med" len="med"/>
                      <a:tailEnd type="none" w="med" len="med"/>
                    </a:lnB>
                    <a:solidFill>
                      <a:schemeClr val="accent3">
                        <a:lumMod val="90000"/>
                        <a:lumOff val="10000"/>
                      </a:schemeClr>
                    </a:solidFill>
                  </a:tcPr>
                </a:tc>
                <a:tc>
                  <a:txBody>
                    <a:bodyPr/>
                    <a:lstStyle/>
                    <a:p>
                      <a:pPr algn="ctr"/>
                      <a:r>
                        <a:rPr kumimoji="1" lang="ja-JP" altLang="en-US" sz="1000" dirty="0" smtClean="0">
                          <a:solidFill>
                            <a:schemeClr val="tx1"/>
                          </a:solidFill>
                        </a:rPr>
                        <a:t>概要</a:t>
                      </a:r>
                      <a:endParaRPr kumimoji="1" lang="ja-JP" altLang="en-US" sz="1000" dirty="0">
                        <a:solidFill>
                          <a:schemeClr val="tx1"/>
                        </a:solidFill>
                      </a:endParaRPr>
                    </a:p>
                  </a:txBody>
                  <a:tcPr marL="39000" marR="39000" marT="36000" marB="36000" anchor="ctr">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3">
                        <a:lumMod val="90000"/>
                        <a:lumOff val="10000"/>
                      </a:schemeClr>
                    </a:solidFill>
                  </a:tcPr>
                </a:tc>
              </a:tr>
              <a:tr h="1330452">
                <a:tc>
                  <a:txBody>
                    <a:bodyPr/>
                    <a:lstStyle/>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１．代行センターが申請</a:t>
                      </a: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　データの作成を行う</a:t>
                      </a:r>
                      <a:r>
                        <a:rPr lang="ja-JP" altLang="en-US" sz="1100" dirty="0" err="1" smtClean="0">
                          <a:latin typeface="ＭＳ ゴシック" pitchFamily="49" charset="-128"/>
                          <a:ea typeface="ＭＳ ゴシック" pitchFamily="49" charset="-128"/>
                        </a:rPr>
                        <a:t>た</a:t>
                      </a: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　め、販社の事務負担は</a:t>
                      </a: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　限定的。</a:t>
                      </a: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２．機器は代行センター</a:t>
                      </a: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　に設置するため、販社</a:t>
                      </a:r>
                      <a:endParaRPr lang="en-US" altLang="ja-JP" sz="1100" dirty="0" smtClean="0">
                        <a:latin typeface="ＭＳ ゴシック" pitchFamily="49" charset="-128"/>
                        <a:ea typeface="ＭＳ ゴシック" pitchFamily="49" charset="-128"/>
                      </a:endParaRPr>
                    </a:p>
                    <a:p>
                      <a:pPr eaLnBrk="1" hangingPunct="1">
                        <a:lnSpc>
                          <a:spcPct val="90000"/>
                        </a:lnSpc>
                        <a:buFont typeface="Wingdings" pitchFamily="2" charset="2"/>
                        <a:buNone/>
                      </a:pPr>
                      <a:r>
                        <a:rPr lang="ja-JP" altLang="en-US" sz="1100" dirty="0" smtClean="0">
                          <a:latin typeface="ＭＳ ゴシック" pitchFamily="49" charset="-128"/>
                          <a:ea typeface="ＭＳ ゴシック" pitchFamily="49" charset="-128"/>
                        </a:rPr>
                        <a:t>　の設備投資は不要。</a:t>
                      </a:r>
                      <a:endParaRPr kumimoji="1" lang="en-US" altLang="ja-JP" sz="1100" b="1" dirty="0" smtClean="0"/>
                    </a:p>
                  </a:txBody>
                  <a:tcPr marL="39000" marR="39000">
                    <a:lnT w="12700" cap="flat" cmpd="sng" algn="ctr">
                      <a:solidFill>
                        <a:schemeClr val="bg1"/>
                      </a:solidFill>
                      <a:prstDash val="solid"/>
                      <a:round/>
                      <a:headEnd type="none" w="med" len="med"/>
                      <a:tailEnd type="none" w="med" len="med"/>
                    </a:lnT>
                  </a:tcPr>
                </a:tc>
                <a:tc>
                  <a:txBody>
                    <a:bodyPr/>
                    <a:lstStyle/>
                    <a:p>
                      <a:endParaRPr kumimoji="1" lang="ja-JP" altLang="en-US" sz="900" dirty="0"/>
                    </a:p>
                  </a:txBody>
                  <a:tcPr marL="39000" marR="39000">
                    <a:lnT w="12700" cap="flat" cmpd="sng" algn="ctr">
                      <a:solidFill>
                        <a:schemeClr val="bg1"/>
                      </a:solidFill>
                      <a:prstDash val="solid"/>
                      <a:round/>
                      <a:headEnd type="none" w="med" len="med"/>
                      <a:tailEnd type="none" w="med" len="med"/>
                    </a:lnT>
                  </a:tcPr>
                </a:tc>
              </a:tr>
            </a:tbl>
          </a:graphicData>
        </a:graphic>
      </p:graphicFrame>
      <p:sp>
        <p:nvSpPr>
          <p:cNvPr id="14" name="角丸四角形 13"/>
          <p:cNvSpPr/>
          <p:nvPr/>
        </p:nvSpPr>
        <p:spPr>
          <a:xfrm>
            <a:off x="4624431" y="5381515"/>
            <a:ext cx="1819537" cy="1023140"/>
          </a:xfrm>
          <a:prstGeom prst="roundRect">
            <a:avLst>
              <a:gd name="adj" fmla="val 9104"/>
            </a:avLst>
          </a:prstGeom>
          <a:ln/>
        </p:spPr>
        <p:style>
          <a:lnRef idx="1">
            <a:schemeClr val="accent1"/>
          </a:lnRef>
          <a:fillRef idx="2">
            <a:schemeClr val="accent1"/>
          </a:fillRef>
          <a:effectRef idx="1">
            <a:schemeClr val="accent1"/>
          </a:effectRef>
          <a:fontRef idx="minor">
            <a:schemeClr val="dk1"/>
          </a:fontRef>
        </p:style>
        <p:txBody>
          <a:bodyPr lIns="91386" tIns="45694" rIns="91386" bIns="45694" rtlCol="0" anchor="t" anchorCtr="0"/>
          <a:lstStyle/>
          <a:p>
            <a:pPr algn="ctr"/>
            <a:r>
              <a:rPr lang="en-US" altLang="ja-JP" sz="1000" dirty="0" smtClean="0">
                <a:solidFill>
                  <a:schemeClr val="tx1"/>
                </a:solidFill>
              </a:rPr>
              <a:t>【</a:t>
            </a:r>
            <a:r>
              <a:rPr lang="ja-JP" altLang="en-US" sz="1000" dirty="0" smtClean="0">
                <a:solidFill>
                  <a:schemeClr val="tx1"/>
                </a:solidFill>
              </a:rPr>
              <a:t>代行センター</a:t>
            </a:r>
            <a:r>
              <a:rPr lang="en-US" altLang="ja-JP" sz="1000" dirty="0" smtClean="0">
                <a:solidFill>
                  <a:schemeClr val="tx1"/>
                </a:solidFill>
              </a:rPr>
              <a:t>】</a:t>
            </a:r>
            <a:endParaRPr lang="ja-JP" altLang="en-US" sz="1000" dirty="0" smtClean="0">
              <a:solidFill>
                <a:schemeClr val="tx1"/>
              </a:solidFill>
            </a:endParaRPr>
          </a:p>
        </p:txBody>
      </p:sp>
      <p:sp>
        <p:nvSpPr>
          <p:cNvPr id="15" name="角丸四角形 14"/>
          <p:cNvSpPr/>
          <p:nvPr/>
        </p:nvSpPr>
        <p:spPr>
          <a:xfrm>
            <a:off x="2051960" y="5404288"/>
            <a:ext cx="1819537" cy="951132"/>
          </a:xfrm>
          <a:prstGeom prst="roundRect">
            <a:avLst>
              <a:gd name="adj" fmla="val 9104"/>
            </a:avLst>
          </a:prstGeom>
          <a:ln/>
        </p:spPr>
        <p:style>
          <a:lnRef idx="1">
            <a:schemeClr val="accent1"/>
          </a:lnRef>
          <a:fillRef idx="2">
            <a:schemeClr val="accent1"/>
          </a:fillRef>
          <a:effectRef idx="1">
            <a:schemeClr val="accent1"/>
          </a:effectRef>
          <a:fontRef idx="minor">
            <a:schemeClr val="dk1"/>
          </a:fontRef>
        </p:style>
        <p:txBody>
          <a:bodyPr lIns="91386" tIns="45694" rIns="91386" bIns="45694" rtlCol="0" anchor="t" anchorCtr="0"/>
          <a:lstStyle/>
          <a:p>
            <a:pPr algn="ctr"/>
            <a:r>
              <a:rPr lang="en-US" altLang="ja-JP" sz="1000" dirty="0" smtClean="0">
                <a:solidFill>
                  <a:schemeClr val="tx1"/>
                </a:solidFill>
              </a:rPr>
              <a:t>【</a:t>
            </a:r>
            <a:r>
              <a:rPr lang="ja-JP" altLang="en-US" sz="1000" dirty="0" smtClean="0">
                <a:solidFill>
                  <a:schemeClr val="tx1"/>
                </a:solidFill>
              </a:rPr>
              <a:t>販社</a:t>
            </a:r>
            <a:r>
              <a:rPr lang="en-US" altLang="ja-JP" sz="1000" dirty="0" smtClean="0">
                <a:solidFill>
                  <a:schemeClr val="tx1"/>
                </a:solidFill>
              </a:rPr>
              <a:t>】</a:t>
            </a:r>
            <a:endParaRPr lang="ja-JP" altLang="en-US" sz="1000" dirty="0" smtClean="0">
              <a:solidFill>
                <a:schemeClr val="tx1"/>
              </a:solidFill>
            </a:endParaRPr>
          </a:p>
        </p:txBody>
      </p:sp>
      <p:grpSp>
        <p:nvGrpSpPr>
          <p:cNvPr id="2" name="グループ化 24"/>
          <p:cNvGrpSpPr/>
          <p:nvPr/>
        </p:nvGrpSpPr>
        <p:grpSpPr>
          <a:xfrm>
            <a:off x="5609146" y="5669544"/>
            <a:ext cx="575457" cy="504056"/>
            <a:chOff x="4207590" y="1795269"/>
            <a:chExt cx="617884" cy="387746"/>
          </a:xfrm>
        </p:grpSpPr>
        <p:sp>
          <p:nvSpPr>
            <p:cNvPr id="17" name="平行四辺形 16"/>
            <p:cNvSpPr/>
            <p:nvPr/>
          </p:nvSpPr>
          <p:spPr>
            <a:xfrm>
              <a:off x="4245690" y="1795269"/>
              <a:ext cx="579784" cy="184546"/>
            </a:xfrm>
            <a:prstGeom prst="parallelogram">
              <a:avLst>
                <a:gd name="adj" fmla="val 18502"/>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36000" tIns="36000" rIns="36000" bIns="0" numCol="1" spcCol="0" rtlCol="0" fromWordArt="0" anchor="ctr" anchorCtr="0" forceAA="0" compatLnSpc="1">
              <a:prstTxWarp prst="textNoShape">
                <a:avLst/>
              </a:prstTxWarp>
              <a:noAutofit/>
            </a:bodyPr>
            <a:lstStyle/>
            <a:p>
              <a:pPr algn="ctr"/>
              <a:r>
                <a:rPr lang="ja-JP" altLang="en-US" sz="800" b="1" dirty="0" smtClean="0">
                  <a:solidFill>
                    <a:schemeClr val="tx1"/>
                  </a:solidFill>
                </a:rPr>
                <a:t>依頼ﾃﾞｰﾀ</a:t>
              </a:r>
              <a:endParaRPr lang="en-US" altLang="ja-JP" sz="800" b="1" dirty="0" smtClean="0">
                <a:solidFill>
                  <a:schemeClr val="tx1"/>
                </a:solidFill>
              </a:endParaRPr>
            </a:p>
          </p:txBody>
        </p:sp>
        <p:sp>
          <p:nvSpPr>
            <p:cNvPr id="18" name="平行四辺形 17"/>
            <p:cNvSpPr/>
            <p:nvPr/>
          </p:nvSpPr>
          <p:spPr>
            <a:xfrm>
              <a:off x="4207590" y="1998469"/>
              <a:ext cx="579784" cy="184546"/>
            </a:xfrm>
            <a:prstGeom prst="parallelogram">
              <a:avLst>
                <a:gd name="adj" fmla="val 18502"/>
              </a:avLst>
            </a:prstGeom>
            <a:solidFill>
              <a:schemeClr val="accent6">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36000" tIns="36000" rIns="36000" bIns="0" numCol="1" spcCol="0" rtlCol="0" fromWordArt="0" anchor="ctr" anchorCtr="0" forceAA="0" compatLnSpc="1">
              <a:prstTxWarp prst="textNoShape">
                <a:avLst/>
              </a:prstTxWarp>
              <a:noAutofit/>
            </a:bodyPr>
            <a:lstStyle/>
            <a:p>
              <a:pPr algn="ctr"/>
              <a:r>
                <a:rPr lang="ja-JP" altLang="en-US" sz="800" b="1" dirty="0" smtClean="0">
                  <a:solidFill>
                    <a:schemeClr val="tx1"/>
                  </a:solidFill>
                </a:rPr>
                <a:t>画像ﾃﾞｰﾀ</a:t>
              </a:r>
              <a:endParaRPr lang="en-US" altLang="ja-JP" sz="800" b="1" dirty="0" smtClean="0">
                <a:solidFill>
                  <a:schemeClr val="tx1"/>
                </a:solidFill>
              </a:endParaRPr>
            </a:p>
          </p:txBody>
        </p:sp>
      </p:grpSp>
      <p:sp>
        <p:nvSpPr>
          <p:cNvPr id="19" name="角丸四角形 18"/>
          <p:cNvSpPr/>
          <p:nvPr/>
        </p:nvSpPr>
        <p:spPr>
          <a:xfrm>
            <a:off x="5046381" y="5692061"/>
            <a:ext cx="542075" cy="378000"/>
          </a:xfrm>
          <a:prstGeom prst="roundRect">
            <a:avLst/>
          </a:prstGeom>
          <a:solidFill>
            <a:srgbClr val="92D050"/>
          </a:solidFill>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none" lIns="35979" tIns="35979" rIns="35979" bIns="0" numCol="1" spcCol="0" rtlCol="0" fromWordArt="0" anchor="ctr" anchorCtr="0" forceAA="0" compatLnSpc="1">
            <a:prstTxWarp prst="textNoShape">
              <a:avLst/>
            </a:prstTxWarp>
            <a:noAutofit/>
          </a:bodyPr>
          <a:lstStyle/>
          <a:p>
            <a:pPr algn="ctr">
              <a:lnSpc>
                <a:spcPts val="800"/>
              </a:lnSpc>
            </a:pPr>
            <a:r>
              <a:rPr lang="ja-JP" altLang="en-US" sz="800" b="1" dirty="0" smtClean="0">
                <a:solidFill>
                  <a:schemeClr val="tx1">
                    <a:lumMod val="75000"/>
                    <a:lumOff val="25000"/>
                  </a:schemeClr>
                </a:solidFill>
              </a:rPr>
              <a:t>支部</a:t>
            </a:r>
            <a:r>
              <a:rPr lang="ja-JP" altLang="en-US" sz="800" b="1" dirty="0">
                <a:solidFill>
                  <a:schemeClr val="tx1">
                    <a:lumMod val="75000"/>
                    <a:lumOff val="25000"/>
                  </a:schemeClr>
                </a:solidFill>
              </a:rPr>
              <a:t>独自</a:t>
            </a:r>
            <a:endParaRPr lang="en-US" altLang="ja-JP" sz="800" b="1" dirty="0" smtClean="0">
              <a:solidFill>
                <a:schemeClr val="tx1">
                  <a:lumMod val="75000"/>
                  <a:lumOff val="25000"/>
                </a:schemeClr>
              </a:solidFill>
            </a:endParaRPr>
          </a:p>
          <a:p>
            <a:pPr algn="ctr">
              <a:lnSpc>
                <a:spcPts val="800"/>
              </a:lnSpc>
            </a:pPr>
            <a:r>
              <a:rPr lang="ja-JP" altLang="en-US" sz="800" b="1" dirty="0" smtClean="0">
                <a:solidFill>
                  <a:schemeClr val="tx1">
                    <a:lumMod val="75000"/>
                    <a:lumOff val="25000"/>
                  </a:schemeClr>
                </a:solidFill>
              </a:rPr>
              <a:t>システム</a:t>
            </a:r>
            <a:endParaRPr lang="en-US" altLang="ja-JP" sz="800" b="1" dirty="0" smtClean="0">
              <a:solidFill>
                <a:schemeClr val="tx1">
                  <a:lumMod val="75000"/>
                  <a:lumOff val="25000"/>
                </a:schemeClr>
              </a:solidFill>
            </a:endParaRPr>
          </a:p>
        </p:txBody>
      </p:sp>
      <p:sp>
        <p:nvSpPr>
          <p:cNvPr id="20" name="右矢印 19"/>
          <p:cNvSpPr/>
          <p:nvPr/>
        </p:nvSpPr>
        <p:spPr>
          <a:xfrm>
            <a:off x="3236049" y="5667229"/>
            <a:ext cx="1810329" cy="427664"/>
          </a:xfrm>
          <a:prstGeom prst="rightArrow">
            <a:avLst/>
          </a:prstGeom>
          <a:ln/>
        </p:spPr>
        <p:style>
          <a:lnRef idx="1">
            <a:schemeClr val="accent2"/>
          </a:lnRef>
          <a:fillRef idx="2">
            <a:schemeClr val="accent2"/>
          </a:fillRef>
          <a:effectRef idx="1">
            <a:schemeClr val="accent2"/>
          </a:effectRef>
          <a:fontRef idx="minor">
            <a:schemeClr val="dk1"/>
          </a:fontRef>
        </p:style>
        <p:txBody>
          <a:bodyPr wrap="none" lIns="91386" tIns="45694" rIns="91386" bIns="28783" rtlCol="0" anchor="ctr"/>
          <a:lstStyle/>
          <a:p>
            <a:pPr algn="ctr"/>
            <a:r>
              <a:rPr lang="ja-JP" altLang="en-US" sz="900" dirty="0" smtClean="0">
                <a:solidFill>
                  <a:schemeClr val="tx1"/>
                </a:solidFill>
              </a:rPr>
              <a:t>送付</a:t>
            </a:r>
          </a:p>
        </p:txBody>
      </p:sp>
      <p:sp>
        <p:nvSpPr>
          <p:cNvPr id="22" name="正方形/長方形 21"/>
          <p:cNvSpPr/>
          <p:nvPr/>
        </p:nvSpPr>
        <p:spPr>
          <a:xfrm>
            <a:off x="4372818" y="6322381"/>
            <a:ext cx="2188311" cy="230780"/>
          </a:xfrm>
          <a:prstGeom prst="rect">
            <a:avLst/>
          </a:prstGeom>
          <a:solidFill>
            <a:schemeClr val="bg1"/>
          </a:solidFill>
        </p:spPr>
        <p:txBody>
          <a:bodyPr wrap="none" lIns="91386" tIns="45694" rIns="91386" bIns="45694">
            <a:spAutoFit/>
          </a:bodyPr>
          <a:lstStyle/>
          <a:p>
            <a:r>
              <a:rPr lang="ja-JP" altLang="en-US" sz="900" dirty="0" smtClean="0">
                <a:solidFill>
                  <a:srgbClr val="FF0000"/>
                </a:solidFill>
              </a:rPr>
              <a:t>代行センターが車庫図面の電子化を実施</a:t>
            </a:r>
            <a:endParaRPr lang="ja-JP" altLang="en-US" sz="900" dirty="0">
              <a:solidFill>
                <a:srgbClr val="FF0000"/>
              </a:solidFill>
            </a:endParaRPr>
          </a:p>
        </p:txBody>
      </p:sp>
      <p:sp>
        <p:nvSpPr>
          <p:cNvPr id="23" name="メモ 22"/>
          <p:cNvSpPr/>
          <p:nvPr/>
        </p:nvSpPr>
        <p:spPr>
          <a:xfrm>
            <a:off x="2741780" y="5735426"/>
            <a:ext cx="416261" cy="360040"/>
          </a:xfrm>
          <a:prstGeom prst="foldedCorner">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none" lIns="35979" tIns="35979" rIns="35979" bIns="0" numCol="1" spcCol="0" rtlCol="0" fromWordArt="0" anchor="ctr" anchorCtr="0" forceAA="0" compatLnSpc="1">
            <a:prstTxWarp prst="textNoShape">
              <a:avLst/>
            </a:prstTxWarp>
            <a:noAutofit/>
          </a:bodyPr>
          <a:lstStyle/>
          <a:p>
            <a:pPr algn="ctr"/>
            <a:r>
              <a:rPr lang="ja-JP" altLang="en-US" sz="700" dirty="0" smtClean="0">
                <a:solidFill>
                  <a:schemeClr val="tx1"/>
                </a:solidFill>
              </a:rPr>
              <a:t>依頼書</a:t>
            </a:r>
            <a:endParaRPr lang="ja-JP" altLang="en-US" sz="700" dirty="0">
              <a:solidFill>
                <a:schemeClr val="tx1"/>
              </a:solidFill>
            </a:endParaRPr>
          </a:p>
          <a:p>
            <a:pPr algn="ctr"/>
            <a:r>
              <a:rPr lang="ja-JP" altLang="en-US" sz="700" dirty="0" smtClean="0">
                <a:solidFill>
                  <a:schemeClr val="tx1"/>
                </a:solidFill>
              </a:rPr>
              <a:t>添付書類</a:t>
            </a:r>
          </a:p>
        </p:txBody>
      </p:sp>
      <p:sp>
        <p:nvSpPr>
          <p:cNvPr id="24" name="角丸四角形 23"/>
          <p:cNvSpPr/>
          <p:nvPr/>
        </p:nvSpPr>
        <p:spPr>
          <a:xfrm>
            <a:off x="8602862" y="5381523"/>
            <a:ext cx="983500" cy="1071821"/>
          </a:xfrm>
          <a:prstGeom prst="roundRect">
            <a:avLst>
              <a:gd name="adj" fmla="val 9104"/>
            </a:avLst>
          </a:prstGeom>
          <a:ln/>
        </p:spPr>
        <p:style>
          <a:lnRef idx="1">
            <a:schemeClr val="accent1"/>
          </a:lnRef>
          <a:fillRef idx="2">
            <a:schemeClr val="accent1"/>
          </a:fillRef>
          <a:effectRef idx="1">
            <a:schemeClr val="accent1"/>
          </a:effectRef>
          <a:fontRef idx="minor">
            <a:schemeClr val="dk1"/>
          </a:fontRef>
        </p:style>
        <p:txBody>
          <a:bodyPr lIns="91386" tIns="45694" rIns="91386" bIns="45694" rtlCol="0" anchor="t" anchorCtr="0"/>
          <a:lstStyle/>
          <a:p>
            <a:pPr algn="ctr"/>
            <a:r>
              <a:rPr lang="en-US" altLang="ja-JP" sz="1000" dirty="0" smtClean="0">
                <a:solidFill>
                  <a:schemeClr val="tx1"/>
                </a:solidFill>
              </a:rPr>
              <a:t>【OSS</a:t>
            </a:r>
            <a:r>
              <a:rPr lang="ja-JP" altLang="en-US" sz="1000" dirty="0" smtClean="0">
                <a:solidFill>
                  <a:schemeClr val="tx1"/>
                </a:solidFill>
              </a:rPr>
              <a:t>ｼｽﾃﾑ</a:t>
            </a:r>
            <a:r>
              <a:rPr lang="en-US" altLang="ja-JP" sz="1000" dirty="0" smtClean="0">
                <a:solidFill>
                  <a:schemeClr val="tx1"/>
                </a:solidFill>
              </a:rPr>
              <a:t>】</a:t>
            </a:r>
            <a:endParaRPr lang="ja-JP" altLang="en-US" sz="1000" dirty="0" smtClean="0">
              <a:solidFill>
                <a:schemeClr val="tx1"/>
              </a:solidFill>
            </a:endParaRPr>
          </a:p>
        </p:txBody>
      </p:sp>
      <p:sp>
        <p:nvSpPr>
          <p:cNvPr id="26" name="角丸四角形 25"/>
          <p:cNvSpPr/>
          <p:nvPr/>
        </p:nvSpPr>
        <p:spPr>
          <a:xfrm>
            <a:off x="7135867" y="6189444"/>
            <a:ext cx="655748" cy="378000"/>
          </a:xfrm>
          <a:prstGeom prst="roundRect">
            <a:avLst/>
          </a:prstGeom>
          <a:solidFill>
            <a:schemeClr val="accent4">
              <a:lumMod val="20000"/>
              <a:lumOff val="80000"/>
            </a:schemeClr>
          </a:solidFill>
        </p:spPr>
        <p:style>
          <a:lnRef idx="0">
            <a:schemeClr val="accent1"/>
          </a:lnRef>
          <a:fillRef idx="3">
            <a:schemeClr val="accent1"/>
          </a:fillRef>
          <a:effectRef idx="3">
            <a:schemeClr val="accent1"/>
          </a:effectRef>
          <a:fontRef idx="minor">
            <a:schemeClr val="lt1"/>
          </a:fontRef>
        </p:style>
        <p:txBody>
          <a:bodyPr rot="0" spcFirstLastPara="0" vertOverflow="overflow" horzOverflow="overflow" vert="horz" wrap="none" lIns="35979" tIns="35979" rIns="35979" bIns="0" numCol="1" spcCol="0" rtlCol="0" fromWordArt="0" anchor="ctr" anchorCtr="0" forceAA="0" compatLnSpc="1">
            <a:prstTxWarp prst="textNoShape">
              <a:avLst/>
            </a:prstTxWarp>
            <a:noAutofit/>
          </a:bodyPr>
          <a:lstStyle/>
          <a:p>
            <a:pPr algn="ctr">
              <a:lnSpc>
                <a:spcPts val="800"/>
              </a:lnSpc>
            </a:pPr>
            <a:r>
              <a:rPr lang="ja-JP" altLang="en-US" sz="800" b="1" dirty="0" smtClean="0">
                <a:solidFill>
                  <a:srgbClr val="FF0000"/>
                </a:solidFill>
              </a:rPr>
              <a:t>共同利用</a:t>
            </a:r>
            <a:endParaRPr lang="en-US" altLang="ja-JP" sz="800" b="1" dirty="0" smtClean="0">
              <a:solidFill>
                <a:srgbClr val="FF0000"/>
              </a:solidFill>
            </a:endParaRPr>
          </a:p>
          <a:p>
            <a:pPr algn="ctr">
              <a:lnSpc>
                <a:spcPts val="800"/>
              </a:lnSpc>
            </a:pPr>
            <a:r>
              <a:rPr lang="ja-JP" altLang="en-US" sz="800" b="1" dirty="0" smtClean="0">
                <a:solidFill>
                  <a:srgbClr val="FF0000"/>
                </a:solidFill>
              </a:rPr>
              <a:t>システム</a:t>
            </a:r>
          </a:p>
        </p:txBody>
      </p:sp>
      <p:sp>
        <p:nvSpPr>
          <p:cNvPr id="27" name="右矢印 26"/>
          <p:cNvSpPr/>
          <p:nvPr/>
        </p:nvSpPr>
        <p:spPr>
          <a:xfrm>
            <a:off x="6170693" y="5734144"/>
            <a:ext cx="950006" cy="367448"/>
          </a:xfrm>
          <a:prstGeom prst="rightArrow">
            <a:avLst/>
          </a:prstGeom>
          <a:ln/>
        </p:spPr>
        <p:style>
          <a:lnRef idx="1">
            <a:schemeClr val="accent2"/>
          </a:lnRef>
          <a:fillRef idx="2">
            <a:schemeClr val="accent2"/>
          </a:fillRef>
          <a:effectRef idx="1">
            <a:schemeClr val="accent2"/>
          </a:effectRef>
          <a:fontRef idx="minor">
            <a:schemeClr val="dk1"/>
          </a:fontRef>
        </p:style>
        <p:txBody>
          <a:bodyPr wrap="none" lIns="91386" tIns="45694" rIns="91386" bIns="28783" rtlCol="0" anchor="ctr"/>
          <a:lstStyle/>
          <a:p>
            <a:pPr algn="ctr"/>
            <a:r>
              <a:rPr lang="ja-JP" altLang="en-US" sz="900" dirty="0" smtClean="0">
                <a:solidFill>
                  <a:schemeClr val="tx1"/>
                </a:solidFill>
              </a:rPr>
              <a:t>送信</a:t>
            </a:r>
            <a:endParaRPr lang="ja-JP" altLang="en-US" sz="900" dirty="0">
              <a:solidFill>
                <a:schemeClr val="tx1"/>
              </a:solidFill>
            </a:endParaRPr>
          </a:p>
        </p:txBody>
      </p:sp>
      <p:sp>
        <p:nvSpPr>
          <p:cNvPr id="28" name="右矢印 27"/>
          <p:cNvSpPr/>
          <p:nvPr/>
        </p:nvSpPr>
        <p:spPr>
          <a:xfrm>
            <a:off x="7822779" y="5732575"/>
            <a:ext cx="1113171" cy="366581"/>
          </a:xfrm>
          <a:prstGeom prst="rightArrow">
            <a:avLst/>
          </a:prstGeom>
          <a:ln/>
        </p:spPr>
        <p:style>
          <a:lnRef idx="1">
            <a:schemeClr val="accent2"/>
          </a:lnRef>
          <a:fillRef idx="2">
            <a:schemeClr val="accent2"/>
          </a:fillRef>
          <a:effectRef idx="1">
            <a:schemeClr val="accent2"/>
          </a:effectRef>
          <a:fontRef idx="minor">
            <a:schemeClr val="dk1"/>
          </a:fontRef>
        </p:style>
        <p:txBody>
          <a:bodyPr wrap="none" lIns="91386" tIns="45694" rIns="91386" bIns="28783" rtlCol="0" anchor="ctr"/>
          <a:lstStyle/>
          <a:p>
            <a:pPr algn="ctr"/>
            <a:r>
              <a:rPr lang="en-US" altLang="ja-JP" sz="900" dirty="0" smtClean="0">
                <a:solidFill>
                  <a:schemeClr val="tx1"/>
                </a:solidFill>
              </a:rPr>
              <a:t>OSS</a:t>
            </a:r>
            <a:r>
              <a:rPr lang="ja-JP" altLang="en-US" sz="900" dirty="0" smtClean="0">
                <a:solidFill>
                  <a:schemeClr val="tx1"/>
                </a:solidFill>
              </a:rPr>
              <a:t>申請</a:t>
            </a:r>
          </a:p>
        </p:txBody>
      </p:sp>
      <p:sp>
        <p:nvSpPr>
          <p:cNvPr id="29" name="テキスト ボックス 28"/>
          <p:cNvSpPr txBox="1"/>
          <p:nvPr/>
        </p:nvSpPr>
        <p:spPr>
          <a:xfrm>
            <a:off x="235192" y="193973"/>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４．</a:t>
            </a:r>
            <a:r>
              <a:rPr lang="ja-JP" altLang="en-US" b="1" dirty="0" smtClean="0">
                <a:latin typeface="HG丸ｺﾞｼｯｸM-PRO" panose="020F0600000000000000" pitchFamily="50" charset="-128"/>
                <a:ea typeface="HG丸ｺﾞｼｯｸM-PRO" panose="020F0600000000000000" pitchFamily="50" charset="-128"/>
              </a:rPr>
              <a:t>ＯＳＳにおける販社と自販連の</a:t>
            </a:r>
            <a:r>
              <a:rPr lang="ja-JP" altLang="en-US" b="1" dirty="0">
                <a:latin typeface="HG丸ｺﾞｼｯｸM-PRO" panose="020F0600000000000000" pitchFamily="50" charset="-128"/>
                <a:ea typeface="HG丸ｺﾞｼｯｸM-PRO" panose="020F0600000000000000" pitchFamily="50" charset="-128"/>
              </a:rPr>
              <a:t>関係</a:t>
            </a:r>
            <a:endParaRPr kumimoji="1" lang="ja-JP" altLang="en-US" b="1" dirty="0">
              <a:latin typeface="HG丸ｺﾞｼｯｸM-PRO" panose="020F0600000000000000" pitchFamily="50" charset="-128"/>
              <a:ea typeface="HG丸ｺﾞｼｯｸM-PRO" panose="020F0600000000000000" pitchFamily="50" charset="-128"/>
            </a:endParaRPr>
          </a:p>
        </p:txBody>
      </p:sp>
      <p:pic>
        <p:nvPicPr>
          <p:cNvPr id="21" name="Picture 2" descr="\\NAS01\pj-kotaku\全個協\810_オリジナルクリップアート\10 その他（人物）\0507 宅配便の受け取り.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2111477" y="5534643"/>
            <a:ext cx="560637" cy="752148"/>
          </a:xfrm>
          <a:prstGeom prst="rect">
            <a:avLst/>
          </a:prstGeom>
          <a:noFill/>
          <a:extLst>
            <a:ext uri="{909E8E84-426E-40DD-AFC4-6F175D3DCCD1}">
              <a14:hiddenFill xmlns="" xmlns:a14="http://schemas.microsoft.com/office/drawing/2010/main">
                <a:solidFill>
                  <a:srgbClr val="FFFFFF"/>
                </a:solidFill>
              </a14:hiddenFill>
            </a:ext>
          </a:extLst>
        </p:spPr>
      </p:pic>
      <p:pic>
        <p:nvPicPr>
          <p:cNvPr id="30" name="Picture 2" descr="\\NAS01\pj-kotaku\全個協\810_オリジナルクリップアート\10 その他（人物）\0507 宅配便の受け取り.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362399" y="5511351"/>
            <a:ext cx="576591" cy="773553"/>
          </a:xfrm>
          <a:prstGeom prst="rect">
            <a:avLst/>
          </a:prstGeom>
          <a:noFill/>
          <a:extLst>
            <a:ext uri="{909E8E84-426E-40DD-AFC4-6F175D3DCCD1}">
              <a14:hiddenFill xmlns="" xmlns:a14="http://schemas.microsoft.com/office/drawing/2010/main">
                <a:solidFill>
                  <a:srgbClr val="FFFFFF"/>
                </a:solidFill>
              </a14:hiddenFill>
            </a:ext>
          </a:extLst>
        </p:spPr>
      </p:pic>
      <p:pic>
        <p:nvPicPr>
          <p:cNvPr id="31" name="Picture 2" descr="\\NAS01\pj-kotaku\全個協\810_オリジナルクリップアート\07 社内（人物）\20705.gif"/>
          <p:cNvPicPr>
            <a:picLocks noChangeAspect="1" noChangeArrowheads="1"/>
          </p:cNvPicPr>
          <p:nvPr/>
        </p:nvPicPr>
        <p:blipFill rotWithShape="1">
          <a:blip r:embed="rId4" cstate="print">
            <a:extLst>
              <a:ext uri="{28A0092B-C50C-407E-A947-70E740481C1C}">
                <a14:useLocalDpi xmlns="" xmlns:a14="http://schemas.microsoft.com/office/drawing/2010/main" val="0"/>
              </a:ext>
            </a:extLst>
          </a:blip>
          <a:srcRect l="16482" t="1" r="-1" b="37857"/>
          <a:stretch/>
        </p:blipFill>
        <p:spPr bwMode="auto">
          <a:xfrm flipH="1">
            <a:off x="6103372" y="5342280"/>
            <a:ext cx="643827" cy="453991"/>
          </a:xfrm>
          <a:prstGeom prst="rect">
            <a:avLst/>
          </a:prstGeom>
          <a:noFill/>
          <a:extLst>
            <a:ext uri="{909E8E84-426E-40DD-AFC4-6F175D3DCCD1}">
              <a14:hiddenFill xmlns="" xmlns:a14="http://schemas.microsoft.com/office/drawing/2010/main">
                <a:solidFill>
                  <a:srgbClr val="FFFFFF"/>
                </a:solidFill>
              </a14:hiddenFill>
            </a:ext>
          </a:extLst>
        </p:spPr>
      </p:pic>
      <p:pic>
        <p:nvPicPr>
          <p:cNvPr id="32" name="Picture 3" descr="\\NAS01\o-all\70_クリップアート\16 コンピュータ1\21602 サーバ（タワー）.g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flipH="1">
            <a:off x="7167042" y="5475228"/>
            <a:ext cx="572390" cy="704919"/>
          </a:xfrm>
          <a:prstGeom prst="rect">
            <a:avLst/>
          </a:prstGeom>
          <a:noFill/>
          <a:extLst>
            <a:ext uri="{909E8E84-426E-40DD-AFC4-6F175D3DCCD1}">
              <a14:hiddenFill xmlns="" xmlns:a14="http://schemas.microsoft.com/office/drawing/2010/main">
                <a:solidFill>
                  <a:srgbClr val="FFFFFF"/>
                </a:solidFill>
              </a14:hiddenFill>
            </a:ext>
          </a:extLst>
        </p:spPr>
      </p:pic>
      <p:pic>
        <p:nvPicPr>
          <p:cNvPr id="33" name="Picture 3" descr="\\NAS01\o-all\70_クリップアート\16 コンピュータ1\21602 サーバ（タワー）.gif"/>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flipH="1">
            <a:off x="8931442" y="5589249"/>
            <a:ext cx="572390" cy="70491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7556661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角丸四角形 40"/>
          <p:cNvSpPr/>
          <p:nvPr/>
        </p:nvSpPr>
        <p:spPr>
          <a:xfrm>
            <a:off x="8321050" y="1999435"/>
            <a:ext cx="1326147" cy="398120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 name="スライド番号プレースホルダ 1"/>
          <p:cNvSpPr>
            <a:spLocks noGrp="1"/>
          </p:cNvSpPr>
          <p:nvPr>
            <p:ph type="sldNum" sz="quarter" idx="12"/>
          </p:nvPr>
        </p:nvSpPr>
        <p:spPr/>
        <p:txBody>
          <a:bodyPr/>
          <a:lstStyle/>
          <a:p>
            <a:fld id="{D2D8002D-B5B0-4BAC-B1F6-782DDCCE6D9C}" type="slidenum">
              <a:rPr kumimoji="1" lang="ja-JP" altLang="en-US" smtClean="0"/>
              <a:pPr/>
              <a:t>6</a:t>
            </a:fld>
            <a:endParaRPr kumimoji="1" lang="ja-JP" altLang="en-US" dirty="0"/>
          </a:p>
        </p:txBody>
      </p:sp>
      <p:pic>
        <p:nvPicPr>
          <p:cNvPr id="4" name="Picture 19" descr="C:\Documents and Settings\yagihashi\Local Settings\Temporary Internet Files\Content.IE5\HJETG0I9\j0431601[1].png"/>
          <p:cNvPicPr>
            <a:picLocks noChangeAspect="1" noChangeArrowheads="1"/>
          </p:cNvPicPr>
          <p:nvPr/>
        </p:nvPicPr>
        <p:blipFill>
          <a:blip r:embed="rId3" cstate="print"/>
          <a:srcRect/>
          <a:stretch>
            <a:fillRect/>
          </a:stretch>
        </p:blipFill>
        <p:spPr bwMode="auto">
          <a:xfrm>
            <a:off x="333281" y="3194477"/>
            <a:ext cx="758429" cy="700088"/>
          </a:xfrm>
          <a:prstGeom prst="rect">
            <a:avLst/>
          </a:prstGeom>
          <a:noFill/>
          <a:ln w="9525">
            <a:noFill/>
            <a:miter lim="800000"/>
            <a:headEnd/>
            <a:tailEnd/>
          </a:ln>
        </p:spPr>
      </p:pic>
      <p:sp>
        <p:nvSpPr>
          <p:cNvPr id="5" name="テキスト ボックス 65"/>
          <p:cNvSpPr txBox="1">
            <a:spLocks noChangeArrowheads="1"/>
          </p:cNvSpPr>
          <p:nvPr/>
        </p:nvSpPr>
        <p:spPr bwMode="auto">
          <a:xfrm>
            <a:off x="353319" y="3910295"/>
            <a:ext cx="1048213" cy="276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dirty="0" smtClean="0">
                <a:solidFill>
                  <a:srgbClr val="000000"/>
                </a:solidFill>
              </a:rPr>
              <a:t>ユーザー</a:t>
            </a:r>
            <a:endParaRPr lang="en-US" altLang="ja-JP" sz="1200" dirty="0">
              <a:solidFill>
                <a:srgbClr val="000000"/>
              </a:solidFill>
            </a:endParaRPr>
          </a:p>
        </p:txBody>
      </p:sp>
      <p:pic>
        <p:nvPicPr>
          <p:cNvPr id="7" name="Picture 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567370" y="5303200"/>
            <a:ext cx="1227078" cy="720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9" name="Picture 9"/>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479445" y="4802630"/>
            <a:ext cx="982002" cy="5762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 name="Picture 8"/>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8463393" y="3489975"/>
            <a:ext cx="982001" cy="500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1"/>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8483302" y="2293496"/>
            <a:ext cx="937286" cy="431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 name="テキスト ボックス 494"/>
          <p:cNvSpPr txBox="1">
            <a:spLocks noChangeArrowheads="1"/>
          </p:cNvSpPr>
          <p:nvPr/>
        </p:nvSpPr>
        <p:spPr bwMode="auto">
          <a:xfrm>
            <a:off x="2849532" y="6074558"/>
            <a:ext cx="672439" cy="2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警察署</a:t>
            </a:r>
            <a:endParaRPr lang="en-US" altLang="ja-JP" sz="1200" dirty="0">
              <a:solidFill>
                <a:srgbClr val="000000"/>
              </a:solidFill>
            </a:endParaRPr>
          </a:p>
        </p:txBody>
      </p:sp>
      <p:sp>
        <p:nvSpPr>
          <p:cNvPr id="13" name="テキスト ボックス 494"/>
          <p:cNvSpPr txBox="1">
            <a:spLocks noChangeArrowheads="1"/>
          </p:cNvSpPr>
          <p:nvPr/>
        </p:nvSpPr>
        <p:spPr bwMode="auto">
          <a:xfrm>
            <a:off x="8615728" y="5537723"/>
            <a:ext cx="672439" cy="287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警察署</a:t>
            </a:r>
            <a:endParaRPr lang="en-US" altLang="ja-JP" sz="1200" dirty="0">
              <a:solidFill>
                <a:srgbClr val="000000"/>
              </a:solidFill>
            </a:endParaRPr>
          </a:p>
        </p:txBody>
      </p:sp>
      <p:sp>
        <p:nvSpPr>
          <p:cNvPr id="14" name="テキスト ボックス 492"/>
          <p:cNvSpPr txBox="1">
            <a:spLocks noChangeArrowheads="1"/>
          </p:cNvSpPr>
          <p:nvPr/>
        </p:nvSpPr>
        <p:spPr bwMode="auto">
          <a:xfrm>
            <a:off x="8479447" y="4087240"/>
            <a:ext cx="935567"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県税事務所</a:t>
            </a:r>
            <a:endParaRPr lang="en-US" altLang="ja-JP" sz="1200" dirty="0">
              <a:solidFill>
                <a:srgbClr val="000000"/>
              </a:solidFill>
            </a:endParaRPr>
          </a:p>
        </p:txBody>
      </p:sp>
      <p:sp>
        <p:nvSpPr>
          <p:cNvPr id="15" name="テキスト ボックス 492"/>
          <p:cNvSpPr txBox="1">
            <a:spLocks noChangeArrowheads="1"/>
          </p:cNvSpPr>
          <p:nvPr/>
        </p:nvSpPr>
        <p:spPr bwMode="auto">
          <a:xfrm>
            <a:off x="8540784" y="2791457"/>
            <a:ext cx="780785" cy="288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5979" tIns="35979" rIns="35979" bIns="35979"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200" dirty="0">
                <a:solidFill>
                  <a:srgbClr val="000000"/>
                </a:solidFill>
              </a:rPr>
              <a:t>運輸支局</a:t>
            </a:r>
            <a:endParaRPr lang="en-US" altLang="ja-JP" sz="1200" dirty="0">
              <a:solidFill>
                <a:srgbClr val="000000"/>
              </a:solidFill>
            </a:endParaRPr>
          </a:p>
        </p:txBody>
      </p:sp>
      <p:sp>
        <p:nvSpPr>
          <p:cNvPr id="16" name="右矢印 15"/>
          <p:cNvSpPr/>
          <p:nvPr/>
        </p:nvSpPr>
        <p:spPr>
          <a:xfrm>
            <a:off x="1269385" y="3338493"/>
            <a:ext cx="101411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右矢印 16"/>
          <p:cNvSpPr/>
          <p:nvPr/>
        </p:nvSpPr>
        <p:spPr>
          <a:xfrm>
            <a:off x="4049526" y="3343537"/>
            <a:ext cx="101411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右矢印 17"/>
          <p:cNvSpPr/>
          <p:nvPr/>
        </p:nvSpPr>
        <p:spPr>
          <a:xfrm>
            <a:off x="6729988" y="3338493"/>
            <a:ext cx="101411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右矢印 18"/>
          <p:cNvSpPr/>
          <p:nvPr/>
        </p:nvSpPr>
        <p:spPr>
          <a:xfrm rot="10800000">
            <a:off x="1277843" y="3796119"/>
            <a:ext cx="101411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右矢印 19"/>
          <p:cNvSpPr/>
          <p:nvPr/>
        </p:nvSpPr>
        <p:spPr>
          <a:xfrm rot="10800000">
            <a:off x="4025007" y="3837187"/>
            <a:ext cx="101411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右矢印 20"/>
          <p:cNvSpPr/>
          <p:nvPr/>
        </p:nvSpPr>
        <p:spPr>
          <a:xfrm rot="10800000">
            <a:off x="6724796" y="3841200"/>
            <a:ext cx="1014113"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65"/>
          <p:cNvSpPr txBox="1">
            <a:spLocks noChangeArrowheads="1"/>
          </p:cNvSpPr>
          <p:nvPr/>
        </p:nvSpPr>
        <p:spPr bwMode="auto">
          <a:xfrm>
            <a:off x="2902615" y="3884615"/>
            <a:ext cx="738619" cy="276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dirty="0" smtClean="0">
                <a:solidFill>
                  <a:srgbClr val="000000"/>
                </a:solidFill>
              </a:rPr>
              <a:t>販社</a:t>
            </a:r>
            <a:endParaRPr lang="en-US" altLang="ja-JP" sz="1200" dirty="0">
              <a:solidFill>
                <a:srgbClr val="000000"/>
              </a:solidFill>
            </a:endParaRPr>
          </a:p>
        </p:txBody>
      </p:sp>
      <p:sp>
        <p:nvSpPr>
          <p:cNvPr id="24" name="テキスト ボックス 23"/>
          <p:cNvSpPr txBox="1"/>
          <p:nvPr/>
        </p:nvSpPr>
        <p:spPr>
          <a:xfrm>
            <a:off x="946596" y="2159844"/>
            <a:ext cx="1560173" cy="830997"/>
          </a:xfrm>
          <a:prstGeom prst="rect">
            <a:avLst/>
          </a:prstGeom>
          <a:noFill/>
          <a:ln>
            <a:solidFill>
              <a:schemeClr val="tx1"/>
            </a:solidFill>
          </a:ln>
        </p:spPr>
        <p:txBody>
          <a:bodyPr wrap="square" rtlCol="0">
            <a:spAutoFit/>
          </a:bodyPr>
          <a:lstStyle/>
          <a:p>
            <a:r>
              <a:rPr lang="ja-JP" altLang="en-US" sz="1200" dirty="0"/>
              <a:t>①</a:t>
            </a:r>
            <a:r>
              <a:rPr kumimoji="1" lang="ja-JP" altLang="en-US" sz="1200" dirty="0" smtClean="0"/>
              <a:t>依頼</a:t>
            </a:r>
            <a:endParaRPr kumimoji="1" lang="en-US" altLang="ja-JP" sz="1200" dirty="0" smtClean="0"/>
          </a:p>
          <a:p>
            <a:r>
              <a:rPr lang="ja-JP" altLang="en-US" sz="1200" dirty="0" smtClean="0"/>
              <a:t>　・印鑑証明書</a:t>
            </a:r>
            <a:endParaRPr lang="en-US" altLang="ja-JP" sz="1200" dirty="0" smtClean="0"/>
          </a:p>
          <a:p>
            <a:r>
              <a:rPr kumimoji="1" lang="ja-JP" altLang="en-US" sz="1200" dirty="0" smtClean="0"/>
              <a:t>　・委任状</a:t>
            </a:r>
            <a:endParaRPr kumimoji="1" lang="en-US" altLang="ja-JP" sz="1200" dirty="0" smtClean="0"/>
          </a:p>
          <a:p>
            <a:r>
              <a:rPr lang="ja-JP" altLang="en-US" sz="1200" dirty="0" smtClean="0"/>
              <a:t>　・保管場所地図等</a:t>
            </a:r>
            <a:endParaRPr kumimoji="1" lang="ja-JP" altLang="en-US" sz="1200" dirty="0"/>
          </a:p>
        </p:txBody>
      </p:sp>
      <p:sp>
        <p:nvSpPr>
          <p:cNvPr id="26" name="右矢印 25"/>
          <p:cNvSpPr/>
          <p:nvPr/>
        </p:nvSpPr>
        <p:spPr>
          <a:xfrm rot="5400000">
            <a:off x="2965808" y="4561268"/>
            <a:ext cx="936104" cy="234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右矢印 26"/>
          <p:cNvSpPr/>
          <p:nvPr/>
        </p:nvSpPr>
        <p:spPr>
          <a:xfrm rot="16200000">
            <a:off x="2425825" y="4553171"/>
            <a:ext cx="936104" cy="234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減算記号 28"/>
          <p:cNvSpPr/>
          <p:nvPr/>
        </p:nvSpPr>
        <p:spPr>
          <a:xfrm rot="2615284">
            <a:off x="1898606" y="4409484"/>
            <a:ext cx="2574286" cy="504056"/>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減算記号 29"/>
          <p:cNvSpPr/>
          <p:nvPr/>
        </p:nvSpPr>
        <p:spPr>
          <a:xfrm rot="18824860">
            <a:off x="1917568" y="4395838"/>
            <a:ext cx="2376264" cy="546061"/>
          </a:xfrm>
          <a:prstGeom prst="mathMinus">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3790590" y="2165269"/>
            <a:ext cx="1560173" cy="830997"/>
          </a:xfrm>
          <a:prstGeom prst="rect">
            <a:avLst/>
          </a:prstGeom>
          <a:noFill/>
          <a:ln>
            <a:solidFill>
              <a:schemeClr val="tx1"/>
            </a:solidFill>
          </a:ln>
        </p:spPr>
        <p:txBody>
          <a:bodyPr wrap="square" rtlCol="0">
            <a:spAutoFit/>
          </a:bodyPr>
          <a:lstStyle/>
          <a:p>
            <a:r>
              <a:rPr kumimoji="1" lang="ja-JP" altLang="en-US" sz="1200" dirty="0" smtClean="0"/>
              <a:t>②依頼</a:t>
            </a:r>
            <a:endParaRPr kumimoji="1" lang="en-US" altLang="ja-JP" sz="1200" dirty="0" smtClean="0"/>
          </a:p>
          <a:p>
            <a:r>
              <a:rPr lang="ja-JP" altLang="en-US" sz="1200" dirty="0" smtClean="0"/>
              <a:t>　・印鑑証明書</a:t>
            </a:r>
            <a:endParaRPr lang="en-US" altLang="ja-JP" sz="1200" dirty="0" smtClean="0"/>
          </a:p>
          <a:p>
            <a:r>
              <a:rPr kumimoji="1" lang="ja-JP" altLang="en-US" sz="1200" dirty="0" smtClean="0"/>
              <a:t>　・委任状</a:t>
            </a:r>
            <a:endParaRPr kumimoji="1" lang="en-US" altLang="ja-JP" sz="1200" dirty="0" smtClean="0"/>
          </a:p>
          <a:p>
            <a:r>
              <a:rPr lang="ja-JP" altLang="en-US" sz="1200" dirty="0" smtClean="0"/>
              <a:t>　・保管場所地図等</a:t>
            </a:r>
            <a:endParaRPr kumimoji="1" lang="ja-JP" altLang="en-US" sz="1200" dirty="0"/>
          </a:p>
        </p:txBody>
      </p:sp>
      <p:sp>
        <p:nvSpPr>
          <p:cNvPr id="32" name="テキスト ボックス 65"/>
          <p:cNvSpPr txBox="1">
            <a:spLocks noChangeArrowheads="1"/>
          </p:cNvSpPr>
          <p:nvPr/>
        </p:nvSpPr>
        <p:spPr bwMode="auto">
          <a:xfrm>
            <a:off x="5640485" y="3940135"/>
            <a:ext cx="738619" cy="276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dirty="0" smtClean="0">
                <a:solidFill>
                  <a:srgbClr val="000000"/>
                </a:solidFill>
              </a:rPr>
              <a:t>自販連</a:t>
            </a:r>
            <a:endParaRPr lang="en-US" altLang="ja-JP" sz="1200" dirty="0">
              <a:solidFill>
                <a:srgbClr val="000000"/>
              </a:solidFill>
            </a:endParaRPr>
          </a:p>
        </p:txBody>
      </p:sp>
      <p:pic>
        <p:nvPicPr>
          <p:cNvPr id="35" name="Picture 20"/>
          <p:cNvPicPr>
            <a:picLocks noChangeAspect="1" noChangeArrowheads="1"/>
          </p:cNvPicPr>
          <p:nvPr/>
        </p:nvPicPr>
        <p:blipFill>
          <a:blip r:embed="rId7" cstate="print"/>
          <a:srcRect/>
          <a:stretch>
            <a:fillRect/>
          </a:stretch>
        </p:blipFill>
        <p:spPr bwMode="auto">
          <a:xfrm>
            <a:off x="5351861" y="3042393"/>
            <a:ext cx="1126174" cy="826840"/>
          </a:xfrm>
          <a:prstGeom prst="rect">
            <a:avLst/>
          </a:prstGeom>
          <a:noFill/>
          <a:ln w="9525">
            <a:noFill/>
            <a:miter lim="800000"/>
            <a:headEnd/>
            <a:tailEnd/>
          </a:ln>
        </p:spPr>
      </p:pic>
      <p:sp>
        <p:nvSpPr>
          <p:cNvPr id="36" name="テキスト ボックス 35"/>
          <p:cNvSpPr txBox="1"/>
          <p:nvPr/>
        </p:nvSpPr>
        <p:spPr>
          <a:xfrm>
            <a:off x="3810327" y="4303350"/>
            <a:ext cx="1655875" cy="461665"/>
          </a:xfrm>
          <a:prstGeom prst="rect">
            <a:avLst/>
          </a:prstGeom>
          <a:noFill/>
          <a:ln>
            <a:solidFill>
              <a:schemeClr val="tx1"/>
            </a:solidFill>
          </a:ln>
        </p:spPr>
        <p:txBody>
          <a:bodyPr wrap="square" rtlCol="0">
            <a:spAutoFit/>
          </a:bodyPr>
          <a:lstStyle/>
          <a:p>
            <a:r>
              <a:rPr lang="ja-JP" altLang="en-US" sz="1200" dirty="0" smtClean="0"/>
              <a:t>⑥ ・車検証</a:t>
            </a:r>
            <a:endParaRPr lang="en-US" altLang="ja-JP" sz="1200" dirty="0" smtClean="0"/>
          </a:p>
          <a:p>
            <a:r>
              <a:rPr kumimoji="1" lang="ja-JP" altLang="en-US" sz="1200" dirty="0" smtClean="0"/>
              <a:t>　  ・保管場所標章</a:t>
            </a:r>
            <a:r>
              <a:rPr lang="ja-JP" altLang="en-US" sz="1200" dirty="0" smtClean="0"/>
              <a:t>等</a:t>
            </a:r>
            <a:endParaRPr kumimoji="1" lang="ja-JP" altLang="en-US" sz="1200" dirty="0"/>
          </a:p>
        </p:txBody>
      </p:sp>
      <p:sp>
        <p:nvSpPr>
          <p:cNvPr id="37" name="テキスト ボックス 36"/>
          <p:cNvSpPr txBox="1"/>
          <p:nvPr/>
        </p:nvSpPr>
        <p:spPr>
          <a:xfrm>
            <a:off x="6392982" y="4303350"/>
            <a:ext cx="1746651" cy="461665"/>
          </a:xfrm>
          <a:prstGeom prst="rect">
            <a:avLst/>
          </a:prstGeom>
          <a:noFill/>
          <a:ln>
            <a:solidFill>
              <a:schemeClr val="tx1"/>
            </a:solidFill>
          </a:ln>
        </p:spPr>
        <p:txBody>
          <a:bodyPr wrap="square" rtlCol="0">
            <a:spAutoFit/>
          </a:bodyPr>
          <a:lstStyle/>
          <a:p>
            <a:r>
              <a:rPr lang="ja-JP" altLang="en-US" sz="1200" dirty="0" smtClean="0"/>
              <a:t>⑤ ・車検証</a:t>
            </a:r>
            <a:endParaRPr lang="en-US" altLang="ja-JP" sz="1200" dirty="0" smtClean="0"/>
          </a:p>
          <a:p>
            <a:r>
              <a:rPr kumimoji="1" lang="ja-JP" altLang="en-US" sz="1200" dirty="0" smtClean="0"/>
              <a:t>　   ・保管場所標章</a:t>
            </a:r>
            <a:r>
              <a:rPr lang="ja-JP" altLang="en-US" sz="1200" dirty="0" smtClean="0"/>
              <a:t>等</a:t>
            </a:r>
            <a:endParaRPr lang="en-US" altLang="ja-JP" sz="1200" dirty="0" smtClean="0"/>
          </a:p>
        </p:txBody>
      </p:sp>
      <p:sp>
        <p:nvSpPr>
          <p:cNvPr id="38" name="テキスト ボックス 37"/>
          <p:cNvSpPr txBox="1"/>
          <p:nvPr/>
        </p:nvSpPr>
        <p:spPr>
          <a:xfrm>
            <a:off x="6564217" y="2293503"/>
            <a:ext cx="1350330" cy="646331"/>
          </a:xfrm>
          <a:prstGeom prst="rect">
            <a:avLst/>
          </a:prstGeom>
          <a:noFill/>
          <a:ln>
            <a:solidFill>
              <a:schemeClr val="tx1"/>
            </a:solidFill>
          </a:ln>
        </p:spPr>
        <p:txBody>
          <a:bodyPr wrap="square" rtlCol="0">
            <a:spAutoFit/>
          </a:bodyPr>
          <a:lstStyle/>
          <a:p>
            <a:r>
              <a:rPr lang="ja-JP" altLang="en-US" sz="1200" dirty="0" smtClean="0"/>
              <a:t>④ ・出頭</a:t>
            </a:r>
            <a:endParaRPr lang="en-US" altLang="ja-JP" sz="1200" dirty="0" smtClean="0"/>
          </a:p>
          <a:p>
            <a:r>
              <a:rPr kumimoji="1" lang="ja-JP" altLang="en-US" sz="1200" dirty="0" smtClean="0"/>
              <a:t>　</a:t>
            </a:r>
            <a:r>
              <a:rPr lang="ja-JP" altLang="en-US" sz="1200" dirty="0"/>
              <a:t> </a:t>
            </a:r>
            <a:r>
              <a:rPr lang="ja-JP" altLang="en-US" sz="1200" dirty="0" smtClean="0"/>
              <a:t> </a:t>
            </a:r>
            <a:r>
              <a:rPr kumimoji="1" lang="ja-JP" altLang="en-US" sz="1200" dirty="0" smtClean="0"/>
              <a:t>・電子申請</a:t>
            </a:r>
            <a:endParaRPr kumimoji="1" lang="en-US" altLang="ja-JP" sz="1200" dirty="0" smtClean="0"/>
          </a:p>
          <a:p>
            <a:r>
              <a:rPr lang="ja-JP" altLang="en-US" sz="1200" dirty="0" smtClean="0"/>
              <a:t>　  ・電子納付</a:t>
            </a:r>
            <a:endParaRPr kumimoji="1" lang="ja-JP" altLang="en-US" sz="1200" dirty="0"/>
          </a:p>
        </p:txBody>
      </p:sp>
      <p:sp>
        <p:nvSpPr>
          <p:cNvPr id="39" name="テキスト ボックス 38"/>
          <p:cNvSpPr txBox="1"/>
          <p:nvPr/>
        </p:nvSpPr>
        <p:spPr>
          <a:xfrm>
            <a:off x="5619166" y="860244"/>
            <a:ext cx="2652295" cy="715089"/>
          </a:xfrm>
          <a:prstGeom prst="wedgeRoundRectCallout">
            <a:avLst>
              <a:gd name="adj1" fmla="val 17924"/>
              <a:gd name="adj2" fmla="val 102963"/>
              <a:gd name="adj3" fmla="val 16667"/>
            </a:avLst>
          </a:prstGeom>
          <a:noFill/>
          <a:ln w="19050">
            <a:solidFill>
              <a:srgbClr val="FF0000"/>
            </a:solidFill>
          </a:ln>
        </p:spPr>
        <p:txBody>
          <a:bodyPr wrap="square" rtlCol="0">
            <a:spAutoFit/>
          </a:bodyPr>
          <a:lstStyle/>
          <a:p>
            <a:r>
              <a:rPr lang="ja-JP" altLang="en-US" sz="1200" dirty="0" smtClean="0"/>
              <a:t>自販連は、申請時に印鑑証明書等の提出が必要であるため、車検証の受領とあわせて２回の出頭が必要</a:t>
            </a:r>
            <a:endParaRPr kumimoji="1" lang="ja-JP" altLang="en-US" sz="1200" dirty="0"/>
          </a:p>
        </p:txBody>
      </p:sp>
      <p:sp>
        <p:nvSpPr>
          <p:cNvPr id="40" name="テキスト ボックス 39"/>
          <p:cNvSpPr txBox="1"/>
          <p:nvPr/>
        </p:nvSpPr>
        <p:spPr>
          <a:xfrm>
            <a:off x="149882" y="5646457"/>
            <a:ext cx="2356444" cy="919401"/>
          </a:xfrm>
          <a:prstGeom prst="wedgeRoundRectCallout">
            <a:avLst>
              <a:gd name="adj1" fmla="val 63989"/>
              <a:gd name="adj2" fmla="val -144625"/>
              <a:gd name="adj3" fmla="val 16667"/>
            </a:avLst>
          </a:prstGeom>
          <a:noFill/>
          <a:ln w="19050">
            <a:solidFill>
              <a:srgbClr val="FF0000"/>
            </a:solidFill>
          </a:ln>
        </p:spPr>
        <p:txBody>
          <a:bodyPr wrap="square" rtlCol="0">
            <a:spAutoFit/>
          </a:bodyPr>
          <a:lstStyle/>
          <a:p>
            <a:r>
              <a:rPr lang="ja-JP" altLang="en-US" sz="1200" dirty="0" smtClean="0"/>
              <a:t>自販連による電子申請並びに保管場所標章の警察本部一括受領のため、警察署への出頭は不要</a:t>
            </a:r>
            <a:endParaRPr kumimoji="1" lang="ja-JP" altLang="en-US" sz="1200" dirty="0"/>
          </a:p>
        </p:txBody>
      </p:sp>
      <p:sp>
        <p:nvSpPr>
          <p:cNvPr id="42" name="角丸四角形 41"/>
          <p:cNvSpPr/>
          <p:nvPr/>
        </p:nvSpPr>
        <p:spPr>
          <a:xfrm>
            <a:off x="8321050" y="1548853"/>
            <a:ext cx="1322385" cy="54796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43" name="テキスト ボックス 42"/>
          <p:cNvSpPr txBox="1"/>
          <p:nvPr/>
        </p:nvSpPr>
        <p:spPr>
          <a:xfrm>
            <a:off x="8319309" y="1602101"/>
            <a:ext cx="1326147" cy="461665"/>
          </a:xfrm>
          <a:prstGeom prst="rect">
            <a:avLst/>
          </a:prstGeom>
          <a:noFill/>
        </p:spPr>
        <p:txBody>
          <a:bodyPr wrap="square" rtlCol="0">
            <a:spAutoFit/>
          </a:bodyPr>
          <a:lstStyle/>
          <a:p>
            <a:pPr algn="ctr"/>
            <a:r>
              <a:rPr kumimoji="1" lang="ja-JP" altLang="en-US" sz="1200" b="1" dirty="0" smtClean="0"/>
              <a:t>ＯＳＳでまとめて電子申請</a:t>
            </a:r>
            <a:endParaRPr kumimoji="1" lang="ja-JP" altLang="en-US" sz="1200" b="1" dirty="0"/>
          </a:p>
        </p:txBody>
      </p:sp>
      <p:pic>
        <p:nvPicPr>
          <p:cNvPr id="44" name="Picture 23"/>
          <p:cNvPicPr>
            <a:picLocks noChangeAspect="1" noChangeArrowheads="1"/>
          </p:cNvPicPr>
          <p:nvPr/>
        </p:nvPicPr>
        <p:blipFill>
          <a:blip r:embed="rId8" cstate="print"/>
          <a:srcRect/>
          <a:stretch>
            <a:fillRect/>
          </a:stretch>
        </p:blipFill>
        <p:spPr bwMode="auto">
          <a:xfrm>
            <a:off x="2618656" y="3047730"/>
            <a:ext cx="1068672" cy="789387"/>
          </a:xfrm>
          <a:prstGeom prst="rect">
            <a:avLst/>
          </a:prstGeom>
          <a:noFill/>
          <a:ln w="9525">
            <a:noFill/>
            <a:miter lim="800000"/>
            <a:headEnd/>
            <a:tailEnd/>
          </a:ln>
        </p:spPr>
      </p:pic>
      <p:pic>
        <p:nvPicPr>
          <p:cNvPr id="45" name="Picture 9"/>
          <p:cNvPicPr>
            <a:picLocks noChangeAspect="1" noChangeArrowheads="1"/>
          </p:cNvPicPr>
          <p:nvPr/>
        </p:nvPicPr>
        <p:blipFill>
          <a:blip r:embed="rId9" cstate="print"/>
          <a:srcRect/>
          <a:stretch>
            <a:fillRect/>
          </a:stretch>
        </p:blipFill>
        <p:spPr bwMode="auto">
          <a:xfrm>
            <a:off x="7139493" y="5286524"/>
            <a:ext cx="420565" cy="266700"/>
          </a:xfrm>
          <a:prstGeom prst="rect">
            <a:avLst/>
          </a:prstGeom>
          <a:noFill/>
          <a:ln w="9525">
            <a:noFill/>
            <a:miter lim="800000"/>
            <a:headEnd/>
            <a:tailEnd/>
          </a:ln>
        </p:spPr>
      </p:pic>
      <p:sp>
        <p:nvSpPr>
          <p:cNvPr id="46" name="テキスト ボックス 64"/>
          <p:cNvSpPr txBox="1">
            <a:spLocks noChangeArrowheads="1"/>
          </p:cNvSpPr>
          <p:nvPr/>
        </p:nvSpPr>
        <p:spPr bwMode="auto">
          <a:xfrm>
            <a:off x="7512120" y="5298247"/>
            <a:ext cx="809931" cy="255708"/>
          </a:xfrm>
          <a:prstGeom prst="rect">
            <a:avLst/>
          </a:prstGeom>
          <a:noFill/>
          <a:ln w="9525">
            <a:noFill/>
            <a:miter lim="800000"/>
            <a:headEnd/>
            <a:tailEnd/>
          </a:ln>
        </p:spPr>
        <p:txBody>
          <a:bodyPr wrap="square" lIns="84389" tIns="42194" rIns="84389" bIns="42194">
            <a:spAutoFit/>
          </a:bodyPr>
          <a:lstStyle/>
          <a:p>
            <a:pPr algn="ctr"/>
            <a:r>
              <a:rPr lang="ja-JP" altLang="en-US" sz="1108" dirty="0"/>
              <a:t>警察署Ａ</a:t>
            </a:r>
          </a:p>
        </p:txBody>
      </p:sp>
      <p:pic>
        <p:nvPicPr>
          <p:cNvPr id="47" name="Picture 9"/>
          <p:cNvPicPr>
            <a:picLocks noChangeAspect="1" noChangeArrowheads="1"/>
          </p:cNvPicPr>
          <p:nvPr/>
        </p:nvPicPr>
        <p:blipFill>
          <a:blip r:embed="rId9" cstate="print"/>
          <a:srcRect/>
          <a:stretch>
            <a:fillRect/>
          </a:stretch>
        </p:blipFill>
        <p:spPr bwMode="auto">
          <a:xfrm>
            <a:off x="7135092" y="5639687"/>
            <a:ext cx="426426" cy="271097"/>
          </a:xfrm>
          <a:prstGeom prst="rect">
            <a:avLst/>
          </a:prstGeom>
          <a:noFill/>
          <a:ln w="9525">
            <a:noFill/>
            <a:miter lim="800000"/>
            <a:headEnd/>
            <a:tailEnd/>
          </a:ln>
        </p:spPr>
      </p:pic>
      <p:pic>
        <p:nvPicPr>
          <p:cNvPr id="48" name="Picture 9"/>
          <p:cNvPicPr>
            <a:picLocks noChangeAspect="1" noChangeArrowheads="1"/>
          </p:cNvPicPr>
          <p:nvPr/>
        </p:nvPicPr>
        <p:blipFill>
          <a:blip r:embed="rId9" cstate="print"/>
          <a:srcRect/>
          <a:stretch>
            <a:fillRect/>
          </a:stretch>
        </p:blipFill>
        <p:spPr bwMode="auto">
          <a:xfrm>
            <a:off x="7148283" y="5967933"/>
            <a:ext cx="461598" cy="293077"/>
          </a:xfrm>
          <a:prstGeom prst="rect">
            <a:avLst/>
          </a:prstGeom>
          <a:noFill/>
          <a:ln w="9525">
            <a:noFill/>
            <a:miter lim="800000"/>
            <a:headEnd/>
            <a:tailEnd/>
          </a:ln>
        </p:spPr>
      </p:pic>
      <p:cxnSp>
        <p:nvCxnSpPr>
          <p:cNvPr id="49" name="直線矢印コネクタ 48"/>
          <p:cNvCxnSpPr/>
          <p:nvPr/>
        </p:nvCxnSpPr>
        <p:spPr>
          <a:xfrm flipH="1" flipV="1">
            <a:off x="6688154" y="5912243"/>
            <a:ext cx="417635" cy="143608"/>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50" name="Picture 8" descr="地図-マンション郡 イラストアイコン">
            <a:hlinkClick r:id="rId10"/>
          </p:cNvPr>
          <p:cNvPicPr>
            <a:picLocks noChangeAspect="1" noChangeArrowheads="1"/>
          </p:cNvPicPr>
          <p:nvPr/>
        </p:nvPicPr>
        <p:blipFill>
          <a:blip r:embed="rId11" cstate="print"/>
          <a:srcRect/>
          <a:stretch>
            <a:fillRect/>
          </a:stretch>
        </p:blipFill>
        <p:spPr bwMode="auto">
          <a:xfrm>
            <a:off x="5867538" y="5296790"/>
            <a:ext cx="766397" cy="766397"/>
          </a:xfrm>
          <a:prstGeom prst="rect">
            <a:avLst/>
          </a:prstGeom>
          <a:noFill/>
          <a:ln w="9525">
            <a:noFill/>
            <a:miter lim="800000"/>
            <a:headEnd/>
            <a:tailEnd/>
          </a:ln>
        </p:spPr>
      </p:pic>
      <p:sp>
        <p:nvSpPr>
          <p:cNvPr id="51" name="テキスト ボックス 64"/>
          <p:cNvSpPr txBox="1">
            <a:spLocks noChangeArrowheads="1"/>
          </p:cNvSpPr>
          <p:nvPr/>
        </p:nvSpPr>
        <p:spPr bwMode="auto">
          <a:xfrm>
            <a:off x="5852962" y="6040564"/>
            <a:ext cx="907765" cy="269878"/>
          </a:xfrm>
          <a:prstGeom prst="rect">
            <a:avLst/>
          </a:prstGeom>
          <a:noFill/>
          <a:ln w="9525">
            <a:noFill/>
            <a:miter lim="800000"/>
            <a:headEnd/>
            <a:tailEnd/>
          </a:ln>
        </p:spPr>
        <p:txBody>
          <a:bodyPr wrap="square" lIns="84389" tIns="42194" rIns="84389" bIns="42194">
            <a:spAutoFit/>
          </a:bodyPr>
          <a:lstStyle/>
          <a:p>
            <a:pPr algn="ctr"/>
            <a:r>
              <a:rPr lang="ja-JP" altLang="en-US" sz="1200" dirty="0"/>
              <a:t>県警本部</a:t>
            </a:r>
          </a:p>
        </p:txBody>
      </p:sp>
      <p:sp>
        <p:nvSpPr>
          <p:cNvPr id="52" name="テキスト ボックス 64"/>
          <p:cNvSpPr txBox="1">
            <a:spLocks noChangeArrowheads="1"/>
          </p:cNvSpPr>
          <p:nvPr/>
        </p:nvSpPr>
        <p:spPr bwMode="auto">
          <a:xfrm>
            <a:off x="7478419" y="5649939"/>
            <a:ext cx="788377" cy="255708"/>
          </a:xfrm>
          <a:prstGeom prst="rect">
            <a:avLst/>
          </a:prstGeom>
          <a:noFill/>
          <a:ln w="9525">
            <a:noFill/>
            <a:miter lim="800000"/>
            <a:headEnd/>
            <a:tailEnd/>
          </a:ln>
        </p:spPr>
        <p:txBody>
          <a:bodyPr lIns="84389" tIns="42194" rIns="84389" bIns="42194">
            <a:spAutoFit/>
          </a:bodyPr>
          <a:lstStyle/>
          <a:p>
            <a:pPr algn="ctr"/>
            <a:r>
              <a:rPr lang="ja-JP" altLang="en-US" sz="1108" dirty="0"/>
              <a:t>警察署Ｂ</a:t>
            </a:r>
          </a:p>
        </p:txBody>
      </p:sp>
      <p:sp>
        <p:nvSpPr>
          <p:cNvPr id="53" name="テキスト ボックス 64"/>
          <p:cNvSpPr txBox="1">
            <a:spLocks noChangeArrowheads="1"/>
          </p:cNvSpPr>
          <p:nvPr/>
        </p:nvSpPr>
        <p:spPr bwMode="auto">
          <a:xfrm>
            <a:off x="7505213" y="5989909"/>
            <a:ext cx="788377" cy="255708"/>
          </a:xfrm>
          <a:prstGeom prst="rect">
            <a:avLst/>
          </a:prstGeom>
          <a:noFill/>
          <a:ln w="9525">
            <a:noFill/>
            <a:miter lim="800000"/>
            <a:headEnd/>
            <a:tailEnd/>
          </a:ln>
        </p:spPr>
        <p:txBody>
          <a:bodyPr lIns="84389" tIns="42194" rIns="84389" bIns="42194">
            <a:spAutoFit/>
          </a:bodyPr>
          <a:lstStyle/>
          <a:p>
            <a:pPr algn="ctr"/>
            <a:r>
              <a:rPr lang="ja-JP" altLang="en-US" sz="1108" dirty="0"/>
              <a:t>警察署Ｃ</a:t>
            </a:r>
          </a:p>
        </p:txBody>
      </p:sp>
      <p:pic>
        <p:nvPicPr>
          <p:cNvPr id="54" name="Picture 2" descr="C:\Users\toshi\Desktop\yjimage.jpg"/>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6396580" y="5263586"/>
            <a:ext cx="509035" cy="46987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5" name="直線矢印コネクタ 54"/>
          <p:cNvCxnSpPr/>
          <p:nvPr/>
        </p:nvCxnSpPr>
        <p:spPr>
          <a:xfrm flipH="1">
            <a:off x="6647334" y="5490847"/>
            <a:ext cx="458665" cy="134815"/>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p:nvPr/>
        </p:nvCxnSpPr>
        <p:spPr>
          <a:xfrm flipH="1">
            <a:off x="6651098" y="5784333"/>
            <a:ext cx="438150" cy="4396"/>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8" name="テキスト ボックス 64"/>
          <p:cNvSpPr txBox="1">
            <a:spLocks noChangeArrowheads="1"/>
          </p:cNvSpPr>
          <p:nvPr/>
        </p:nvSpPr>
        <p:spPr bwMode="auto">
          <a:xfrm>
            <a:off x="2097896" y="712923"/>
            <a:ext cx="1526442" cy="454544"/>
          </a:xfrm>
          <a:prstGeom prst="rect">
            <a:avLst/>
          </a:prstGeom>
          <a:noFill/>
          <a:ln w="9525">
            <a:noFill/>
            <a:miter lim="800000"/>
            <a:headEnd/>
            <a:tailEnd/>
          </a:ln>
        </p:spPr>
        <p:txBody>
          <a:bodyPr wrap="square" lIns="84389" tIns="42194" rIns="84389" bIns="42194">
            <a:spAutoFit/>
          </a:bodyPr>
          <a:lstStyle/>
          <a:p>
            <a:pPr algn="ctr"/>
            <a:r>
              <a:rPr lang="ja-JP" altLang="en-US" sz="1200" dirty="0"/>
              <a:t>登録情報処理</a:t>
            </a:r>
            <a:r>
              <a:rPr lang="ja-JP" altLang="en-US" sz="1200" dirty="0" smtClean="0"/>
              <a:t>機関</a:t>
            </a:r>
            <a:endParaRPr lang="en-US" altLang="ja-JP" sz="1200" dirty="0" smtClean="0"/>
          </a:p>
          <a:p>
            <a:pPr algn="ctr"/>
            <a:r>
              <a:rPr lang="ja-JP" altLang="en-US" sz="1200" dirty="0" smtClean="0"/>
              <a:t>（ＡＩＲＡＣ）</a:t>
            </a:r>
            <a:endParaRPr lang="en-US" altLang="ja-JP" sz="1200" dirty="0" smtClean="0"/>
          </a:p>
        </p:txBody>
      </p:sp>
      <p:pic>
        <p:nvPicPr>
          <p:cNvPr id="60" name="Picture 17"/>
          <p:cNvPicPr>
            <a:picLocks noChangeAspect="1" noChangeArrowheads="1"/>
          </p:cNvPicPr>
          <p:nvPr/>
        </p:nvPicPr>
        <p:blipFill>
          <a:blip r:embed="rId13" cstate="print"/>
          <a:srcRect/>
          <a:stretch>
            <a:fillRect/>
          </a:stretch>
        </p:blipFill>
        <p:spPr bwMode="auto">
          <a:xfrm>
            <a:off x="632448" y="1089840"/>
            <a:ext cx="918523" cy="802842"/>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61" name="Picture 920" descr="COMML024"/>
          <p:cNvPicPr preferRelativeResize="0">
            <a:picLocks noChangeAspect="1" noChangeArrowheads="1"/>
          </p:cNvPicPr>
          <p:nvPr/>
        </p:nvPicPr>
        <p:blipFill>
          <a:blip r:embed="rId14" cstate="print">
            <a:lum bright="18000"/>
          </a:blip>
          <a:srcRect/>
          <a:stretch>
            <a:fillRect/>
          </a:stretch>
        </p:blipFill>
        <p:spPr bwMode="auto">
          <a:xfrm>
            <a:off x="2624924" y="1166048"/>
            <a:ext cx="976777" cy="714714"/>
          </a:xfrm>
          <a:prstGeom prst="rect">
            <a:avLst/>
          </a:prstGeom>
          <a:noFill/>
          <a:ln w="9525">
            <a:noFill/>
            <a:miter lim="800000"/>
            <a:headEnd/>
            <a:tailEnd/>
          </a:ln>
        </p:spPr>
      </p:pic>
      <p:sp>
        <p:nvSpPr>
          <p:cNvPr id="64" name="右矢印 63"/>
          <p:cNvSpPr/>
          <p:nvPr/>
        </p:nvSpPr>
        <p:spPr>
          <a:xfrm>
            <a:off x="1675265" y="1445826"/>
            <a:ext cx="890449"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右矢印 64"/>
          <p:cNvSpPr/>
          <p:nvPr/>
        </p:nvSpPr>
        <p:spPr>
          <a:xfrm rot="16200000">
            <a:off x="2700696" y="2392383"/>
            <a:ext cx="936104" cy="234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正方形/長方形 65"/>
          <p:cNvSpPr/>
          <p:nvPr/>
        </p:nvSpPr>
        <p:spPr>
          <a:xfrm>
            <a:off x="3741698" y="955762"/>
            <a:ext cx="1724504" cy="823876"/>
          </a:xfrm>
          <a:prstGeom prst="rect">
            <a:avLst/>
          </a:prstGeom>
          <a:ln>
            <a:solidFill>
              <a:schemeClr val="tx1"/>
            </a:solidFill>
          </a:ln>
        </p:spPr>
        <p:txBody>
          <a:bodyPr wrap="square" lIns="84389" tIns="42194" rIns="84389" bIns="42194">
            <a:spAutoFit/>
          </a:bodyPr>
          <a:lstStyle/>
          <a:p>
            <a:pPr marL="87907" indent="-87907">
              <a:spcAft>
                <a:spcPts val="0"/>
              </a:spcAft>
              <a:defRPr/>
            </a:pPr>
            <a:r>
              <a:rPr lang="ja-JP" altLang="en-US" sz="1200" dirty="0">
                <a:latin typeface="+mn-ea"/>
              </a:rPr>
              <a:t>　③</a:t>
            </a:r>
            <a:r>
              <a:rPr lang="ja-JP" altLang="en-US" sz="1200" dirty="0" smtClean="0">
                <a:latin typeface="+mn-ea"/>
              </a:rPr>
              <a:t>メーカーや販社から</a:t>
            </a:r>
            <a:r>
              <a:rPr lang="ja-JP" altLang="en-US" sz="1200" dirty="0">
                <a:latin typeface="+mn-ea"/>
              </a:rPr>
              <a:t>完検証・譲渡証・自賠責証を登録情報処理機関</a:t>
            </a:r>
            <a:r>
              <a:rPr lang="ja-JP" altLang="en-US" sz="1200" dirty="0" smtClean="0">
                <a:latin typeface="+mn-ea"/>
              </a:rPr>
              <a:t>に送信</a:t>
            </a:r>
            <a:endParaRPr lang="en-US" altLang="ja-JP" sz="1200" dirty="0">
              <a:latin typeface="+mn-ea"/>
            </a:endParaRPr>
          </a:p>
        </p:txBody>
      </p:sp>
      <p:sp>
        <p:nvSpPr>
          <p:cNvPr id="59" name="テキスト ボックス 58"/>
          <p:cNvSpPr txBox="1"/>
          <p:nvPr/>
        </p:nvSpPr>
        <p:spPr>
          <a:xfrm>
            <a:off x="723033" y="4303349"/>
            <a:ext cx="1655875" cy="461665"/>
          </a:xfrm>
          <a:prstGeom prst="rect">
            <a:avLst/>
          </a:prstGeom>
          <a:noFill/>
          <a:ln>
            <a:solidFill>
              <a:schemeClr val="tx1"/>
            </a:solidFill>
          </a:ln>
        </p:spPr>
        <p:txBody>
          <a:bodyPr wrap="square" rtlCol="0">
            <a:spAutoFit/>
          </a:bodyPr>
          <a:lstStyle/>
          <a:p>
            <a:r>
              <a:rPr lang="ja-JP" altLang="en-US" sz="1200" dirty="0"/>
              <a:t>⑦</a:t>
            </a:r>
            <a:r>
              <a:rPr lang="ja-JP" altLang="en-US" sz="1200" dirty="0" smtClean="0"/>
              <a:t> ・車検証</a:t>
            </a:r>
            <a:endParaRPr lang="en-US" altLang="ja-JP" sz="1200" dirty="0" smtClean="0"/>
          </a:p>
          <a:p>
            <a:r>
              <a:rPr kumimoji="1" lang="ja-JP" altLang="en-US" sz="1200" dirty="0" smtClean="0"/>
              <a:t>　  ・保管場所標章</a:t>
            </a:r>
            <a:r>
              <a:rPr lang="ja-JP" altLang="en-US" sz="1200" dirty="0" smtClean="0"/>
              <a:t>等</a:t>
            </a:r>
            <a:endParaRPr kumimoji="1" lang="ja-JP" altLang="en-US" sz="1200" dirty="0"/>
          </a:p>
        </p:txBody>
      </p:sp>
      <p:sp>
        <p:nvSpPr>
          <p:cNvPr id="62" name="テキスト ボックス 61"/>
          <p:cNvSpPr txBox="1"/>
          <p:nvPr/>
        </p:nvSpPr>
        <p:spPr>
          <a:xfrm>
            <a:off x="194481" y="116640"/>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５．新車新規登録の</a:t>
            </a:r>
            <a:r>
              <a:rPr lang="ja-JP" altLang="en-US" b="1" dirty="0" smtClean="0">
                <a:latin typeface="HG丸ｺﾞｼｯｸM-PRO" panose="020F0600000000000000" pitchFamily="50" charset="-128"/>
                <a:ea typeface="HG丸ｺﾞｼｯｸM-PRO" panose="020F0600000000000000" pitchFamily="50" charset="-128"/>
              </a:rPr>
              <a:t>ＯＳＳフロー</a:t>
            </a: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63" name="下カーブ矢印 62"/>
          <p:cNvSpPr/>
          <p:nvPr/>
        </p:nvSpPr>
        <p:spPr>
          <a:xfrm>
            <a:off x="3548844" y="205358"/>
            <a:ext cx="5616624" cy="70336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67" name="Picture 2" descr="C:\Users\toshi\Desktop\yjimage.jpg"/>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5733086" y="4509120"/>
            <a:ext cx="509035" cy="46987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7" name="直線矢印コネクタ 56"/>
          <p:cNvCxnSpPr>
            <a:endCxn id="32" idx="2"/>
          </p:cNvCxnSpPr>
          <p:nvPr/>
        </p:nvCxnSpPr>
        <p:spPr>
          <a:xfrm flipH="1" flipV="1">
            <a:off x="6009795" y="4217085"/>
            <a:ext cx="175132" cy="1201154"/>
          </a:xfrm>
          <a:prstGeom prst="straightConnector1">
            <a:avLst/>
          </a:prstGeom>
          <a:ln w="28575">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 xmlns:p14="http://schemas.microsoft.com/office/powerpoint/2010/main" val="4032813660"/>
              </p:ext>
            </p:extLst>
          </p:nvPr>
        </p:nvGraphicFramePr>
        <p:xfrm>
          <a:off x="380468" y="749721"/>
          <a:ext cx="9001125" cy="5663785"/>
        </p:xfrm>
        <a:graphic>
          <a:graphicData uri="http://schemas.openxmlformats.org/drawingml/2006/table">
            <a:tbl>
              <a:tblPr/>
              <a:tblGrid>
                <a:gridCol w="504062"/>
                <a:gridCol w="504063"/>
                <a:gridCol w="2501695"/>
                <a:gridCol w="2106234"/>
                <a:gridCol w="3385071"/>
              </a:tblGrid>
              <a:tr h="239053">
                <a:tc gridSpan="2">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日程</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kumimoji="1" lang="ja-JP" altLang="en-US"/>
                    </a:p>
                  </a:txBody>
                  <a:tcPr/>
                </a:tc>
                <a:tc>
                  <a:txBody>
                    <a:bodyPr/>
                    <a:lstStyle/>
                    <a:p>
                      <a:pPr algn="ctr"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販社</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代行センター</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835467">
                <a:tc>
                  <a:txBody>
                    <a:bodyPr/>
                    <a:lstStyle/>
                    <a:p>
                      <a:pPr algn="ctr" fontAlgn="ctr"/>
                      <a:r>
                        <a:rPr lang="en-US" altLang="ja-JP" sz="1100" b="0" i="0" u="none" strike="noStrike" dirty="0">
                          <a:solidFill>
                            <a:srgbClr val="000000"/>
                          </a:solidFill>
                          <a:latin typeface="HG丸ｺﾞｼｯｸM-PRO" panose="020F0600000000000000" pitchFamily="50" charset="-128"/>
                          <a:ea typeface="HG丸ｺﾞｼｯｸM-PRO" panose="020F0600000000000000" pitchFamily="50" charset="-128"/>
                        </a:rPr>
                        <a:t>1</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（月）</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書類を代行センターに送付</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委任状　</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印鑑証明</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・車庫図面関係</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baseline="0"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書類の</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審査</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　申請システムでデータ作成</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国の</a:t>
                      </a:r>
                      <a:r>
                        <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OSS</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システムに</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データ送信</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68373">
                <a:tc>
                  <a:txBody>
                    <a:bodyPr/>
                    <a:lstStyle/>
                    <a:p>
                      <a:pPr algn="ctr" fontAlgn="ctr"/>
                      <a:r>
                        <a:rPr lang="en-US" altLang="ja-JP" sz="1100" b="0" i="0" u="none" strike="noStrike" dirty="0">
                          <a:solidFill>
                            <a:srgbClr val="000000"/>
                          </a:solidFill>
                          <a:latin typeface="HG丸ｺﾞｼｯｸM-PRO" panose="020F0600000000000000" pitchFamily="50" charset="-128"/>
                          <a:ea typeface="HG丸ｺﾞｼｯｸM-PRO" panose="020F0600000000000000" pitchFamily="50" charset="-128"/>
                        </a:rPr>
                        <a:t>2</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（火）</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baseline="0"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支局・・</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・書類提出　⇒　</a:t>
                      </a:r>
                      <a:r>
                        <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OSS</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開始</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baseline="0"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保管場所証明申請</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手数料納付</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06381">
                <a:tc>
                  <a:txBody>
                    <a:bodyPr/>
                    <a:lstStyle/>
                    <a:p>
                      <a:pPr algn="ctr" fontAlgn="ctr"/>
                      <a:r>
                        <a:rPr lang="en-US" altLang="ja-JP" sz="1100" b="0" i="0" u="none" strike="noStrike" dirty="0">
                          <a:solidFill>
                            <a:srgbClr val="000000"/>
                          </a:solidFill>
                          <a:latin typeface="HG丸ｺﾞｼｯｸM-PRO" panose="020F0600000000000000" pitchFamily="50" charset="-128"/>
                          <a:ea typeface="HG丸ｺﾞｼｯｸM-PRO" panose="020F0600000000000000" pitchFamily="50" charset="-128"/>
                        </a:rPr>
                        <a:t>3</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（水）</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30534">
                <a:tc>
                  <a:txBody>
                    <a:bodyPr/>
                    <a:lstStyle/>
                    <a:p>
                      <a:pPr algn="ctr" fontAlgn="ctr"/>
                      <a:r>
                        <a:rPr lang="en-US" altLang="ja-JP" sz="1100" b="0" i="0" u="none" strike="noStrike">
                          <a:solidFill>
                            <a:srgbClr val="000000"/>
                          </a:solidFill>
                          <a:latin typeface="HG丸ｺﾞｼｯｸM-PRO" panose="020F0600000000000000" pitchFamily="50" charset="-128"/>
                          <a:ea typeface="HG丸ｺﾞｼｯｸM-PRO" panose="020F0600000000000000" pitchFamily="50" charset="-128"/>
                        </a:rPr>
                        <a:t>4</a:t>
                      </a: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（木）</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譲渡証の投入</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　自賠責加入証明書の投入</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・標章交付手数料納付</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・検査登録手数料納付</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・標章一括受領</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992882">
                <a:tc>
                  <a:txBody>
                    <a:bodyPr/>
                    <a:lstStyle/>
                    <a:p>
                      <a:pPr algn="ctr" fontAlgn="ctr"/>
                      <a:r>
                        <a:rPr lang="en-US" altLang="ja-JP" sz="1100" b="0" i="0" u="none" strike="noStrike">
                          <a:solidFill>
                            <a:srgbClr val="000000"/>
                          </a:solidFill>
                          <a:latin typeface="HG丸ｺﾞｼｯｸM-PRO" panose="020F0600000000000000" pitchFamily="50" charset="-128"/>
                          <a:ea typeface="HG丸ｺﾞｼｯｸM-PRO" panose="020F0600000000000000" pitchFamily="50" charset="-128"/>
                        </a:rPr>
                        <a:t>5</a:t>
                      </a: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（金）</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baseline="0"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・自動車重量税納付</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自動</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車税納付</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取得</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税納付</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・車検証、ナンバープレートなどを受領</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28589">
                <a:tc>
                  <a:txBody>
                    <a:bodyPr/>
                    <a:lstStyle/>
                    <a:p>
                      <a:pPr algn="ctr" fontAlgn="ctr"/>
                      <a:r>
                        <a:rPr lang="en-US" altLang="ja-JP" sz="1100" b="0" i="0" u="none" strike="noStrike">
                          <a:solidFill>
                            <a:srgbClr val="000000"/>
                          </a:solidFill>
                          <a:latin typeface="HG丸ｺﾞｼｯｸM-PRO" panose="020F0600000000000000" pitchFamily="50" charset="-128"/>
                          <a:ea typeface="HG丸ｺﾞｼｯｸM-PRO" panose="020F0600000000000000" pitchFamily="50" charset="-128"/>
                        </a:rPr>
                        <a:t>6</a:t>
                      </a: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（土）</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l"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r h="328589">
                <a:tc>
                  <a:txBody>
                    <a:bodyPr/>
                    <a:lstStyle/>
                    <a:p>
                      <a:pPr algn="ctr" fontAlgn="ctr"/>
                      <a:r>
                        <a:rPr lang="en-US" altLang="ja-JP" sz="1100" b="0" i="0" u="none" strike="noStrike">
                          <a:solidFill>
                            <a:srgbClr val="000000"/>
                          </a:solidFill>
                          <a:latin typeface="HG丸ｺﾞｼｯｸM-PRO" panose="020F0600000000000000" pitchFamily="50" charset="-128"/>
                          <a:ea typeface="HG丸ｺﾞｼｯｸM-PRO" panose="020F0600000000000000" pitchFamily="50" charset="-128"/>
                        </a:rPr>
                        <a:t>7</a:t>
                      </a: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（日）</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l"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r h="1031184">
                <a:tc>
                  <a:txBody>
                    <a:bodyPr/>
                    <a:lstStyle/>
                    <a:p>
                      <a:pPr algn="ctr" fontAlgn="ctr"/>
                      <a:r>
                        <a:rPr lang="en-US" altLang="ja-JP" sz="1100" b="0" i="0" u="none" strike="noStrike">
                          <a:solidFill>
                            <a:srgbClr val="000000"/>
                          </a:solidFill>
                          <a:latin typeface="HG丸ｺﾞｼｯｸM-PRO" panose="020F0600000000000000" pitchFamily="50" charset="-128"/>
                          <a:ea typeface="HG丸ｺﾞｼｯｸM-PRO" panose="020F0600000000000000" pitchFamily="50" charset="-128"/>
                        </a:rPr>
                        <a:t>8</a:t>
                      </a:r>
                      <a:r>
                        <a:rPr lang="ja-JP" altLang="en-US" sz="1100" b="0" i="0" u="none" strike="noStrike">
                          <a:solidFill>
                            <a:srgbClr val="000000"/>
                          </a:solidFill>
                          <a:latin typeface="HG丸ｺﾞｼｯｸM-PRO" panose="020F0600000000000000" pitchFamily="50" charset="-128"/>
                          <a:ea typeface="HG丸ｺﾞｼｯｸM-PRO" panose="020F0600000000000000" pitchFamily="50" charset="-128"/>
                        </a:rPr>
                        <a:t>日目</a:t>
                      </a:r>
                    </a:p>
                  </a:txBody>
                  <a:tcPr marL="0" marR="0" marT="0" marB="0" anchor="ctr">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（月）</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　納車</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車検証、ナンバープレート</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受</a:t>
                      </a:r>
                      <a:endParaRPr lang="en-US" altLang="ja-JP" sz="1100" b="0" i="0" u="none" strike="noStrike" dirty="0" smtClean="0">
                        <a:solidFill>
                          <a:srgbClr val="000000"/>
                        </a:solidFill>
                        <a:latin typeface="HG丸ｺﾞｼｯｸM-PRO" panose="020F0600000000000000" pitchFamily="50" charset="-128"/>
                        <a:ea typeface="HG丸ｺﾞｼｯｸM-PRO" panose="020F0600000000000000" pitchFamily="50" charset="-128"/>
                      </a:endParaRPr>
                    </a:p>
                    <a:p>
                      <a:pPr algn="l" fontAlgn="ct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取）</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ct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・車</a:t>
                      </a: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検証、ナンバープレートなどを送付</a:t>
                      </a:r>
                      <a: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t/>
                      </a:r>
                      <a:br>
                        <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rPr>
                      </a:br>
                      <a:r>
                        <a:rPr lang="ja-JP" altLang="en-US" sz="1100" b="0" i="0" u="none" strike="noStrike" dirty="0" smtClean="0">
                          <a:solidFill>
                            <a:srgbClr val="000000"/>
                          </a:solidFill>
                          <a:latin typeface="HG丸ｺﾞｼｯｸM-PRO" panose="020F0600000000000000" pitchFamily="50" charset="-128"/>
                          <a:ea typeface="HG丸ｺﾞｼｯｸM-PRO" panose="020F0600000000000000" pitchFamily="50" charset="-128"/>
                        </a:rPr>
                        <a:t>　　</a:t>
                      </a:r>
                      <a:endParaRPr lang="ja-JP" altLang="en-US" sz="1100" b="0" i="0" u="none" strike="noStrike" dirty="0">
                        <a:solidFill>
                          <a:srgbClr val="000000"/>
                        </a:solidFill>
                        <a:latin typeface="HG丸ｺﾞｼｯｸM-PRO" panose="020F0600000000000000" pitchFamily="50" charset="-128"/>
                        <a:ea typeface="HG丸ｺﾞｼｯｸM-PRO" panose="020F0600000000000000" pitchFamily="50" charset="-128"/>
                      </a:endParaRPr>
                    </a:p>
                  </a:txBody>
                  <a:tcPr marL="0" marR="0" marT="0" marB="0" anchor="ctr">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
        <p:nvSpPr>
          <p:cNvPr id="5" name="角丸四角形 4"/>
          <p:cNvSpPr/>
          <p:nvPr/>
        </p:nvSpPr>
        <p:spPr>
          <a:xfrm>
            <a:off x="3944405" y="1952967"/>
            <a:ext cx="1954213" cy="504056"/>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smtClean="0">
                <a:latin typeface="HG丸ｺﾞｼｯｸM-PRO" panose="020F0600000000000000" pitchFamily="50" charset="-128"/>
                <a:ea typeface="HG丸ｺﾞｼｯｸM-PRO" panose="020F0600000000000000" pitchFamily="50" charset="-128"/>
              </a:rPr>
              <a:t>支局による受付審査</a:t>
            </a:r>
            <a:endParaRPr lang="en-US" altLang="ja-JP" dirty="0" smtClean="0">
              <a:latin typeface="HG丸ｺﾞｼｯｸM-PRO" panose="020F0600000000000000" pitchFamily="50" charset="-128"/>
              <a:ea typeface="HG丸ｺﾞｼｯｸM-PRO" panose="020F0600000000000000" pitchFamily="50" charset="-128"/>
            </a:endParaRPr>
          </a:p>
          <a:p>
            <a:pPr algn="ctr">
              <a:defRPr/>
            </a:pPr>
            <a:r>
              <a:rPr lang="ja-JP" altLang="en-US" dirty="0" smtClean="0">
                <a:latin typeface="HG丸ｺﾞｼｯｸM-PRO" panose="020F0600000000000000" pitchFamily="50" charset="-128"/>
                <a:ea typeface="HG丸ｺﾞｼｯｸM-PRO" panose="020F0600000000000000" pitchFamily="50" charset="-128"/>
              </a:rPr>
              <a:t>警察</a:t>
            </a:r>
            <a:r>
              <a:rPr lang="ja-JP" altLang="en-US" dirty="0">
                <a:latin typeface="HG丸ｺﾞｼｯｸM-PRO" panose="020F0600000000000000" pitchFamily="50" charset="-128"/>
                <a:ea typeface="HG丸ｺﾞｼｯｸM-PRO" panose="020F0600000000000000" pitchFamily="50" charset="-128"/>
              </a:rPr>
              <a:t>による保管場所審査</a:t>
            </a:r>
            <a:endParaRPr lang="en-US" altLang="ja-JP" dirty="0">
              <a:latin typeface="HG丸ｺﾞｼｯｸM-PRO" panose="020F0600000000000000" pitchFamily="50" charset="-128"/>
              <a:ea typeface="HG丸ｺﾞｼｯｸM-PRO" panose="020F0600000000000000" pitchFamily="50" charset="-128"/>
            </a:endParaRPr>
          </a:p>
        </p:txBody>
      </p:sp>
      <p:sp>
        <p:nvSpPr>
          <p:cNvPr id="6" name="角丸四角形 5"/>
          <p:cNvSpPr/>
          <p:nvPr/>
        </p:nvSpPr>
        <p:spPr>
          <a:xfrm>
            <a:off x="3943696" y="2708898"/>
            <a:ext cx="1954212" cy="300037"/>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a:latin typeface="HG丸ｺﾞｼｯｸM-PRO" panose="020F0600000000000000" pitchFamily="50" charset="-128"/>
                <a:ea typeface="HG丸ｺﾞｼｯｸM-PRO" panose="020F0600000000000000" pitchFamily="50" charset="-128"/>
              </a:rPr>
              <a:t>警察による保管場所審査</a:t>
            </a:r>
            <a:endParaRPr lang="en-US" altLang="ja-JP" dirty="0">
              <a:latin typeface="HG丸ｺﾞｼｯｸM-PRO" panose="020F0600000000000000" pitchFamily="50" charset="-128"/>
              <a:ea typeface="HG丸ｺﾞｼｯｸM-PRO" panose="020F0600000000000000" pitchFamily="50" charset="-128"/>
            </a:endParaRPr>
          </a:p>
        </p:txBody>
      </p:sp>
      <p:sp>
        <p:nvSpPr>
          <p:cNvPr id="7" name="角丸四角形 6"/>
          <p:cNvSpPr/>
          <p:nvPr/>
        </p:nvSpPr>
        <p:spPr>
          <a:xfrm>
            <a:off x="3980211" y="3307815"/>
            <a:ext cx="1954213" cy="300038"/>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smtClean="0">
                <a:latin typeface="HG丸ｺﾞｼｯｸM-PRO" panose="020F0600000000000000" pitchFamily="50" charset="-128"/>
                <a:ea typeface="HG丸ｺﾞｼｯｸM-PRO" panose="020F0600000000000000" pitchFamily="50" charset="-128"/>
              </a:rPr>
              <a:t>保管</a:t>
            </a:r>
            <a:r>
              <a:rPr lang="ja-JP" altLang="en-US" dirty="0">
                <a:latin typeface="HG丸ｺﾞｼｯｸM-PRO" panose="020F0600000000000000" pitchFamily="50" charset="-128"/>
                <a:ea typeface="HG丸ｺﾞｼｯｸM-PRO" panose="020F0600000000000000" pitchFamily="50" charset="-128"/>
              </a:rPr>
              <a:t>場所</a:t>
            </a:r>
            <a:r>
              <a:rPr lang="ja-JP" altLang="en-US" dirty="0" smtClean="0">
                <a:latin typeface="HG丸ｺﾞｼｯｸM-PRO" panose="020F0600000000000000" pitchFamily="50" charset="-128"/>
                <a:ea typeface="HG丸ｺﾞｼｯｸM-PRO" panose="020F0600000000000000" pitchFamily="50" charset="-128"/>
              </a:rPr>
              <a:t>審査終了</a:t>
            </a:r>
            <a:endParaRPr lang="en-US" altLang="ja-JP" dirty="0">
              <a:latin typeface="HG丸ｺﾞｼｯｸM-PRO" panose="020F0600000000000000" pitchFamily="50" charset="-128"/>
              <a:ea typeface="HG丸ｺﾞｼｯｸM-PRO" panose="020F0600000000000000" pitchFamily="50" charset="-128"/>
            </a:endParaRPr>
          </a:p>
        </p:txBody>
      </p:sp>
      <p:sp>
        <p:nvSpPr>
          <p:cNvPr id="8" name="右矢印 7"/>
          <p:cNvSpPr/>
          <p:nvPr/>
        </p:nvSpPr>
        <p:spPr>
          <a:xfrm>
            <a:off x="3980915" y="1181529"/>
            <a:ext cx="1766889" cy="487363"/>
          </a:xfrm>
          <a:prstGeom prst="rightArrow">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a:latin typeface="HG丸ｺﾞｼｯｸM-PRO" panose="020F0600000000000000" pitchFamily="50" charset="-128"/>
                <a:ea typeface="HG丸ｺﾞｼｯｸM-PRO" panose="020F0600000000000000" pitchFamily="50" charset="-128"/>
              </a:rPr>
              <a:t>集配便</a:t>
            </a:r>
          </a:p>
        </p:txBody>
      </p:sp>
      <p:sp>
        <p:nvSpPr>
          <p:cNvPr id="9" name="右矢印 8"/>
          <p:cNvSpPr/>
          <p:nvPr/>
        </p:nvSpPr>
        <p:spPr>
          <a:xfrm flipH="1">
            <a:off x="3980919" y="5675211"/>
            <a:ext cx="1881188" cy="401637"/>
          </a:xfrm>
          <a:prstGeom prst="rightArrow">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smtClean="0">
                <a:latin typeface="HG丸ｺﾞｼｯｸM-PRO" panose="020F0600000000000000" pitchFamily="50" charset="-128"/>
                <a:ea typeface="HG丸ｺﾞｼｯｸM-PRO" panose="020F0600000000000000" pitchFamily="50" charset="-128"/>
              </a:rPr>
              <a:t>集配</a:t>
            </a:r>
            <a:endParaRPr lang="ja-JP" altLang="en-US" dirty="0">
              <a:latin typeface="HG丸ｺﾞｼｯｸM-PRO" panose="020F0600000000000000" pitchFamily="50" charset="-128"/>
              <a:ea typeface="HG丸ｺﾞｼｯｸM-PRO" panose="020F0600000000000000" pitchFamily="50" charset="-128"/>
            </a:endParaRPr>
          </a:p>
        </p:txBody>
      </p:sp>
      <p:sp>
        <p:nvSpPr>
          <p:cNvPr id="10" name="角丸四角形 9"/>
          <p:cNvSpPr/>
          <p:nvPr/>
        </p:nvSpPr>
        <p:spPr>
          <a:xfrm>
            <a:off x="3945977" y="3860264"/>
            <a:ext cx="1954213" cy="215900"/>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smtClean="0">
                <a:latin typeface="HG丸ｺﾞｼｯｸM-PRO" panose="020F0600000000000000" pitchFamily="50" charset="-128"/>
                <a:ea typeface="HG丸ｺﾞｼｯｸM-PRO" panose="020F0600000000000000" pitchFamily="50" charset="-128"/>
              </a:rPr>
              <a:t>支局</a:t>
            </a:r>
            <a:r>
              <a:rPr lang="ja-JP" altLang="en-US" dirty="0">
                <a:latin typeface="HG丸ｺﾞｼｯｸM-PRO" panose="020F0600000000000000" pitchFamily="50" charset="-128"/>
                <a:ea typeface="HG丸ｺﾞｼｯｸM-PRO" panose="020F0600000000000000" pitchFamily="50" charset="-128"/>
              </a:rPr>
              <a:t>による</a:t>
            </a:r>
            <a:r>
              <a:rPr lang="ja-JP" altLang="en-US" dirty="0" smtClean="0">
                <a:latin typeface="HG丸ｺﾞｼｯｸM-PRO" panose="020F0600000000000000" pitchFamily="50" charset="-128"/>
                <a:ea typeface="HG丸ｺﾞｼｯｸM-PRO" panose="020F0600000000000000" pitchFamily="50" charset="-128"/>
              </a:rPr>
              <a:t>検査登録審査</a:t>
            </a:r>
            <a:endParaRPr lang="en-US" altLang="ja-JP" dirty="0">
              <a:latin typeface="HG丸ｺﾞｼｯｸM-PRO" panose="020F0600000000000000" pitchFamily="50" charset="-128"/>
              <a:ea typeface="HG丸ｺﾞｼｯｸM-PRO" panose="020F0600000000000000" pitchFamily="50" charset="-128"/>
            </a:endParaRPr>
          </a:p>
        </p:txBody>
      </p:sp>
      <p:sp>
        <p:nvSpPr>
          <p:cNvPr id="11" name="角丸四角形 10"/>
          <p:cNvSpPr/>
          <p:nvPr/>
        </p:nvSpPr>
        <p:spPr>
          <a:xfrm>
            <a:off x="4064463" y="4136586"/>
            <a:ext cx="1755775" cy="239712"/>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smtClean="0">
                <a:latin typeface="HG丸ｺﾞｼｯｸM-PRO" panose="020F0600000000000000" pitchFamily="50" charset="-128"/>
                <a:ea typeface="HG丸ｺﾞｼｯｸM-PRO" panose="020F0600000000000000" pitchFamily="50" charset="-128"/>
              </a:rPr>
              <a:t>県税による税審査</a:t>
            </a:r>
            <a:endParaRPr lang="en-US" altLang="ja-JP" dirty="0">
              <a:latin typeface="HG丸ｺﾞｼｯｸM-PRO" panose="020F0600000000000000" pitchFamily="50" charset="-128"/>
              <a:ea typeface="HG丸ｺﾞｼｯｸM-PRO" panose="020F0600000000000000" pitchFamily="50" charset="-128"/>
            </a:endParaRPr>
          </a:p>
        </p:txBody>
      </p:sp>
      <p:sp>
        <p:nvSpPr>
          <p:cNvPr id="12"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7</a:t>
            </a:fld>
            <a:endParaRPr lang="en-US" altLang="ja-JP" sz="1400" dirty="0" smtClean="0">
              <a:solidFill>
                <a:schemeClr val="tx1"/>
              </a:solidFill>
            </a:endParaRPr>
          </a:p>
        </p:txBody>
      </p:sp>
      <p:sp>
        <p:nvSpPr>
          <p:cNvPr id="13" name="テキスト ボックス 12"/>
          <p:cNvSpPr txBox="1"/>
          <p:nvPr/>
        </p:nvSpPr>
        <p:spPr>
          <a:xfrm>
            <a:off x="235192" y="193973"/>
            <a:ext cx="6552729" cy="369279"/>
          </a:xfrm>
          <a:prstGeom prst="rect">
            <a:avLst/>
          </a:prstGeom>
          <a:noFill/>
        </p:spPr>
        <p:txBody>
          <a:bodyPr wrap="square" lIns="91386" tIns="45694" rIns="91386" bIns="45694"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６．</a:t>
            </a:r>
            <a:r>
              <a:rPr lang="en-US" altLang="ja-JP" b="1" dirty="0" smtClean="0">
                <a:latin typeface="HG丸ｺﾞｼｯｸM-PRO" panose="020F0600000000000000" pitchFamily="50" charset="-128"/>
                <a:ea typeface="HG丸ｺﾞｼｯｸM-PRO" panose="020F0600000000000000" pitchFamily="50" charset="-128"/>
              </a:rPr>
              <a:t>OSS</a:t>
            </a:r>
            <a:r>
              <a:rPr lang="ja-JP" altLang="en-US" b="1" dirty="0" smtClean="0">
                <a:latin typeface="HG丸ｺﾞｼｯｸM-PRO" panose="020F0600000000000000" pitchFamily="50" charset="-128"/>
                <a:ea typeface="HG丸ｺﾞｼｯｸM-PRO" panose="020F0600000000000000" pitchFamily="50" charset="-128"/>
              </a:rPr>
              <a:t>申請の大よその日程</a:t>
            </a:r>
          </a:p>
        </p:txBody>
      </p:sp>
      <p:sp>
        <p:nvSpPr>
          <p:cNvPr id="20" name="角丸四角形 19"/>
          <p:cNvSpPr/>
          <p:nvPr/>
        </p:nvSpPr>
        <p:spPr>
          <a:xfrm>
            <a:off x="4098280" y="4432205"/>
            <a:ext cx="1755775" cy="239712"/>
          </a:xfrm>
          <a:prstGeom prst="roundRect">
            <a:avLst/>
          </a:prstGeom>
        </p:spPr>
        <p:style>
          <a:lnRef idx="2">
            <a:schemeClr val="accent6"/>
          </a:lnRef>
          <a:fillRef idx="1">
            <a:schemeClr val="lt1"/>
          </a:fillRef>
          <a:effectRef idx="0">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dirty="0" smtClean="0">
                <a:latin typeface="HG丸ｺﾞｼｯｸM-PRO" panose="020F0600000000000000" pitchFamily="50" charset="-128"/>
                <a:ea typeface="HG丸ｺﾞｼｯｸM-PRO" panose="020F0600000000000000" pitchFamily="50" charset="-128"/>
              </a:rPr>
              <a:t>手続完了⇒交付</a:t>
            </a:r>
            <a:endParaRPr lang="en-US" altLang="ja-JP"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3825052440"/>
      </p:ext>
    </p:extLst>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1"/>
          <p:cNvPicPr>
            <a:picLocks noChangeAspect="1" noChangeArrowheads="1"/>
          </p:cNvPicPr>
          <p:nvPr/>
        </p:nvPicPr>
        <p:blipFill>
          <a:blip r:embed="rId3" cstate="print"/>
          <a:srcRect/>
          <a:stretch>
            <a:fillRect/>
          </a:stretch>
        </p:blipFill>
        <p:spPr bwMode="auto">
          <a:xfrm>
            <a:off x="194344" y="1248348"/>
            <a:ext cx="9838700" cy="5689377"/>
          </a:xfrm>
          <a:prstGeom prst="rect">
            <a:avLst/>
          </a:prstGeom>
          <a:noFill/>
          <a:ln w="9525">
            <a:noFill/>
            <a:miter lim="800000"/>
            <a:headEnd/>
            <a:tailEnd/>
          </a:ln>
        </p:spPr>
      </p:pic>
      <p:sp>
        <p:nvSpPr>
          <p:cNvPr id="3" name="サブタイトル 2"/>
          <p:cNvSpPr>
            <a:spLocks noGrp="1"/>
          </p:cNvSpPr>
          <p:nvPr>
            <p:ph type="subTitle" idx="1"/>
          </p:nvPr>
        </p:nvSpPr>
        <p:spPr>
          <a:xfrm>
            <a:off x="350844" y="526473"/>
            <a:ext cx="9204325" cy="5974342"/>
          </a:xfrm>
          <a:ln>
            <a:solidFill>
              <a:schemeClr val="bg1"/>
            </a:solidFill>
          </a:ln>
        </p:spPr>
        <p:txBody>
          <a:bodyPr>
            <a:normAutofit fontScale="47500" lnSpcReduction="20000"/>
          </a:bodyPr>
          <a:lstStyle/>
          <a:p>
            <a:pPr algn="l">
              <a:buFont typeface="Arial" charset="0"/>
              <a:buNone/>
              <a:defRPr/>
            </a:pPr>
            <a:r>
              <a:rPr lang="ja-JP" altLang="en-US" sz="1600" b="1" dirty="0" smtClean="0">
                <a:solidFill>
                  <a:schemeClr val="tx1"/>
                </a:solidFill>
              </a:rPr>
              <a:t>　　</a:t>
            </a:r>
            <a:endParaRPr lang="en-US" altLang="ja-JP" sz="1600" b="1" dirty="0" smtClean="0">
              <a:solidFill>
                <a:schemeClr val="tx1"/>
              </a:solidFill>
            </a:endParaRPr>
          </a:p>
          <a:p>
            <a:pPr algn="l">
              <a:buFont typeface="Arial" charset="0"/>
              <a:buNone/>
              <a:defRPr/>
            </a:pPr>
            <a:r>
              <a:rPr lang="ja-JP" altLang="en-US" sz="1600" b="1" dirty="0">
                <a:solidFill>
                  <a:schemeClr val="tx1"/>
                </a:solidFill>
              </a:rPr>
              <a:t>　</a:t>
            </a:r>
            <a:r>
              <a:rPr lang="ja-JP" altLang="en-US" sz="1600" b="1" dirty="0" smtClean="0">
                <a:solidFill>
                  <a:schemeClr val="tx1"/>
                </a:solidFill>
              </a:rPr>
              <a:t>　　　</a:t>
            </a:r>
            <a:r>
              <a:rPr lang="ja-JP" altLang="en-US" sz="3400" b="1" dirty="0" smtClean="0">
                <a:solidFill>
                  <a:schemeClr val="tx1"/>
                </a:solidFill>
              </a:rPr>
              <a:t>　</a:t>
            </a:r>
            <a:r>
              <a:rPr lang="ja-JP" altLang="en-US" sz="3400" dirty="0" smtClean="0">
                <a:solidFill>
                  <a:schemeClr val="tx1"/>
                </a:solidFill>
              </a:rPr>
              <a:t>ＯＳＳシステムログ調査（平成</a:t>
            </a:r>
            <a:r>
              <a:rPr lang="en-US" altLang="ja-JP" sz="3400" dirty="0" smtClean="0">
                <a:solidFill>
                  <a:schemeClr val="tx1"/>
                </a:solidFill>
              </a:rPr>
              <a:t>24</a:t>
            </a:r>
            <a:r>
              <a:rPr lang="ja-JP" altLang="en-US" sz="3400" dirty="0" smtClean="0">
                <a:solidFill>
                  <a:schemeClr val="tx1"/>
                </a:solidFill>
              </a:rPr>
              <a:t>年</a:t>
            </a:r>
            <a:r>
              <a:rPr lang="en-US" altLang="ja-JP" sz="3400" dirty="0" smtClean="0">
                <a:solidFill>
                  <a:schemeClr val="tx1"/>
                </a:solidFill>
              </a:rPr>
              <a:t>4</a:t>
            </a:r>
            <a:r>
              <a:rPr lang="ja-JP" altLang="en-US" sz="3400" dirty="0" smtClean="0">
                <a:solidFill>
                  <a:schemeClr val="tx1"/>
                </a:solidFill>
              </a:rPr>
              <a:t>月分）により、一つの申請において、開始から終了まで、</a:t>
            </a:r>
            <a:endParaRPr lang="en-US" altLang="ja-JP" sz="3400" dirty="0" smtClean="0">
              <a:solidFill>
                <a:schemeClr val="tx1"/>
              </a:solidFill>
            </a:endParaRPr>
          </a:p>
          <a:p>
            <a:pPr algn="l">
              <a:buFont typeface="Arial" charset="0"/>
              <a:buNone/>
              <a:defRPr/>
            </a:pPr>
            <a:r>
              <a:rPr lang="ja-JP" altLang="en-US" sz="3400" dirty="0" smtClean="0">
                <a:solidFill>
                  <a:schemeClr val="tx1"/>
                </a:solidFill>
              </a:rPr>
              <a:t>　　各フェーズ毎の所要日数を集計した。稼働地域（</a:t>
            </a:r>
            <a:r>
              <a:rPr lang="ja-JP" altLang="en-US" sz="3400" dirty="0" smtClean="0">
                <a:solidFill>
                  <a:schemeClr val="tx1"/>
                </a:solidFill>
              </a:rPr>
              <a:t>奈良</a:t>
            </a:r>
            <a:r>
              <a:rPr lang="ja-JP" altLang="en-US" sz="3400" dirty="0" smtClean="0">
                <a:solidFill>
                  <a:schemeClr val="tx1"/>
                </a:solidFill>
              </a:rPr>
              <a:t>、広島</a:t>
            </a:r>
            <a:r>
              <a:rPr lang="ja-JP" altLang="en-US" sz="3400" dirty="0" smtClean="0">
                <a:solidFill>
                  <a:schemeClr val="tx1"/>
                </a:solidFill>
              </a:rPr>
              <a:t>を</a:t>
            </a:r>
            <a:r>
              <a:rPr lang="ja-JP" altLang="en-US" sz="3400" dirty="0" smtClean="0">
                <a:solidFill>
                  <a:schemeClr val="tx1"/>
                </a:solidFill>
              </a:rPr>
              <a:t>除く）の平均所要日数は、</a:t>
            </a:r>
            <a:r>
              <a:rPr lang="en-US" altLang="ja-JP" sz="3400" u="sng" dirty="0" smtClean="0">
                <a:solidFill>
                  <a:srgbClr val="FF0000"/>
                </a:solidFill>
              </a:rPr>
              <a:t>5.89</a:t>
            </a:r>
            <a:r>
              <a:rPr lang="ja-JP" altLang="en-US" sz="3400" u="sng" dirty="0" smtClean="0">
                <a:solidFill>
                  <a:srgbClr val="FF0000"/>
                </a:solidFill>
              </a:rPr>
              <a:t>日</a:t>
            </a:r>
            <a:r>
              <a:rPr lang="ja-JP" altLang="en-US" sz="3400" dirty="0" smtClean="0">
                <a:solidFill>
                  <a:schemeClr val="tx1"/>
                </a:solidFill>
              </a:rPr>
              <a:t>。</a:t>
            </a:r>
            <a:endParaRPr lang="en-US" altLang="ja-JP" sz="3400" dirty="0" smtClean="0">
              <a:solidFill>
                <a:schemeClr val="tx1"/>
              </a:solidFill>
            </a:endParaRPr>
          </a:p>
          <a:p>
            <a:pPr algn="l">
              <a:buFont typeface="Arial" charset="0"/>
              <a:buNone/>
              <a:defRPr/>
            </a:pPr>
            <a:r>
              <a:rPr lang="ja-JP" altLang="en-US" sz="3400" dirty="0" smtClean="0">
                <a:solidFill>
                  <a:schemeClr val="tx1"/>
                </a:solidFill>
              </a:rPr>
              <a:t>　　</a:t>
            </a:r>
            <a:r>
              <a:rPr lang="ja-JP" altLang="en-US" sz="3400" dirty="0" smtClean="0">
                <a:solidFill>
                  <a:schemeClr val="tx1"/>
                </a:solidFill>
              </a:rPr>
              <a:t>東京都で</a:t>
            </a:r>
            <a:r>
              <a:rPr lang="ja-JP" altLang="en-US" sz="3400" dirty="0" smtClean="0">
                <a:solidFill>
                  <a:schemeClr val="tx1"/>
                </a:solidFill>
              </a:rPr>
              <a:t>は、最も件数が多い処理日数が</a:t>
            </a:r>
            <a:r>
              <a:rPr lang="en-US" altLang="ja-JP" sz="3400" dirty="0" smtClean="0">
                <a:solidFill>
                  <a:srgbClr val="FF0000"/>
                </a:solidFill>
              </a:rPr>
              <a:t>3</a:t>
            </a:r>
            <a:r>
              <a:rPr lang="ja-JP" altLang="en-US" sz="3400" dirty="0" smtClean="0">
                <a:solidFill>
                  <a:srgbClr val="FF0000"/>
                </a:solidFill>
              </a:rPr>
              <a:t>日間</a:t>
            </a:r>
            <a:r>
              <a:rPr lang="ja-JP" altLang="en-US" sz="3400" dirty="0" smtClean="0">
                <a:solidFill>
                  <a:schemeClr val="tx1"/>
                </a:solidFill>
              </a:rPr>
              <a:t>である。</a:t>
            </a:r>
            <a:endParaRPr lang="en-US" altLang="ja-JP" sz="3400" dirty="0" smtClean="0">
              <a:solidFill>
                <a:schemeClr val="tx1"/>
              </a:solidFill>
            </a:endParaRPr>
          </a:p>
          <a:p>
            <a:pPr algn="l">
              <a:buFont typeface="Arial" charset="0"/>
              <a:buNone/>
              <a:defRPr/>
            </a:pPr>
            <a:r>
              <a:rPr lang="ja-JP" altLang="en-US" sz="3400" dirty="0">
                <a:solidFill>
                  <a:schemeClr val="tx1"/>
                </a:solidFill>
              </a:rPr>
              <a:t>　</a:t>
            </a:r>
            <a:r>
              <a:rPr lang="ja-JP" altLang="en-US" sz="3400" dirty="0" smtClean="0">
                <a:solidFill>
                  <a:schemeClr val="tx1"/>
                </a:solidFill>
              </a:rPr>
              <a:t>　</a:t>
            </a:r>
            <a:r>
              <a:rPr lang="ja-JP" altLang="en-US" sz="3400" dirty="0" smtClean="0">
                <a:solidFill>
                  <a:srgbClr val="FF0000"/>
                </a:solidFill>
              </a:rPr>
              <a:t>なお、運輸支局閉庁時間でも申請データを受付できるので、リードタイムの短縮が図れる。</a:t>
            </a:r>
            <a:endParaRPr lang="en-US" altLang="ja-JP" sz="3400" dirty="0" smtClean="0">
              <a:solidFill>
                <a:srgbClr val="FF0000"/>
              </a:solidFill>
            </a:endParaRPr>
          </a:p>
          <a:p>
            <a:pPr algn="l">
              <a:buFont typeface="Arial" charset="0"/>
              <a:buNone/>
              <a:defRPr/>
            </a:pPr>
            <a:r>
              <a:rPr lang="ja-JP" altLang="en-US" sz="3400" dirty="0" smtClean="0">
                <a:solidFill>
                  <a:schemeClr val="tx1"/>
                </a:solidFill>
              </a:rPr>
              <a:t>　　</a:t>
            </a:r>
            <a:endParaRPr lang="en-US" altLang="ja-JP" sz="34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rPr>
              <a:t>　</a:t>
            </a: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latin typeface="+mn-ea"/>
              </a:rPr>
              <a:t>　　</a:t>
            </a:r>
            <a:endParaRPr lang="en-US" altLang="ja-JP" sz="1600" dirty="0" smtClean="0">
              <a:solidFill>
                <a:schemeClr val="tx1"/>
              </a:solidFill>
              <a:latin typeface="+mn-ea"/>
            </a:endParaRPr>
          </a:p>
          <a:p>
            <a:pPr algn="l">
              <a:buFont typeface="Arial" charset="0"/>
              <a:buNone/>
              <a:defRPr/>
            </a:pPr>
            <a:endParaRPr lang="en-US" altLang="ja-JP" sz="1600" dirty="0" smtClean="0">
              <a:solidFill>
                <a:schemeClr val="tx1"/>
              </a:solidFill>
              <a:latin typeface="+mn-ea"/>
            </a:endParaRPr>
          </a:p>
          <a:p>
            <a:pPr algn="l">
              <a:buFont typeface="Arial" charset="0"/>
              <a:buNone/>
              <a:defRPr/>
            </a:pPr>
            <a:endParaRPr lang="en-US" altLang="ja-JP" sz="1600" dirty="0" smtClean="0">
              <a:solidFill>
                <a:schemeClr val="tx1"/>
              </a:solidFill>
              <a:latin typeface="+mn-ea"/>
            </a:endParaRPr>
          </a:p>
          <a:p>
            <a:pPr algn="l">
              <a:buFont typeface="Arial" charset="0"/>
              <a:buNone/>
              <a:defRPr/>
            </a:pPr>
            <a:endParaRPr lang="en-US" altLang="ja-JP" sz="1600" dirty="0" smtClean="0">
              <a:solidFill>
                <a:schemeClr val="tx1"/>
              </a:solidFill>
              <a:latin typeface="+mn-ea"/>
            </a:endParaRPr>
          </a:p>
          <a:p>
            <a:pPr algn="l">
              <a:buFont typeface="Arial" charset="0"/>
              <a:buNone/>
              <a:defRPr/>
            </a:pPr>
            <a:r>
              <a:rPr lang="ja-JP" altLang="en-US" sz="1600" dirty="0" smtClean="0">
                <a:solidFill>
                  <a:schemeClr val="tx1"/>
                </a:solidFill>
                <a:latin typeface="+mn-ea"/>
              </a:rPr>
              <a:t>　　</a:t>
            </a:r>
            <a:endParaRPr lang="en-US" altLang="ja-JP" sz="1400" dirty="0" smtClean="0">
              <a:solidFill>
                <a:schemeClr val="tx1"/>
              </a:solidFill>
            </a:endParaRPr>
          </a:p>
          <a:p>
            <a:pPr algn="l">
              <a:buFont typeface="Arial" charset="0"/>
              <a:buNone/>
              <a:defRPr/>
            </a:pPr>
            <a:endParaRPr lang="en-US" altLang="ja-JP" sz="1400" dirty="0" smtClean="0">
              <a:solidFill>
                <a:schemeClr val="tx1"/>
              </a:solidFill>
            </a:endParaRPr>
          </a:p>
          <a:p>
            <a:pPr algn="l">
              <a:buFont typeface="Arial" charset="0"/>
              <a:buNone/>
              <a:defRPr/>
            </a:pPr>
            <a:r>
              <a:rPr lang="ja-JP" altLang="en-US" sz="1400" dirty="0" smtClean="0">
                <a:solidFill>
                  <a:schemeClr val="tx1"/>
                </a:solidFill>
              </a:rPr>
              <a:t>　</a:t>
            </a:r>
            <a:endParaRPr lang="en-US" altLang="ja-JP" sz="1400" b="1" dirty="0" smtClean="0">
              <a:solidFill>
                <a:schemeClr val="tx1"/>
              </a:solidFill>
            </a:endParaRPr>
          </a:p>
          <a:p>
            <a:pPr algn="l">
              <a:buFont typeface="Arial" charset="0"/>
              <a:buNone/>
              <a:defRPr/>
            </a:pPr>
            <a:endParaRPr lang="en-US" altLang="ja-JP" sz="1600" b="1" dirty="0" smtClean="0">
              <a:solidFill>
                <a:schemeClr val="tx1"/>
              </a:solidFill>
            </a:endParaRPr>
          </a:p>
          <a:p>
            <a:pPr algn="l">
              <a:buFont typeface="Arial" charset="0"/>
              <a:buNone/>
              <a:defRPr/>
            </a:pPr>
            <a:endParaRPr lang="en-US" altLang="ja-JP" sz="1600" b="1"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rPr>
              <a:t>　</a:t>
            </a:r>
            <a:endParaRPr lang="en-US" altLang="ja-JP" sz="1600" b="1" dirty="0" smtClean="0">
              <a:solidFill>
                <a:schemeClr val="tx1"/>
              </a:solidFill>
            </a:endParaRPr>
          </a:p>
          <a:p>
            <a:pPr algn="l">
              <a:buFont typeface="Arial" charset="0"/>
              <a:buNone/>
              <a:defRPr/>
            </a:pPr>
            <a:endParaRPr lang="en-US" altLang="ja-JP" sz="1600" b="1" dirty="0" smtClean="0">
              <a:solidFill>
                <a:schemeClr val="tx1"/>
              </a:solidFill>
            </a:endParaRPr>
          </a:p>
          <a:p>
            <a:pPr algn="l">
              <a:buFont typeface="Arial" charset="0"/>
              <a:buNone/>
              <a:defRPr/>
            </a:pPr>
            <a:endParaRPr lang="en-US" altLang="ja-JP" sz="1600" b="1" dirty="0" smtClean="0">
              <a:solidFill>
                <a:schemeClr val="tx1"/>
              </a:solidFill>
            </a:endParaRPr>
          </a:p>
          <a:p>
            <a:pPr algn="l">
              <a:buFont typeface="Arial" charset="0"/>
              <a:buNone/>
              <a:defRPr/>
            </a:pPr>
            <a:endParaRPr lang="en-US" altLang="ja-JP" sz="1600" b="1" dirty="0" smtClean="0">
              <a:solidFill>
                <a:schemeClr val="tx1"/>
              </a:solidFill>
            </a:endParaRPr>
          </a:p>
          <a:p>
            <a:pPr algn="l">
              <a:buFont typeface="Arial" charset="0"/>
              <a:buNone/>
              <a:defRPr/>
            </a:pPr>
            <a:endParaRPr lang="en-US" altLang="ja-JP" sz="1600" b="1" dirty="0" smtClean="0">
              <a:solidFill>
                <a:schemeClr val="tx1"/>
              </a:solidFill>
            </a:endParaRPr>
          </a:p>
          <a:p>
            <a:pPr algn="l">
              <a:buFont typeface="Arial" charset="0"/>
              <a:buNone/>
              <a:defRPr/>
            </a:pPr>
            <a:r>
              <a:rPr lang="ja-JP" altLang="en-US" sz="1600" b="1" dirty="0" smtClean="0">
                <a:solidFill>
                  <a:schemeClr val="tx1"/>
                </a:solidFill>
              </a:rPr>
              <a:t>　</a:t>
            </a:r>
            <a:endParaRPr lang="en-US" altLang="ja-JP" sz="1600" b="1"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rPr>
              <a:t>　</a:t>
            </a: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p:txBody>
      </p:sp>
      <p:sp>
        <p:nvSpPr>
          <p:cNvPr id="8" name="円/楕円 7"/>
          <p:cNvSpPr/>
          <p:nvPr/>
        </p:nvSpPr>
        <p:spPr>
          <a:xfrm>
            <a:off x="8329180" y="4247274"/>
            <a:ext cx="701675" cy="5048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dirty="0">
              <a:solidFill>
                <a:srgbClr val="FF0000"/>
              </a:solidFill>
            </a:endParaRPr>
          </a:p>
        </p:txBody>
      </p:sp>
      <p:sp>
        <p:nvSpPr>
          <p:cNvPr id="9" name="円/楕円 8"/>
          <p:cNvSpPr/>
          <p:nvPr/>
        </p:nvSpPr>
        <p:spPr>
          <a:xfrm>
            <a:off x="2201057" y="5618108"/>
            <a:ext cx="597552" cy="42660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92" tIns="45696" rIns="91392" bIns="45696" anchor="ctr"/>
          <a:lstStyle/>
          <a:p>
            <a:pPr algn="ctr">
              <a:defRPr/>
            </a:pPr>
            <a:endParaRPr lang="ja-JP" altLang="en-US" dirty="0">
              <a:solidFill>
                <a:srgbClr val="FF0000"/>
              </a:solidFill>
            </a:endParaRPr>
          </a:p>
        </p:txBody>
      </p:sp>
      <p:sp>
        <p:nvSpPr>
          <p:cNvPr id="11" name="スライド番号プレースホルダ 13"/>
          <p:cNvSpPr>
            <a:spLocks noGrp="1"/>
          </p:cNvSpPr>
          <p:nvPr>
            <p:ph type="sldNum" sz="quarter" idx="12"/>
          </p:nvPr>
        </p:nvSpPr>
        <p:spPr bwMode="auto">
          <a:xfrm>
            <a:off x="8913815" y="6477013"/>
            <a:ext cx="825500" cy="244475"/>
          </a:xfrm>
          <a:noFill/>
          <a:ln>
            <a:miter lim="800000"/>
            <a:headEnd/>
            <a:tailEnd/>
          </a:ln>
        </p:spPr>
        <p:txBody>
          <a:bodyPr wrap="square" lIns="91392" tIns="45696" rIns="91392" bIns="45696" numCol="1" anchor="t" anchorCtr="0" compatLnSpc="1">
            <a:prstTxWarp prst="textNoShape">
              <a:avLst/>
            </a:prstTxWarp>
          </a:bodyPr>
          <a:lstStyle/>
          <a:p>
            <a:fld id="{6F840D05-F2A4-4099-BC6C-0EF3BA29C311}" type="slidenum">
              <a:rPr lang="en-US" altLang="ja-JP" sz="1400" smtClean="0">
                <a:solidFill>
                  <a:schemeClr val="tx1"/>
                </a:solidFill>
              </a:rPr>
              <a:pPr/>
              <a:t>8</a:t>
            </a:fld>
            <a:endParaRPr lang="en-US" altLang="ja-JP" sz="1400" dirty="0" smtClean="0">
              <a:solidFill>
                <a:schemeClr val="tx1"/>
              </a:solidFill>
            </a:endParaRPr>
          </a:p>
        </p:txBody>
      </p:sp>
      <p:sp>
        <p:nvSpPr>
          <p:cNvPr id="12" name="テキスト ボックス 11"/>
          <p:cNvSpPr txBox="1"/>
          <p:nvPr/>
        </p:nvSpPr>
        <p:spPr>
          <a:xfrm>
            <a:off x="350493" y="188647"/>
            <a:ext cx="6552729" cy="369279"/>
          </a:xfrm>
          <a:prstGeom prst="rect">
            <a:avLst/>
          </a:prstGeom>
          <a:noFill/>
        </p:spPr>
        <p:txBody>
          <a:bodyPr wrap="square" lIns="91386" tIns="45694" rIns="91386" bIns="45694" rtlCol="0">
            <a:spAutoFit/>
          </a:bodyPr>
          <a:lstStyle/>
          <a:p>
            <a:r>
              <a:rPr lang="ja-JP" altLang="en-US" b="1" dirty="0" smtClean="0">
                <a:latin typeface="HG丸ｺﾞｼｯｸM-PRO" panose="020F0600000000000000" pitchFamily="50" charset="-128"/>
                <a:ea typeface="HG丸ｺﾞｼｯｸM-PRO" panose="020F0600000000000000" pitchFamily="50" charset="-128"/>
              </a:rPr>
              <a:t>参考）</a:t>
            </a:r>
            <a:r>
              <a:rPr lang="en-US" altLang="ja-JP" b="1" dirty="0" smtClean="0">
                <a:latin typeface="HG丸ｺﾞｼｯｸM-PRO" panose="020F0600000000000000" pitchFamily="50" charset="-128"/>
                <a:ea typeface="HG丸ｺﾞｼｯｸM-PRO" panose="020F0600000000000000" pitchFamily="50" charset="-128"/>
              </a:rPr>
              <a:t>OSS</a:t>
            </a:r>
            <a:r>
              <a:rPr lang="ja-JP" altLang="en-US" b="1" dirty="0" smtClean="0">
                <a:latin typeface="HG丸ｺﾞｼｯｸM-PRO" panose="020F0600000000000000" pitchFamily="50" charset="-128"/>
                <a:ea typeface="HG丸ｺﾞｼｯｸM-PRO" panose="020F0600000000000000" pitchFamily="50" charset="-128"/>
              </a:rPr>
              <a:t>申請の所要日数</a:t>
            </a:r>
          </a:p>
        </p:txBody>
      </p:sp>
    </p:spTree>
    <p:extLst>
      <p:ext uri="{BB962C8B-B14F-4D97-AF65-F5344CB8AC3E}">
        <p14:creationId xmlns="" xmlns:p14="http://schemas.microsoft.com/office/powerpoint/2010/main" val="69019633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正方形/長方形 8"/>
          <p:cNvSpPr/>
          <p:nvPr/>
        </p:nvSpPr>
        <p:spPr>
          <a:xfrm>
            <a:off x="584515" y="4437112"/>
            <a:ext cx="3744416" cy="1440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 3"/>
          <p:cNvSpPr>
            <a:spLocks noGrp="1"/>
          </p:cNvSpPr>
          <p:nvPr>
            <p:ph type="sldNum" sz="quarter" idx="12"/>
          </p:nvPr>
        </p:nvSpPr>
        <p:spPr/>
        <p:txBody>
          <a:bodyPr/>
          <a:lstStyle/>
          <a:p>
            <a:fld id="{ECC2B487-4B00-42C0-977F-187693A5923A}" type="slidenum">
              <a:rPr kumimoji="1" lang="ja-JP" altLang="en-US" smtClean="0"/>
              <a:pPr/>
              <a:t>9</a:t>
            </a:fld>
            <a:endParaRPr kumimoji="1" lang="ja-JP" altLang="en-US"/>
          </a:p>
        </p:txBody>
      </p:sp>
      <p:pic>
        <p:nvPicPr>
          <p:cNvPr id="11" name="Picture 2"/>
          <p:cNvPicPr>
            <a:picLocks noChangeAspect="1" noChangeArrowheads="1"/>
          </p:cNvPicPr>
          <p:nvPr/>
        </p:nvPicPr>
        <p:blipFill>
          <a:blip r:embed="rId3" cstate="print"/>
          <a:srcRect/>
          <a:stretch>
            <a:fillRect/>
          </a:stretch>
        </p:blipFill>
        <p:spPr bwMode="auto">
          <a:xfrm>
            <a:off x="272481" y="620688"/>
            <a:ext cx="9426259" cy="5864084"/>
          </a:xfrm>
          <a:prstGeom prst="rect">
            <a:avLst/>
          </a:prstGeom>
          <a:noFill/>
          <a:ln w="9525">
            <a:noFill/>
            <a:miter lim="800000"/>
            <a:headEnd/>
            <a:tailEnd/>
          </a:ln>
        </p:spPr>
      </p:pic>
      <p:sp>
        <p:nvSpPr>
          <p:cNvPr id="12" name="正方形/長方形 11"/>
          <p:cNvSpPr/>
          <p:nvPr/>
        </p:nvSpPr>
        <p:spPr>
          <a:xfrm>
            <a:off x="584515" y="4437112"/>
            <a:ext cx="3744416" cy="1440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8"/>
          <p:cNvGrpSpPr/>
          <p:nvPr/>
        </p:nvGrpSpPr>
        <p:grpSpPr>
          <a:xfrm>
            <a:off x="662523" y="2348880"/>
            <a:ext cx="4056451" cy="2376264"/>
            <a:chOff x="1331640" y="2492896"/>
            <a:chExt cx="2941283" cy="1867366"/>
          </a:xfrm>
        </p:grpSpPr>
        <p:pic>
          <p:nvPicPr>
            <p:cNvPr id="14" name="図 13" descr="車検証サンプル.jpg"/>
            <p:cNvPicPr>
              <a:picLocks noChangeAspect="1"/>
            </p:cNvPicPr>
            <p:nvPr/>
          </p:nvPicPr>
          <p:blipFill>
            <a:blip r:embed="rId4" cstate="print"/>
            <a:srcRect t="4756" r="-1575" b="3773"/>
            <a:stretch>
              <a:fillRect/>
            </a:stretch>
          </p:blipFill>
          <p:spPr>
            <a:xfrm>
              <a:off x="1331640" y="2492896"/>
              <a:ext cx="2941283" cy="1867366"/>
            </a:xfrm>
            <a:prstGeom prst="rect">
              <a:avLst/>
            </a:prstGeom>
            <a:solidFill>
              <a:schemeClr val="bg1"/>
            </a:solidFill>
            <a:ln w="12700">
              <a:solidFill>
                <a:schemeClr val="bg1">
                  <a:lumMod val="75000"/>
                </a:schemeClr>
              </a:solidFill>
            </a:ln>
          </p:spPr>
        </p:pic>
        <p:sp>
          <p:nvSpPr>
            <p:cNvPr id="15" name="正方形/長方形 14"/>
            <p:cNvSpPr/>
            <p:nvPr/>
          </p:nvSpPr>
          <p:spPr>
            <a:xfrm>
              <a:off x="1584160" y="4256600"/>
              <a:ext cx="648072" cy="7200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 name="四角形吹き出し 15"/>
          <p:cNvSpPr/>
          <p:nvPr/>
        </p:nvSpPr>
        <p:spPr>
          <a:xfrm>
            <a:off x="1364600" y="5013176"/>
            <a:ext cx="2148240" cy="576064"/>
          </a:xfrm>
          <a:prstGeom prst="wedgeRectCallout">
            <a:avLst>
              <a:gd name="adj1" fmla="val -42448"/>
              <a:gd name="adj2" fmla="val -112142"/>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smtClean="0">
                <a:solidFill>
                  <a:schemeClr val="tx1"/>
                </a:solidFill>
              </a:rPr>
              <a:t>販売店（店舗）</a:t>
            </a:r>
            <a:endParaRPr kumimoji="1" lang="en-US" altLang="ja-JP" sz="1200" dirty="0" smtClean="0">
              <a:solidFill>
                <a:schemeClr val="tx1"/>
              </a:solidFill>
            </a:endParaRPr>
          </a:p>
          <a:p>
            <a:pPr algn="ctr"/>
            <a:r>
              <a:rPr kumimoji="1" lang="ja-JP" altLang="en-US" sz="1200" dirty="0" smtClean="0">
                <a:solidFill>
                  <a:schemeClr val="tx1"/>
                </a:solidFill>
              </a:rPr>
              <a:t>指定整備工場を特定する番号</a:t>
            </a:r>
            <a:endParaRPr kumimoji="1" lang="ja-JP" altLang="en-US" sz="1200" dirty="0">
              <a:solidFill>
                <a:schemeClr val="tx1"/>
              </a:solidFill>
            </a:endParaRPr>
          </a:p>
        </p:txBody>
      </p:sp>
      <p:sp>
        <p:nvSpPr>
          <p:cNvPr id="17" name="テキスト ボックス 16"/>
          <p:cNvSpPr txBox="1"/>
          <p:nvPr/>
        </p:nvSpPr>
        <p:spPr>
          <a:xfrm>
            <a:off x="272481" y="116657"/>
            <a:ext cx="5583390" cy="369277"/>
          </a:xfrm>
          <a:prstGeom prst="rect">
            <a:avLst/>
          </a:prstGeom>
          <a:noFill/>
        </p:spPr>
        <p:txBody>
          <a:bodyPr wrap="square" lIns="91386" tIns="45693" rIns="91386" bIns="45693" rtlCol="0">
            <a:spAutoFit/>
          </a:bodyPr>
          <a:lstStyle/>
          <a:p>
            <a:r>
              <a:rPr lang="ja-JP" altLang="en-US" b="1" dirty="0" smtClean="0">
                <a:latin typeface="HG丸ｺﾞｼｯｸM-PRO" panose="020F0600000000000000" pitchFamily="50" charset="-128"/>
                <a:ea typeface="HG丸ｺﾞｼｯｸM-PRO" panose="020F0600000000000000" pitchFamily="50" charset="-128"/>
              </a:rPr>
              <a:t>参考）配布先等識別番号の導入について</a:t>
            </a: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8" name="テキスト ボックス 17"/>
          <p:cNvSpPr txBox="1"/>
          <p:nvPr/>
        </p:nvSpPr>
        <p:spPr>
          <a:xfrm>
            <a:off x="9287666" y="5957470"/>
            <a:ext cx="156017" cy="246221"/>
          </a:xfrm>
          <a:prstGeom prst="rect">
            <a:avLst/>
          </a:prstGeom>
          <a:solidFill>
            <a:schemeClr val="bg1"/>
          </a:solidFill>
        </p:spPr>
        <p:txBody>
          <a:bodyPr wrap="square" rtlCol="0">
            <a:spAutoFit/>
          </a:bodyPr>
          <a:lstStyle/>
          <a:p>
            <a:endParaRPr kumimoji="1" lang="ja-JP" altLang="en-US" sz="1000" dirty="0"/>
          </a:p>
        </p:txBody>
      </p:sp>
      <p:sp>
        <p:nvSpPr>
          <p:cNvPr id="13" name="正方形/長方形 12"/>
          <p:cNvSpPr/>
          <p:nvPr/>
        </p:nvSpPr>
        <p:spPr>
          <a:xfrm>
            <a:off x="2728491" y="4096968"/>
            <a:ext cx="893784" cy="9163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四角形吹き出し 18"/>
          <p:cNvSpPr/>
          <p:nvPr/>
        </p:nvSpPr>
        <p:spPr>
          <a:xfrm>
            <a:off x="1373596" y="5014762"/>
            <a:ext cx="2148240" cy="576064"/>
          </a:xfrm>
          <a:prstGeom prst="wedgeRectCallout">
            <a:avLst>
              <a:gd name="adj1" fmla="val 30584"/>
              <a:gd name="adj2" fmla="val -19401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200" dirty="0" smtClean="0">
                <a:solidFill>
                  <a:schemeClr val="tx1"/>
                </a:solidFill>
              </a:rPr>
              <a:t>販売店（店舗）</a:t>
            </a:r>
            <a:endParaRPr kumimoji="1" lang="en-US" altLang="ja-JP" sz="1200" dirty="0" smtClean="0">
              <a:solidFill>
                <a:schemeClr val="tx1"/>
              </a:solidFill>
            </a:endParaRPr>
          </a:p>
          <a:p>
            <a:pPr algn="ctr"/>
            <a:r>
              <a:rPr kumimoji="1" lang="ja-JP" altLang="en-US" sz="1200" dirty="0" smtClean="0">
                <a:solidFill>
                  <a:schemeClr val="tx1"/>
                </a:solidFill>
              </a:rPr>
              <a:t>指定整備工場を特定する番号</a:t>
            </a:r>
            <a:endParaRPr kumimoji="1" lang="ja-JP" altLang="en-US" sz="1200" dirty="0">
              <a:solidFill>
                <a:schemeClr val="tx1"/>
              </a:solidFill>
            </a:endParaRPr>
          </a:p>
        </p:txBody>
      </p:sp>
    </p:spTree>
    <p:extLst>
      <p:ext uri="{BB962C8B-B14F-4D97-AF65-F5344CB8AC3E}">
        <p14:creationId xmlns="" xmlns:p14="http://schemas.microsoft.com/office/powerpoint/2010/main" val="1866238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1309273" y="1080656"/>
            <a:ext cx="7993063" cy="1277594"/>
          </a:xfrm>
          <a:prstGeom prst="roundRect">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lIns="91392" tIns="45696" rIns="91392" bIns="45696"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ja-JP" altLang="en-US" sz="1600" dirty="0" smtClean="0">
                <a:solidFill>
                  <a:srgbClr val="FF0000"/>
                </a:solidFill>
                <a:latin typeface="AR P丸ゴシック体M" panose="020F0600000000000000" pitchFamily="50" charset="-128"/>
                <a:ea typeface="AR P丸ゴシック体M" panose="020F0600000000000000" pitchFamily="50" charset="-128"/>
              </a:rPr>
              <a:t>　</a:t>
            </a:r>
            <a:r>
              <a:rPr lang="ja-JP" altLang="en-US" sz="2000" dirty="0" smtClean="0">
                <a:solidFill>
                  <a:srgbClr val="FF0000"/>
                </a:solidFill>
                <a:latin typeface="AR P丸ゴシック体M" panose="020F0600000000000000" pitchFamily="50" charset="-128"/>
                <a:ea typeface="AR P丸ゴシック体M" panose="020F0600000000000000" pitchFamily="50" charset="-128"/>
              </a:rPr>
              <a:t>新車</a:t>
            </a:r>
            <a:r>
              <a:rPr lang="ja-JP" altLang="en-US" sz="2000" dirty="0">
                <a:solidFill>
                  <a:srgbClr val="FF0000"/>
                </a:solidFill>
                <a:latin typeface="AR P丸ゴシック体M" panose="020F0600000000000000" pitchFamily="50" charset="-128"/>
                <a:ea typeface="AR P丸ゴシック体M" panose="020F0600000000000000" pitchFamily="50" charset="-128"/>
              </a:rPr>
              <a:t>新規</a:t>
            </a:r>
            <a:r>
              <a:rPr lang="ja-JP" altLang="en-US" sz="2000" dirty="0" smtClean="0">
                <a:solidFill>
                  <a:srgbClr val="FF0000"/>
                </a:solidFill>
                <a:latin typeface="AR P丸ゴシック体M" panose="020F0600000000000000" pitchFamily="50" charset="-128"/>
                <a:ea typeface="AR P丸ゴシック体M" panose="020F0600000000000000" pitchFamily="50" charset="-128"/>
              </a:rPr>
              <a:t>で申請可能なのは、型式</a:t>
            </a:r>
            <a:r>
              <a:rPr lang="ja-JP" altLang="en-US" sz="2000" dirty="0">
                <a:solidFill>
                  <a:srgbClr val="FF0000"/>
                </a:solidFill>
                <a:latin typeface="AR P丸ゴシック体M" panose="020F0600000000000000" pitchFamily="50" charset="-128"/>
                <a:ea typeface="AR P丸ゴシック体M" panose="020F0600000000000000" pitchFamily="50" charset="-128"/>
              </a:rPr>
              <a:t>指定車</a:t>
            </a:r>
            <a:r>
              <a:rPr lang="ja-JP" altLang="en-US" sz="2000" dirty="0" smtClean="0">
                <a:solidFill>
                  <a:srgbClr val="FF0000"/>
                </a:solidFill>
                <a:latin typeface="AR P丸ゴシック体M" panose="020F0600000000000000" pitchFamily="50" charset="-128"/>
                <a:ea typeface="AR P丸ゴシック体M" panose="020F0600000000000000" pitchFamily="50" charset="-128"/>
              </a:rPr>
              <a:t>のみ</a:t>
            </a:r>
            <a:endParaRPr lang="en-US" altLang="ja-JP" sz="2000" dirty="0" smtClean="0">
              <a:solidFill>
                <a:srgbClr val="FF0000"/>
              </a:solidFill>
              <a:latin typeface="AR P丸ゴシック体M" panose="020F0600000000000000" pitchFamily="50" charset="-128"/>
              <a:ea typeface="AR P丸ゴシック体M" panose="020F0600000000000000" pitchFamily="50" charset="-128"/>
            </a:endParaRPr>
          </a:p>
        </p:txBody>
      </p:sp>
      <p:sp>
        <p:nvSpPr>
          <p:cNvPr id="5" name="角丸四角形 4"/>
          <p:cNvSpPr/>
          <p:nvPr/>
        </p:nvSpPr>
        <p:spPr>
          <a:xfrm>
            <a:off x="1281113" y="2708276"/>
            <a:ext cx="8064500" cy="3601044"/>
          </a:xfrm>
          <a:prstGeom prst="roundRect">
            <a:avLst/>
          </a:prstGeom>
          <a:ln>
            <a:solidFill>
              <a:schemeClr val="bg2">
                <a:lumMod val="50000"/>
              </a:schemeClr>
            </a:solidFill>
          </a:ln>
        </p:spPr>
        <p:style>
          <a:lnRef idx="2">
            <a:schemeClr val="accent6"/>
          </a:lnRef>
          <a:fillRef idx="1">
            <a:schemeClr val="lt1"/>
          </a:fillRef>
          <a:effectRef idx="0">
            <a:schemeClr val="accent6"/>
          </a:effectRef>
          <a:fontRef idx="minor">
            <a:schemeClr val="dk1"/>
          </a:fontRef>
        </p:style>
        <p:txBody>
          <a:bodyPr lIns="91392" tIns="45696" rIns="91392" bIns="45696"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defRPr/>
            </a:pPr>
            <a:r>
              <a:rPr lang="ja-JP" altLang="en-US" sz="1600" dirty="0" smtClean="0">
                <a:latin typeface="AR P丸ゴシック体M" panose="020F0600000000000000" pitchFamily="50" charset="-128"/>
                <a:ea typeface="AR P丸ゴシック体M" panose="020F0600000000000000" pitchFamily="50" charset="-128"/>
              </a:rPr>
              <a:t>　</a:t>
            </a:r>
            <a:r>
              <a:rPr lang="ja-JP" altLang="en-US" sz="2000" dirty="0" smtClean="0">
                <a:solidFill>
                  <a:srgbClr val="FF0000"/>
                </a:solidFill>
                <a:latin typeface="AR P丸ゴシック体M" panose="020F0600000000000000" pitchFamily="50" charset="-128"/>
                <a:ea typeface="AR P丸ゴシック体M" panose="020F0600000000000000" pitchFamily="50" charset="-128"/>
              </a:rPr>
              <a:t>型式指定車であっても</a:t>
            </a:r>
            <a:r>
              <a:rPr lang="en-US" altLang="ja-JP" sz="2000" dirty="0" smtClean="0">
                <a:solidFill>
                  <a:srgbClr val="FF0000"/>
                </a:solidFill>
                <a:latin typeface="AR P丸ゴシック体M" panose="020F0600000000000000" pitchFamily="50" charset="-128"/>
                <a:ea typeface="AR P丸ゴシック体M" panose="020F0600000000000000" pitchFamily="50" charset="-128"/>
              </a:rPr>
              <a:t>OSS</a:t>
            </a:r>
            <a:r>
              <a:rPr lang="ja-JP" altLang="en-US" sz="2000" dirty="0">
                <a:solidFill>
                  <a:srgbClr val="FF0000"/>
                </a:solidFill>
                <a:latin typeface="AR P丸ゴシック体M" panose="020F0600000000000000" pitchFamily="50" charset="-128"/>
                <a:ea typeface="AR P丸ゴシック体M" panose="020F0600000000000000" pitchFamily="50" charset="-128"/>
              </a:rPr>
              <a:t>申請ができない</a:t>
            </a:r>
            <a:r>
              <a:rPr lang="ja-JP" altLang="en-US" sz="2000" dirty="0" smtClean="0">
                <a:solidFill>
                  <a:srgbClr val="FF0000"/>
                </a:solidFill>
                <a:latin typeface="AR P丸ゴシック体M" panose="020F0600000000000000" pitchFamily="50" charset="-128"/>
                <a:ea typeface="AR P丸ゴシック体M" panose="020F0600000000000000" pitchFamily="50" charset="-128"/>
              </a:rPr>
              <a:t>もの</a:t>
            </a:r>
            <a:endParaRPr lang="en-US" altLang="ja-JP" sz="2000" dirty="0" smtClean="0">
              <a:solidFill>
                <a:srgbClr val="FF0000"/>
              </a:solidFill>
              <a:latin typeface="AR P丸ゴシック体M" panose="020F0600000000000000" pitchFamily="50" charset="-128"/>
              <a:ea typeface="AR P丸ゴシック体M" panose="020F0600000000000000" pitchFamily="50" charset="-128"/>
            </a:endParaRPr>
          </a:p>
          <a:p>
            <a:pPr>
              <a:defRPr/>
            </a:pPr>
            <a:r>
              <a:rPr lang="ja-JP" altLang="en-US" sz="1600" dirty="0" smtClean="0">
                <a:latin typeface="AR P丸ゴシック体M" panose="020F0600000000000000" pitchFamily="50" charset="-128"/>
                <a:ea typeface="AR P丸ゴシック体M" panose="020F0600000000000000" pitchFamily="50" charset="-128"/>
              </a:rPr>
              <a:t>　</a:t>
            </a:r>
            <a:endParaRPr lang="en-US" altLang="ja-JP" sz="1600" dirty="0">
              <a:latin typeface="AR P丸ゴシック体M" panose="020F0600000000000000" pitchFamily="50" charset="-128"/>
              <a:ea typeface="AR P丸ゴシック体M" panose="020F0600000000000000" pitchFamily="50" charset="-128"/>
            </a:endParaRPr>
          </a:p>
          <a:p>
            <a:pPr>
              <a:defRPr/>
            </a:pPr>
            <a:r>
              <a:rPr lang="ja-JP" altLang="en-US" sz="1600" dirty="0">
                <a:latin typeface="AR P丸ゴシック体M" panose="020F0600000000000000" pitchFamily="50" charset="-128"/>
                <a:ea typeface="AR P丸ゴシック体M" panose="020F0600000000000000" pitchFamily="50" charset="-128"/>
              </a:rPr>
              <a:t>　</a:t>
            </a:r>
            <a:r>
              <a:rPr lang="ja-JP" altLang="en-US" sz="1600" dirty="0" smtClean="0">
                <a:latin typeface="AR P丸ゴシック体M" panose="020F0600000000000000" pitchFamily="50" charset="-128"/>
                <a:ea typeface="AR P丸ゴシック体M" panose="020F0600000000000000" pitchFamily="50" charset="-128"/>
              </a:rPr>
              <a:t>・自動車税が非課税になるもの（身障者等</a:t>
            </a:r>
            <a:r>
              <a:rPr lang="ja-JP" altLang="en-US" sz="1600" dirty="0">
                <a:latin typeface="AR P丸ゴシック体M" panose="020F0600000000000000" pitchFamily="50" charset="-128"/>
                <a:ea typeface="AR P丸ゴシック体M" panose="020F0600000000000000" pitchFamily="50" charset="-128"/>
              </a:rPr>
              <a:t>の減免申請</a:t>
            </a:r>
            <a:r>
              <a:rPr lang="ja-JP" altLang="en-US" sz="1600" dirty="0" smtClean="0">
                <a:latin typeface="AR P丸ゴシック体M" panose="020F0600000000000000" pitchFamily="50" charset="-128"/>
                <a:ea typeface="AR P丸ゴシック体M" panose="020F0600000000000000" pitchFamily="50" charset="-128"/>
              </a:rPr>
              <a:t>登録）</a:t>
            </a:r>
            <a:endParaRPr lang="en-US" altLang="ja-JP" sz="1600" dirty="0">
              <a:latin typeface="AR P丸ゴシック体M" panose="020F0600000000000000" pitchFamily="50" charset="-128"/>
              <a:ea typeface="AR P丸ゴシック体M" panose="020F0600000000000000" pitchFamily="50" charset="-128"/>
            </a:endParaRPr>
          </a:p>
          <a:p>
            <a:pPr>
              <a:defRPr/>
            </a:pPr>
            <a:r>
              <a:rPr lang="ja-JP" altLang="en-US" sz="1600" dirty="0">
                <a:latin typeface="AR P丸ゴシック体M" panose="020F0600000000000000" pitchFamily="50" charset="-128"/>
                <a:ea typeface="AR P丸ゴシック体M" panose="020F0600000000000000" pitchFamily="50" charset="-128"/>
              </a:rPr>
              <a:t>　・</a:t>
            </a:r>
            <a:r>
              <a:rPr lang="ja-JP" altLang="en-US" sz="1600" dirty="0" smtClean="0">
                <a:latin typeface="AR P丸ゴシック体M" panose="020F0600000000000000" pitchFamily="50" charset="-128"/>
                <a:ea typeface="AR P丸ゴシック体M" panose="020F0600000000000000" pitchFamily="50" charset="-128"/>
              </a:rPr>
              <a:t>車両持込登録</a:t>
            </a:r>
            <a:endParaRPr lang="en-US" altLang="ja-JP" sz="1600" dirty="0" smtClean="0">
              <a:latin typeface="AR P丸ゴシック体M" panose="020F0600000000000000" pitchFamily="50" charset="-128"/>
              <a:ea typeface="AR P丸ゴシック体M" panose="020F0600000000000000" pitchFamily="50" charset="-128"/>
            </a:endParaRPr>
          </a:p>
          <a:p>
            <a:pPr>
              <a:defRPr/>
            </a:pPr>
            <a:r>
              <a:rPr lang="ja-JP" altLang="en-US" sz="1600" dirty="0" smtClean="0">
                <a:latin typeface="AR P丸ゴシック体M" panose="020F0600000000000000" pitchFamily="50" charset="-128"/>
                <a:ea typeface="AR P丸ゴシック体M" panose="020F0600000000000000" pitchFamily="50" charset="-128"/>
              </a:rPr>
              <a:t>　・</a:t>
            </a:r>
            <a:r>
              <a:rPr lang="ja-JP" altLang="en-US" sz="1600" dirty="0" smtClean="0">
                <a:latin typeface="AR P丸ゴシック体M" panose="020F0600000000000000" pitchFamily="50" charset="-128"/>
                <a:ea typeface="AR P丸ゴシック体M" panose="020F0600000000000000" pitchFamily="50" charset="-128"/>
              </a:rPr>
              <a:t>官公庁</a:t>
            </a:r>
            <a:endParaRPr lang="en-US" altLang="ja-JP" sz="1600" dirty="0" smtClean="0">
              <a:latin typeface="AR P丸ゴシック体M" panose="020F0600000000000000" pitchFamily="50" charset="-128"/>
              <a:ea typeface="AR P丸ゴシック体M" panose="020F0600000000000000" pitchFamily="50" charset="-128"/>
            </a:endParaRPr>
          </a:p>
          <a:p>
            <a:pPr>
              <a:defRPr/>
            </a:pPr>
            <a:r>
              <a:rPr lang="ja-JP" altLang="en-US" sz="1600" dirty="0" smtClean="0">
                <a:latin typeface="AR P丸ゴシック体M" panose="020F0600000000000000" pitchFamily="50" charset="-128"/>
                <a:ea typeface="AR P丸ゴシック体M" panose="020F0600000000000000" pitchFamily="50" charset="-128"/>
              </a:rPr>
              <a:t>　・事前に窓口で車庫証明書を取られている場合</a:t>
            </a:r>
          </a:p>
          <a:p>
            <a:pPr>
              <a:defRPr/>
            </a:pPr>
            <a:r>
              <a:rPr lang="ja-JP" altLang="en-US" sz="1600" dirty="0" smtClean="0">
                <a:latin typeface="AR P丸ゴシック体M" panose="020F0600000000000000" pitchFamily="50" charset="-128"/>
                <a:ea typeface="AR P丸ゴシック体M" panose="020F0600000000000000" pitchFamily="50" charset="-128"/>
              </a:rPr>
              <a:t>　・自賠責保険が</a:t>
            </a:r>
            <a:r>
              <a:rPr lang="en-US" altLang="ja-JP" sz="1600" dirty="0" smtClean="0">
                <a:latin typeface="AR P丸ゴシック体M" panose="020F0600000000000000" pitchFamily="50" charset="-128"/>
                <a:ea typeface="AR P丸ゴシック体M" panose="020F0600000000000000" pitchFamily="50" charset="-128"/>
              </a:rPr>
              <a:t>e-</a:t>
            </a:r>
            <a:r>
              <a:rPr lang="en-US" altLang="ja-JP" sz="1600" dirty="0" err="1" smtClean="0">
                <a:latin typeface="AR P丸ゴシック体M" panose="020F0600000000000000" pitchFamily="50" charset="-128"/>
                <a:ea typeface="AR P丸ゴシック体M" panose="020F0600000000000000" pitchFamily="50" charset="-128"/>
              </a:rPr>
              <a:t>jibai</a:t>
            </a:r>
            <a:r>
              <a:rPr lang="ja-JP" altLang="en-US" sz="1600" dirty="0" smtClean="0">
                <a:latin typeface="AR P丸ゴシック体M" panose="020F0600000000000000" pitchFamily="50" charset="-128"/>
                <a:ea typeface="AR P丸ゴシック体M" panose="020F0600000000000000" pitchFamily="50" charset="-128"/>
              </a:rPr>
              <a:t>で</a:t>
            </a:r>
            <a:r>
              <a:rPr lang="ja-JP" altLang="en-US" sz="1600" dirty="0">
                <a:latin typeface="AR P丸ゴシック体M" panose="020F0600000000000000" pitchFamily="50" charset="-128"/>
                <a:ea typeface="AR P丸ゴシック体M" panose="020F0600000000000000" pitchFamily="50" charset="-128"/>
              </a:rPr>
              <a:t>発行</a:t>
            </a:r>
            <a:r>
              <a:rPr lang="ja-JP" altLang="en-US" sz="1600" dirty="0" smtClean="0">
                <a:latin typeface="AR P丸ゴシック体M" panose="020F0600000000000000" pitchFamily="50" charset="-128"/>
                <a:ea typeface="AR P丸ゴシック体M" panose="020F0600000000000000" pitchFamily="50" charset="-128"/>
              </a:rPr>
              <a:t>できない場合</a:t>
            </a:r>
            <a:endParaRPr lang="en-US" altLang="ja-JP" sz="1600" dirty="0" smtClean="0">
              <a:latin typeface="AR P丸ゴシック体M" panose="020F0600000000000000" pitchFamily="50" charset="-128"/>
              <a:ea typeface="AR P丸ゴシック体M" panose="020F0600000000000000" pitchFamily="50" charset="-128"/>
            </a:endParaRPr>
          </a:p>
          <a:p>
            <a:pPr>
              <a:defRPr/>
            </a:pPr>
            <a:r>
              <a:rPr lang="ja-JP" altLang="en-US" sz="1600" dirty="0" smtClean="0">
                <a:latin typeface="AR P丸ゴシック体M" panose="020F0600000000000000" pitchFamily="50" charset="-128"/>
                <a:ea typeface="AR P丸ゴシック体M" panose="020F0600000000000000" pitchFamily="50" charset="-128"/>
              </a:rPr>
              <a:t>　・完成検査証が紙の場合</a:t>
            </a:r>
            <a:endParaRPr lang="en-US" altLang="ja-JP" sz="1600" dirty="0" smtClean="0">
              <a:latin typeface="AR P丸ゴシック体M" panose="020B0600010101010101" pitchFamily="50" charset="-128"/>
              <a:ea typeface="AR P丸ゴシック体M" panose="020B0600010101010101" pitchFamily="50" charset="-128"/>
            </a:endParaRPr>
          </a:p>
          <a:p>
            <a:pPr>
              <a:defRPr/>
            </a:pPr>
            <a:r>
              <a:rPr lang="en-US" altLang="ja-JP" sz="1600" dirty="0" smtClean="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・軽自動車　など</a:t>
            </a:r>
            <a:endParaRPr lang="en-US" altLang="ja-JP" sz="1600" dirty="0" smtClean="0">
              <a:latin typeface="AR P丸ゴシック体M" panose="020B0600010101010101" pitchFamily="50" charset="-128"/>
              <a:ea typeface="AR P丸ゴシック体M" panose="020B0600010101010101" pitchFamily="50" charset="-128"/>
            </a:endParaRPr>
          </a:p>
        </p:txBody>
      </p:sp>
      <p:sp>
        <p:nvSpPr>
          <p:cNvPr id="6" name="直方体 5"/>
          <p:cNvSpPr/>
          <p:nvPr/>
        </p:nvSpPr>
        <p:spPr>
          <a:xfrm>
            <a:off x="480907" y="1025415"/>
            <a:ext cx="576263" cy="5256438"/>
          </a:xfrm>
          <a:prstGeom prst="cube">
            <a:avLst/>
          </a:prstGeom>
        </p:spPr>
        <p:style>
          <a:lnRef idx="2">
            <a:schemeClr val="accent6"/>
          </a:lnRef>
          <a:fillRef idx="1">
            <a:schemeClr val="lt1"/>
          </a:fillRef>
          <a:effectRef idx="0">
            <a:schemeClr val="accent6"/>
          </a:effectRef>
          <a:fontRef idx="minor">
            <a:schemeClr val="dk1"/>
          </a:fontRef>
        </p:style>
        <p:txBody>
          <a:bodyPr lIns="91392" tIns="45696" rIns="91392" bIns="45696"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1600" dirty="0" smtClean="0">
                <a:latin typeface="AR P丸ゴシック体M" panose="020F0600000000000000" pitchFamily="50" charset="-128"/>
                <a:ea typeface="AR P丸ゴシック体M" panose="020F0600000000000000" pitchFamily="50" charset="-128"/>
              </a:rPr>
              <a:t>ＯＳＳ申請</a:t>
            </a:r>
            <a:r>
              <a:rPr lang="ja-JP" altLang="en-US" sz="1600" dirty="0">
                <a:latin typeface="AR P丸ゴシック体M" panose="020F0600000000000000" pitchFamily="50" charset="-128"/>
                <a:ea typeface="AR P丸ゴシック体M" panose="020F0600000000000000" pitchFamily="50" charset="-128"/>
              </a:rPr>
              <a:t>ができるものとできないもの</a:t>
            </a:r>
          </a:p>
        </p:txBody>
      </p:sp>
      <p:sp>
        <p:nvSpPr>
          <p:cNvPr id="13320" name="スライド番号プレースホルダ 8"/>
          <p:cNvSpPr>
            <a:spLocks noGrp="1"/>
          </p:cNvSpPr>
          <p:nvPr>
            <p:ph type="sldNum" sz="quarter" idx="12"/>
          </p:nvPr>
        </p:nvSpPr>
        <p:spPr bwMode="auto">
          <a:noFill/>
          <a:ln>
            <a:miter lim="800000"/>
            <a:headEnd/>
            <a:tailEnd/>
          </a:ln>
        </p:spPr>
        <p:txBody>
          <a:bodyPr wrap="square" lIns="91392" tIns="45696" rIns="91392" bIns="45696" numCol="1" anchor="t" anchorCtr="0" compatLnSpc="1">
            <a:prstTxWarp prst="textNoShape">
              <a:avLst/>
            </a:prstTxWarp>
          </a:bodyPr>
          <a:lstStyle/>
          <a:p>
            <a:fld id="{B67A0A44-1BF5-48DE-AFE9-D7678A5E2C3D}" type="slidenum">
              <a:rPr lang="en-US" altLang="ja-JP" sz="1600" smtClean="0">
                <a:solidFill>
                  <a:schemeClr val="tx1"/>
                </a:solidFill>
              </a:rPr>
              <a:pPr/>
              <a:t>10</a:t>
            </a:fld>
            <a:endParaRPr lang="en-US" altLang="ja-JP" sz="1600" dirty="0" smtClean="0">
              <a:solidFill>
                <a:schemeClr val="tx1"/>
              </a:solidFill>
            </a:endParaRPr>
          </a:p>
        </p:txBody>
      </p:sp>
      <p:sp>
        <p:nvSpPr>
          <p:cNvPr id="7" name="テキスト ボックス 6"/>
          <p:cNvSpPr txBox="1"/>
          <p:nvPr/>
        </p:nvSpPr>
        <p:spPr>
          <a:xfrm>
            <a:off x="235192" y="193973"/>
            <a:ext cx="6552729" cy="369279"/>
          </a:xfrm>
          <a:prstGeom prst="rect">
            <a:avLst/>
          </a:prstGeom>
          <a:noFill/>
        </p:spPr>
        <p:txBody>
          <a:bodyPr wrap="square" lIns="91386" tIns="45694" rIns="91386" bIns="45694"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７．新車</a:t>
            </a:r>
            <a:r>
              <a:rPr lang="ja-JP" altLang="en-US" b="1" dirty="0">
                <a:latin typeface="HG丸ｺﾞｼｯｸM-PRO" panose="020F0600000000000000" pitchFamily="50" charset="-128"/>
                <a:ea typeface="HG丸ｺﾞｼｯｸM-PRO" panose="020F0600000000000000" pitchFamily="50" charset="-128"/>
              </a:rPr>
              <a:t>新規</a:t>
            </a:r>
            <a:r>
              <a:rPr lang="en-US" altLang="ja-JP" b="1" dirty="0" smtClean="0">
                <a:latin typeface="HG丸ｺﾞｼｯｸM-PRO" panose="020F0600000000000000" pitchFamily="50" charset="-128"/>
                <a:ea typeface="HG丸ｺﾞｼｯｸM-PRO" panose="020F0600000000000000" pitchFamily="50" charset="-128"/>
              </a:rPr>
              <a:t>OSS</a:t>
            </a:r>
            <a:r>
              <a:rPr lang="ja-JP" altLang="en-US" b="1" dirty="0" smtClean="0">
                <a:latin typeface="HG丸ｺﾞｼｯｸM-PRO" panose="020F0600000000000000" pitchFamily="50" charset="-128"/>
                <a:ea typeface="HG丸ｺﾞｼｯｸM-PRO" panose="020F0600000000000000" pitchFamily="50" charset="-128"/>
              </a:rPr>
              <a:t>申請は型式指定車</a:t>
            </a:r>
            <a:r>
              <a:rPr lang="ja-JP" altLang="en-US" b="1" dirty="0">
                <a:latin typeface="HG丸ｺﾞｼｯｸM-PRO" panose="020F0600000000000000" pitchFamily="50" charset="-128"/>
                <a:ea typeface="HG丸ｺﾞｼｯｸM-PRO" panose="020F0600000000000000" pitchFamily="50" charset="-128"/>
              </a:rPr>
              <a:t>のみ</a:t>
            </a:r>
            <a:endParaRPr lang="ja-JP" altLang="en-US" b="1" dirty="0" smtClean="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1744156899"/>
      </p:ext>
    </p:extLst>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584517" y="714182"/>
            <a:ext cx="8580953" cy="338554"/>
          </a:xfrm>
          <a:prstGeom prst="rect">
            <a:avLst/>
          </a:prstGeom>
          <a:noFill/>
        </p:spPr>
        <p:txBody>
          <a:bodyPr wrap="square" rtlCol="0">
            <a:spAutoFit/>
          </a:bodyPr>
          <a:lstStyle/>
          <a:p>
            <a:r>
              <a:rPr lang="ja-JP" altLang="en-US" sz="1600" dirty="0" smtClean="0"/>
              <a:t>◆保管場所申請に必要な書類</a:t>
            </a:r>
            <a:endParaRPr kumimoji="1" lang="ja-JP" altLang="en-US" sz="1600" dirty="0"/>
          </a:p>
        </p:txBody>
      </p:sp>
      <p:sp>
        <p:nvSpPr>
          <p:cNvPr id="8" name="テキスト ボックス 7"/>
          <p:cNvSpPr txBox="1"/>
          <p:nvPr/>
        </p:nvSpPr>
        <p:spPr>
          <a:xfrm>
            <a:off x="896549" y="1052743"/>
            <a:ext cx="4680520" cy="307777"/>
          </a:xfrm>
          <a:prstGeom prst="rect">
            <a:avLst/>
          </a:prstGeom>
          <a:noFill/>
        </p:spPr>
        <p:txBody>
          <a:bodyPr wrap="square" rtlCol="0">
            <a:spAutoFit/>
          </a:bodyPr>
          <a:lstStyle/>
          <a:p>
            <a:r>
              <a:rPr lang="en-US" altLang="zh-TW" sz="1400" b="1" u="sng" dirty="0" smtClean="0">
                <a:solidFill>
                  <a:srgbClr val="FF0000"/>
                </a:solidFill>
                <a:latin typeface="ＭＳ Ｐゴシック" pitchFamily="50" charset="-128"/>
                <a:ea typeface="ＭＳ Ｐゴシック" pitchFamily="50" charset="-128"/>
              </a:rPr>
              <a:t>1.</a:t>
            </a:r>
            <a:r>
              <a:rPr lang="zh-TW" altLang="en-US" sz="1400" b="1" u="sng" dirty="0" smtClean="0">
                <a:solidFill>
                  <a:srgbClr val="FF0000"/>
                </a:solidFill>
                <a:latin typeface="ＭＳ Ｐゴシック" pitchFamily="50" charset="-128"/>
                <a:ea typeface="ＭＳ Ｐゴシック" pitchFamily="50" charset="-128"/>
              </a:rPr>
              <a:t>自動車保管場所証明申請書</a:t>
            </a:r>
            <a:r>
              <a:rPr lang="ja-JP" altLang="en-US" sz="1400" b="1" u="sng" dirty="0" smtClean="0">
                <a:solidFill>
                  <a:srgbClr val="FF0000"/>
                </a:solidFill>
                <a:latin typeface="ＭＳ Ｐゴシック" pitchFamily="50" charset="-128"/>
                <a:ea typeface="ＭＳ Ｐゴシック" pitchFamily="50" charset="-128"/>
              </a:rPr>
              <a:t>（不要）</a:t>
            </a:r>
            <a:endParaRPr kumimoji="1" lang="ja-JP" altLang="en-US" sz="1400" b="1" u="sng" dirty="0">
              <a:solidFill>
                <a:srgbClr val="FF0000"/>
              </a:solidFill>
              <a:latin typeface="ＭＳ Ｐゴシック" pitchFamily="50" charset="-128"/>
              <a:ea typeface="ＭＳ Ｐゴシック" pitchFamily="50" charset="-128"/>
            </a:endParaRPr>
          </a:p>
        </p:txBody>
      </p:sp>
      <p:sp>
        <p:nvSpPr>
          <p:cNvPr id="10" name="テキスト ボックス 9"/>
          <p:cNvSpPr txBox="1"/>
          <p:nvPr/>
        </p:nvSpPr>
        <p:spPr>
          <a:xfrm>
            <a:off x="896549" y="1700810"/>
            <a:ext cx="4680520" cy="307777"/>
          </a:xfrm>
          <a:prstGeom prst="rect">
            <a:avLst/>
          </a:prstGeom>
          <a:noFill/>
        </p:spPr>
        <p:txBody>
          <a:bodyPr wrap="square" rtlCol="0">
            <a:spAutoFit/>
          </a:bodyPr>
          <a:lstStyle/>
          <a:p>
            <a:r>
              <a:rPr lang="en-US" altLang="zh-TW" sz="1400" b="1" u="sng" dirty="0" smtClean="0">
                <a:solidFill>
                  <a:srgbClr val="FF0000"/>
                </a:solidFill>
                <a:latin typeface="ＭＳ Ｐゴシック" pitchFamily="50" charset="-128"/>
                <a:ea typeface="ＭＳ Ｐゴシック" pitchFamily="50" charset="-128"/>
              </a:rPr>
              <a:t>2.</a:t>
            </a:r>
            <a:r>
              <a:rPr lang="zh-TW" altLang="en-US" sz="1400" b="1" u="sng" dirty="0" smtClean="0">
                <a:solidFill>
                  <a:srgbClr val="FF0000"/>
                </a:solidFill>
                <a:latin typeface="ＭＳ Ｐゴシック" pitchFamily="50" charset="-128"/>
                <a:ea typeface="ＭＳ Ｐゴシック" pitchFamily="50" charset="-128"/>
              </a:rPr>
              <a:t>保管場所標章交付申請書</a:t>
            </a:r>
            <a:r>
              <a:rPr lang="ja-JP" altLang="en-US" sz="1400" b="1" u="sng" dirty="0" smtClean="0">
                <a:solidFill>
                  <a:srgbClr val="FF0000"/>
                </a:solidFill>
                <a:latin typeface="ＭＳ Ｐゴシック" pitchFamily="50" charset="-128"/>
                <a:ea typeface="ＭＳ Ｐゴシック" pitchFamily="50" charset="-128"/>
              </a:rPr>
              <a:t>（不要）</a:t>
            </a:r>
            <a:endParaRPr kumimoji="1" lang="ja-JP" altLang="en-US" sz="1400" b="1" u="sng" dirty="0">
              <a:solidFill>
                <a:srgbClr val="FF0000"/>
              </a:solidFill>
              <a:latin typeface="ＭＳ Ｐゴシック" pitchFamily="50" charset="-128"/>
              <a:ea typeface="ＭＳ Ｐゴシック" pitchFamily="50" charset="-128"/>
            </a:endParaRPr>
          </a:p>
        </p:txBody>
      </p:sp>
      <p:sp>
        <p:nvSpPr>
          <p:cNvPr id="11" name="テキスト ボックス 10"/>
          <p:cNvSpPr txBox="1"/>
          <p:nvPr/>
        </p:nvSpPr>
        <p:spPr>
          <a:xfrm>
            <a:off x="896549" y="4077079"/>
            <a:ext cx="6552728" cy="307777"/>
          </a:xfrm>
          <a:prstGeom prst="rect">
            <a:avLst/>
          </a:prstGeom>
          <a:noFill/>
        </p:spPr>
        <p:txBody>
          <a:bodyPr wrap="square" rtlCol="0">
            <a:spAutoFit/>
          </a:bodyPr>
          <a:lstStyle/>
          <a:p>
            <a:r>
              <a:rPr lang="en-US" altLang="ja-JP" sz="1400" b="1" u="sng" dirty="0" smtClean="0"/>
              <a:t>5.</a:t>
            </a:r>
            <a:r>
              <a:rPr lang="ja-JP" altLang="en-US" sz="1400" b="1" u="sng" dirty="0" smtClean="0"/>
              <a:t>保管場所の使用権原を疎明する書類</a:t>
            </a:r>
            <a:r>
              <a:rPr lang="en-US" altLang="ja-JP" sz="1400" b="1" u="sng" dirty="0" smtClean="0"/>
              <a:t>(</a:t>
            </a:r>
            <a:r>
              <a:rPr lang="ja-JP" altLang="en-US" sz="1400" b="1" u="sng" dirty="0" smtClean="0"/>
              <a:t>自認書</a:t>
            </a:r>
            <a:r>
              <a:rPr lang="en-US" altLang="ja-JP" sz="1400" b="1" u="sng" dirty="0" smtClean="0"/>
              <a:t>)</a:t>
            </a:r>
            <a:r>
              <a:rPr lang="ja-JP" altLang="en-US" sz="1400" b="1" u="sng" dirty="0" smtClean="0"/>
              <a:t>／</a:t>
            </a:r>
            <a:r>
              <a:rPr lang="zh-TW" altLang="en-US" sz="1400" b="1" u="sng" dirty="0" smtClean="0"/>
              <a:t>保管場所使用承諾書</a:t>
            </a:r>
            <a:endParaRPr kumimoji="1" lang="ja-JP" altLang="en-US" sz="1400" b="1" u="sng" dirty="0"/>
          </a:p>
        </p:txBody>
      </p:sp>
      <p:sp>
        <p:nvSpPr>
          <p:cNvPr id="12" name="テキスト ボックス 11"/>
          <p:cNvSpPr txBox="1"/>
          <p:nvPr/>
        </p:nvSpPr>
        <p:spPr>
          <a:xfrm>
            <a:off x="896549" y="2401150"/>
            <a:ext cx="4680520" cy="307777"/>
          </a:xfrm>
          <a:prstGeom prst="rect">
            <a:avLst/>
          </a:prstGeom>
          <a:noFill/>
        </p:spPr>
        <p:txBody>
          <a:bodyPr wrap="square" rtlCol="0">
            <a:spAutoFit/>
          </a:bodyPr>
          <a:lstStyle/>
          <a:p>
            <a:r>
              <a:rPr lang="en-US" altLang="ja-JP" sz="1400" b="1" u="sng" dirty="0" smtClean="0"/>
              <a:t>3.</a:t>
            </a:r>
            <a:r>
              <a:rPr lang="ja-JP" altLang="en-US" sz="1400" b="1" u="sng" dirty="0" smtClean="0"/>
              <a:t>保管場所の所在図</a:t>
            </a:r>
            <a:endParaRPr kumimoji="1" lang="ja-JP" altLang="en-US" sz="1400" b="1" u="sng" dirty="0"/>
          </a:p>
        </p:txBody>
      </p:sp>
      <p:sp>
        <p:nvSpPr>
          <p:cNvPr id="13" name="テキスト ボックス 12"/>
          <p:cNvSpPr txBox="1"/>
          <p:nvPr/>
        </p:nvSpPr>
        <p:spPr>
          <a:xfrm>
            <a:off x="896549" y="3212983"/>
            <a:ext cx="4680520" cy="307777"/>
          </a:xfrm>
          <a:prstGeom prst="rect">
            <a:avLst/>
          </a:prstGeom>
          <a:noFill/>
        </p:spPr>
        <p:txBody>
          <a:bodyPr wrap="square" rtlCol="0">
            <a:spAutoFit/>
          </a:bodyPr>
          <a:lstStyle/>
          <a:p>
            <a:r>
              <a:rPr lang="en-US" altLang="ja-JP" sz="1400" b="1" u="sng" dirty="0" smtClean="0"/>
              <a:t>4.</a:t>
            </a:r>
            <a:r>
              <a:rPr lang="ja-JP" altLang="en-US" sz="1400" b="1" u="sng" dirty="0" smtClean="0"/>
              <a:t>保管場所の配置図</a:t>
            </a:r>
            <a:endParaRPr kumimoji="1" lang="ja-JP" altLang="en-US" sz="1400" b="1" u="sng" dirty="0"/>
          </a:p>
        </p:txBody>
      </p:sp>
      <p:sp>
        <p:nvSpPr>
          <p:cNvPr id="14" name="テキスト ボックス 13"/>
          <p:cNvSpPr txBox="1"/>
          <p:nvPr/>
        </p:nvSpPr>
        <p:spPr>
          <a:xfrm>
            <a:off x="896553" y="5137454"/>
            <a:ext cx="5304589" cy="307777"/>
          </a:xfrm>
          <a:prstGeom prst="rect">
            <a:avLst/>
          </a:prstGeom>
          <a:noFill/>
        </p:spPr>
        <p:txBody>
          <a:bodyPr wrap="square" rtlCol="0">
            <a:spAutoFit/>
          </a:bodyPr>
          <a:lstStyle/>
          <a:p>
            <a:r>
              <a:rPr lang="en-US" altLang="ja-JP" sz="1400" b="1" u="sng" dirty="0"/>
              <a:t>6</a:t>
            </a:r>
            <a:r>
              <a:rPr lang="en-US" altLang="ja-JP" sz="1400" b="1" u="sng" dirty="0" smtClean="0"/>
              <a:t>.</a:t>
            </a:r>
            <a:r>
              <a:rPr lang="ja-JP" altLang="en-US" sz="1400" b="1" u="sng" dirty="0" smtClean="0"/>
              <a:t>使用の本拠の位置が確認できるもの</a:t>
            </a:r>
            <a:endParaRPr kumimoji="1" lang="ja-JP" altLang="en-US" sz="1400" b="1" u="sng" dirty="0"/>
          </a:p>
        </p:txBody>
      </p:sp>
      <p:sp>
        <p:nvSpPr>
          <p:cNvPr id="15" name="テキスト ボックス 14"/>
          <p:cNvSpPr txBox="1"/>
          <p:nvPr/>
        </p:nvSpPr>
        <p:spPr>
          <a:xfrm>
            <a:off x="1052569" y="1393038"/>
            <a:ext cx="6708745" cy="307777"/>
          </a:xfrm>
          <a:prstGeom prst="rect">
            <a:avLst/>
          </a:prstGeom>
          <a:noFill/>
        </p:spPr>
        <p:txBody>
          <a:bodyPr wrap="square" rtlCol="0">
            <a:spAutoFit/>
          </a:bodyPr>
          <a:lstStyle/>
          <a:p>
            <a:r>
              <a:rPr kumimoji="1" lang="en-US" altLang="ja-JP" sz="1400" dirty="0" smtClean="0">
                <a:latin typeface="AR P丸ゴシック体M" panose="020B0600010101010101" pitchFamily="50" charset="-128"/>
                <a:ea typeface="AR P丸ゴシック体M" panose="020B0600010101010101" pitchFamily="50" charset="-128"/>
              </a:rPr>
              <a:t>OSS</a:t>
            </a:r>
            <a:r>
              <a:rPr kumimoji="1" lang="ja-JP" altLang="en-US" sz="1400" dirty="0" smtClean="0">
                <a:latin typeface="AR P丸ゴシック体M" panose="020B0600010101010101" pitchFamily="50" charset="-128"/>
                <a:ea typeface="AR P丸ゴシック体M" panose="020B0600010101010101" pitchFamily="50" charset="-128"/>
              </a:rPr>
              <a:t>では</a:t>
            </a:r>
            <a:r>
              <a:rPr lang="ja-JP" altLang="en-US" sz="1400" dirty="0" smtClean="0">
                <a:latin typeface="AR P丸ゴシック体M" panose="020B0600010101010101" pitchFamily="50" charset="-128"/>
                <a:ea typeface="AR P丸ゴシック体M" panose="020B0600010101010101" pitchFamily="50" charset="-128"/>
              </a:rPr>
              <a:t>代行センターにて</a:t>
            </a:r>
            <a:r>
              <a:rPr kumimoji="1" lang="ja-JP" altLang="en-US" sz="1400" dirty="0" smtClean="0">
                <a:latin typeface="AR P丸ゴシック体M" panose="020B0600010101010101" pitchFamily="50" charset="-128"/>
                <a:ea typeface="AR P丸ゴシック体M" panose="020B0600010101010101" pitchFamily="50" charset="-128"/>
              </a:rPr>
              <a:t>作成</a:t>
            </a:r>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16" name="テキスト ボックス 15"/>
          <p:cNvSpPr txBox="1"/>
          <p:nvPr/>
        </p:nvSpPr>
        <p:spPr>
          <a:xfrm>
            <a:off x="1052569" y="2060855"/>
            <a:ext cx="6708745" cy="307777"/>
          </a:xfrm>
          <a:prstGeom prst="rect">
            <a:avLst/>
          </a:prstGeom>
          <a:noFill/>
        </p:spPr>
        <p:txBody>
          <a:bodyPr wrap="square" rtlCol="0">
            <a:spAutoFit/>
          </a:bodyPr>
          <a:lstStyle/>
          <a:p>
            <a:r>
              <a:rPr kumimoji="1" lang="en-US" altLang="ja-JP" sz="1400" dirty="0" smtClean="0">
                <a:latin typeface="AR P丸ゴシック体M" panose="020B0600010101010101" pitchFamily="50" charset="-128"/>
                <a:ea typeface="AR P丸ゴシック体M" panose="020B0600010101010101" pitchFamily="50" charset="-128"/>
              </a:rPr>
              <a:t>OSS</a:t>
            </a:r>
            <a:r>
              <a:rPr kumimoji="1" lang="ja-JP" altLang="en-US" sz="1400" dirty="0" smtClean="0">
                <a:latin typeface="AR P丸ゴシック体M" panose="020B0600010101010101" pitchFamily="50" charset="-128"/>
                <a:ea typeface="AR P丸ゴシック体M" panose="020B0600010101010101" pitchFamily="50" charset="-128"/>
              </a:rPr>
              <a:t>では</a:t>
            </a:r>
            <a:r>
              <a:rPr lang="ja-JP" altLang="en-US" sz="1400" dirty="0" smtClean="0">
                <a:latin typeface="AR P丸ゴシック体M" panose="020B0600010101010101" pitchFamily="50" charset="-128"/>
                <a:ea typeface="AR P丸ゴシック体M" panose="020B0600010101010101" pitchFamily="50" charset="-128"/>
              </a:rPr>
              <a:t>代行センターにて</a:t>
            </a:r>
            <a:r>
              <a:rPr kumimoji="1" lang="ja-JP" altLang="en-US" sz="1400" dirty="0" smtClean="0">
                <a:latin typeface="AR P丸ゴシック体M" panose="020B0600010101010101" pitchFamily="50" charset="-128"/>
                <a:ea typeface="AR P丸ゴシック体M" panose="020B0600010101010101" pitchFamily="50" charset="-128"/>
              </a:rPr>
              <a:t>作成</a:t>
            </a:r>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17" name="テキスト ボックス 16"/>
          <p:cNvSpPr txBox="1"/>
          <p:nvPr/>
        </p:nvSpPr>
        <p:spPr>
          <a:xfrm>
            <a:off x="1052570" y="2708920"/>
            <a:ext cx="8034893" cy="523220"/>
          </a:xfrm>
          <a:prstGeom prst="rect">
            <a:avLst/>
          </a:prstGeom>
          <a:noFill/>
        </p:spPr>
        <p:txBody>
          <a:bodyPr wrap="square" rtlCol="0">
            <a:spAutoFit/>
          </a:bodyPr>
          <a:lstStyle/>
          <a:p>
            <a:r>
              <a:rPr lang="en-US" altLang="ja-JP" sz="1400" dirty="0" smtClean="0">
                <a:latin typeface="AR P丸ゴシック体M" panose="020B0600010101010101" pitchFamily="50" charset="-128"/>
                <a:ea typeface="AR P丸ゴシック体M" panose="020B0600010101010101" pitchFamily="50" charset="-128"/>
              </a:rPr>
              <a:t>OSS</a:t>
            </a:r>
            <a:r>
              <a:rPr lang="ja-JP" altLang="en-US" sz="1400" dirty="0" smtClean="0">
                <a:latin typeface="AR P丸ゴシック体M" panose="020B0600010101010101" pitchFamily="50" charset="-128"/>
                <a:ea typeface="AR P丸ゴシック体M" panose="020B0600010101010101" pitchFamily="50" charset="-128"/>
              </a:rPr>
              <a:t>申請する際は、書類を画像データ化して申請　</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代行センター業務</a:t>
            </a:r>
            <a:endParaRPr lang="en-US" altLang="ja-JP" sz="1400" dirty="0" smtClean="0">
              <a:latin typeface="AR P丸ゴシック体M" panose="020B0600010101010101" pitchFamily="50" charset="-128"/>
              <a:ea typeface="AR P丸ゴシック体M" panose="020B0600010101010101" pitchFamily="50" charset="-128"/>
            </a:endParaRPr>
          </a:p>
          <a:p>
            <a:r>
              <a:rPr lang="ja-JP" altLang="en-US" sz="1400" dirty="0" smtClean="0">
                <a:latin typeface="AR P丸ゴシック体M" panose="020B0600010101010101" pitchFamily="50" charset="-128"/>
                <a:ea typeface="AR P丸ゴシック体M" panose="020B0600010101010101" pitchFamily="50" charset="-128"/>
              </a:rPr>
              <a:t>申請者の住所</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使用の本拠</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から保管場所住所を示すための図面</a:t>
            </a:r>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18" name="テキスト ボックス 17"/>
          <p:cNvSpPr txBox="1"/>
          <p:nvPr/>
        </p:nvSpPr>
        <p:spPr>
          <a:xfrm>
            <a:off x="1052570" y="3539966"/>
            <a:ext cx="8268919" cy="523220"/>
          </a:xfrm>
          <a:prstGeom prst="rect">
            <a:avLst/>
          </a:prstGeom>
          <a:noFill/>
        </p:spPr>
        <p:txBody>
          <a:bodyPr wrap="square" rtlCol="0">
            <a:spAutoFit/>
          </a:bodyPr>
          <a:lstStyle/>
          <a:p>
            <a:r>
              <a:rPr lang="en-US" altLang="ja-JP" sz="1400" dirty="0" smtClean="0"/>
              <a:t> </a:t>
            </a:r>
            <a:r>
              <a:rPr lang="en-US" altLang="ja-JP" sz="1400" dirty="0" smtClean="0">
                <a:latin typeface="AR P丸ゴシック体M" panose="020B0600010101010101" pitchFamily="50" charset="-128"/>
                <a:ea typeface="AR P丸ゴシック体M" panose="020B0600010101010101" pitchFamily="50" charset="-128"/>
              </a:rPr>
              <a:t>OSS</a:t>
            </a:r>
            <a:r>
              <a:rPr lang="ja-JP" altLang="en-US" sz="1400" dirty="0" smtClean="0">
                <a:latin typeface="AR P丸ゴシック体M" panose="020B0600010101010101" pitchFamily="50" charset="-128"/>
                <a:ea typeface="AR P丸ゴシック体M" panose="020B0600010101010101" pitchFamily="50" charset="-128"/>
              </a:rPr>
              <a:t>申請する際は、書類を画像データ化して申請　</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代行センター業務</a:t>
            </a:r>
            <a:endParaRPr lang="en-US" altLang="ja-JP" sz="1400" dirty="0" smtClean="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車両</a:t>
            </a:r>
            <a:r>
              <a:rPr kumimoji="1" lang="ja-JP" altLang="en-US" sz="1400" dirty="0" smtClean="0">
                <a:latin typeface="AR P丸ゴシック体M" panose="020B0600010101010101" pitchFamily="50" charset="-128"/>
                <a:ea typeface="AR P丸ゴシック体M" panose="020B0600010101010101" pitchFamily="50" charset="-128"/>
              </a:rPr>
              <a:t>を保管する場所</a:t>
            </a:r>
            <a:r>
              <a:rPr kumimoji="1"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高さ・</a:t>
            </a:r>
            <a:r>
              <a:rPr kumimoji="1" lang="ja-JP" altLang="en-US" sz="1400" dirty="0" smtClean="0">
                <a:latin typeface="AR P丸ゴシック体M" panose="020B0600010101010101" pitchFamily="50" charset="-128"/>
                <a:ea typeface="AR P丸ゴシック体M" panose="020B0600010101010101" pitchFamily="50" charset="-128"/>
              </a:rPr>
              <a:t>幅・駐車場番号など</a:t>
            </a:r>
            <a:r>
              <a:rPr kumimoji="1" lang="en-US" altLang="ja-JP" sz="1400" dirty="0" smtClean="0">
                <a:latin typeface="AR P丸ゴシック体M" panose="020B0600010101010101" pitchFamily="50" charset="-128"/>
                <a:ea typeface="AR P丸ゴシック体M" panose="020B0600010101010101" pitchFamily="50" charset="-128"/>
              </a:rPr>
              <a:t>)</a:t>
            </a:r>
            <a:r>
              <a:rPr kumimoji="1" lang="ja-JP" altLang="en-US" sz="1400" dirty="0" smtClean="0">
                <a:latin typeface="AR P丸ゴシック体M" panose="020B0600010101010101" pitchFamily="50" charset="-128"/>
                <a:ea typeface="AR P丸ゴシック体M" panose="020B0600010101010101" pitchFamily="50" charset="-128"/>
              </a:rPr>
              <a:t>を示す図面</a:t>
            </a:r>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19" name="テキスト ボックス 18"/>
          <p:cNvSpPr txBox="1"/>
          <p:nvPr/>
        </p:nvSpPr>
        <p:spPr>
          <a:xfrm>
            <a:off x="1052567" y="4365104"/>
            <a:ext cx="8190910" cy="738664"/>
          </a:xfrm>
          <a:prstGeom prst="rect">
            <a:avLst/>
          </a:prstGeom>
          <a:noFill/>
        </p:spPr>
        <p:txBody>
          <a:bodyPr wrap="square" rtlCol="0">
            <a:spAutoFit/>
          </a:bodyPr>
          <a:lstStyle/>
          <a:p>
            <a:r>
              <a:rPr lang="en-US" altLang="ja-JP" sz="1400" dirty="0" smtClean="0">
                <a:latin typeface="AR P丸ゴシック体M" panose="020B0600010101010101" pitchFamily="50" charset="-128"/>
                <a:ea typeface="AR P丸ゴシック体M" panose="020B0600010101010101" pitchFamily="50" charset="-128"/>
              </a:rPr>
              <a:t>OSS</a:t>
            </a:r>
            <a:r>
              <a:rPr lang="ja-JP" altLang="en-US" sz="1400" dirty="0" smtClean="0">
                <a:latin typeface="AR P丸ゴシック体M" panose="020B0600010101010101" pitchFamily="50" charset="-128"/>
                <a:ea typeface="AR P丸ゴシック体M" panose="020B0600010101010101" pitchFamily="50" charset="-128"/>
              </a:rPr>
              <a:t>申請する際は、書類を画像データ化して申請　</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代行センター業務</a:t>
            </a:r>
            <a:endParaRPr lang="en-US" altLang="ja-JP" sz="1400" dirty="0" smtClean="0">
              <a:latin typeface="AR P丸ゴシック体M" panose="020B0600010101010101" pitchFamily="50" charset="-128"/>
              <a:ea typeface="AR P丸ゴシック体M" panose="020B0600010101010101" pitchFamily="50" charset="-128"/>
            </a:endParaRPr>
          </a:p>
          <a:p>
            <a:r>
              <a:rPr lang="ja-JP" altLang="en-US" sz="1400" dirty="0" smtClean="0">
                <a:latin typeface="AR P丸ゴシック体M" panose="020B0600010101010101" pitchFamily="50" charset="-128"/>
                <a:ea typeface="AR P丸ゴシック体M" panose="020B0600010101010101" pitchFamily="50" charset="-128"/>
              </a:rPr>
              <a:t>申請者の土地又は、建築物を保管場所とする場合・・・・</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自認書</a:t>
            </a:r>
            <a:r>
              <a:rPr lang="en-US" altLang="ja-JP" sz="1400" dirty="0" smtClean="0">
                <a:latin typeface="AR P丸ゴシック体M" panose="020B0600010101010101" pitchFamily="50" charset="-128"/>
                <a:ea typeface="AR P丸ゴシック体M" panose="020B0600010101010101" pitchFamily="50" charset="-128"/>
              </a:rPr>
              <a:t>)</a:t>
            </a:r>
          </a:p>
          <a:p>
            <a:r>
              <a:rPr lang="ja-JP" altLang="en-US" sz="1400" dirty="0" smtClean="0">
                <a:latin typeface="AR P丸ゴシック体M" panose="020B0600010101010101" pitchFamily="50" charset="-128"/>
                <a:ea typeface="AR P丸ゴシック体M" panose="020B0600010101010101" pitchFamily="50" charset="-128"/>
              </a:rPr>
              <a:t>他人の土地又は、建築物を保管場所とする場合・・・・</a:t>
            </a:r>
            <a:r>
              <a:rPr lang="zh-TW" altLang="en-US" sz="1400" dirty="0" smtClean="0">
                <a:latin typeface="AR P丸ゴシック体M" panose="020B0600010101010101" pitchFamily="50" charset="-128"/>
                <a:ea typeface="AR P丸ゴシック体M" panose="020B0600010101010101" pitchFamily="50" charset="-128"/>
              </a:rPr>
              <a:t>保管場所使用承諾書</a:t>
            </a:r>
            <a:r>
              <a:rPr lang="ja-JP" altLang="en-US" sz="1400" dirty="0">
                <a:latin typeface="AR P丸ゴシック体M" panose="020B0600010101010101" pitchFamily="50" charset="-128"/>
                <a:ea typeface="AR P丸ゴシック体M" panose="020B0600010101010101" pitchFamily="50" charset="-128"/>
              </a:rPr>
              <a:t>等</a:t>
            </a:r>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20" name="テキスト ボックス 19"/>
          <p:cNvSpPr txBox="1"/>
          <p:nvPr/>
        </p:nvSpPr>
        <p:spPr>
          <a:xfrm>
            <a:off x="1052570" y="5497487"/>
            <a:ext cx="8268919" cy="738664"/>
          </a:xfrm>
          <a:prstGeom prst="rect">
            <a:avLst/>
          </a:prstGeom>
          <a:noFill/>
        </p:spPr>
        <p:txBody>
          <a:bodyPr wrap="square" rtlCol="0">
            <a:spAutoFit/>
          </a:bodyPr>
          <a:lstStyle/>
          <a:p>
            <a:r>
              <a:rPr lang="en-US" altLang="ja-JP" sz="1400" dirty="0" smtClean="0">
                <a:latin typeface="AR P丸ゴシック体M" panose="020B0600010101010101" pitchFamily="50" charset="-128"/>
                <a:ea typeface="AR P丸ゴシック体M" panose="020B0600010101010101" pitchFamily="50" charset="-128"/>
              </a:rPr>
              <a:t>OSS</a:t>
            </a:r>
            <a:r>
              <a:rPr lang="ja-JP" altLang="en-US" sz="1400" dirty="0" smtClean="0">
                <a:latin typeface="AR P丸ゴシック体M" panose="020B0600010101010101" pitchFamily="50" charset="-128"/>
                <a:ea typeface="AR P丸ゴシック体M" panose="020B0600010101010101" pitchFamily="50" charset="-128"/>
              </a:rPr>
              <a:t>申請する際は、書類を画像データ化して申請　</a:t>
            </a:r>
            <a:r>
              <a:rPr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代行センター業務</a:t>
            </a:r>
            <a:endParaRPr lang="en-US" altLang="ja-JP" sz="1400" dirty="0" smtClean="0">
              <a:latin typeface="AR P丸ゴシック体M" panose="020B0600010101010101" pitchFamily="50" charset="-128"/>
              <a:ea typeface="AR P丸ゴシック体M" panose="020B0600010101010101" pitchFamily="50" charset="-128"/>
            </a:endParaRPr>
          </a:p>
          <a:p>
            <a:r>
              <a:rPr kumimoji="1" lang="ja-JP" altLang="en-US" sz="1400" dirty="0">
                <a:latin typeface="AR P丸ゴシック体M" panose="020B0600010101010101" pitchFamily="50" charset="-128"/>
                <a:ea typeface="AR P丸ゴシック体M" panose="020B0600010101010101" pitchFamily="50" charset="-128"/>
              </a:rPr>
              <a:t>主</a:t>
            </a:r>
            <a:r>
              <a:rPr kumimoji="1" lang="ja-JP" altLang="en-US" sz="1400" dirty="0" smtClean="0">
                <a:latin typeface="AR P丸ゴシック体M" panose="020B0600010101010101" pitchFamily="50" charset="-128"/>
                <a:ea typeface="AR P丸ゴシック体M" panose="020B0600010101010101" pitchFamily="50" charset="-128"/>
              </a:rPr>
              <a:t>に事業所・営業所などの申請の場合に使用</a:t>
            </a:r>
            <a:r>
              <a:rPr kumimoji="1" lang="en-US" altLang="ja-JP" sz="1400" dirty="0" smtClean="0">
                <a:latin typeface="AR P丸ゴシック体M" panose="020B0600010101010101" pitchFamily="50" charset="-128"/>
                <a:ea typeface="AR P丸ゴシック体M" panose="020B0600010101010101" pitchFamily="50" charset="-128"/>
              </a:rPr>
              <a:t>(</a:t>
            </a:r>
            <a:r>
              <a:rPr lang="ja-JP" altLang="en-US" sz="1400" dirty="0" smtClean="0">
                <a:latin typeface="AR P丸ゴシック体M" panose="020B0600010101010101" pitchFamily="50" charset="-128"/>
                <a:ea typeface="AR P丸ゴシック体M" panose="020B0600010101010101" pitchFamily="50" charset="-128"/>
              </a:rPr>
              <a:t>電気・ガス等の公共料金の領収書、</a:t>
            </a:r>
            <a:endParaRPr lang="en-US" altLang="ja-JP" sz="1400" dirty="0" smtClean="0">
              <a:latin typeface="AR P丸ゴシック体M" panose="020B0600010101010101" pitchFamily="50" charset="-128"/>
              <a:ea typeface="AR P丸ゴシック体M" panose="020B0600010101010101" pitchFamily="50" charset="-128"/>
            </a:endParaRPr>
          </a:p>
          <a:p>
            <a:r>
              <a:rPr lang="ja-JP" altLang="en-US" sz="1400" dirty="0" smtClean="0">
                <a:latin typeface="AR P丸ゴシック体M" panose="020B0600010101010101" pitchFamily="50" charset="-128"/>
                <a:ea typeface="AR P丸ゴシック体M" panose="020B0600010101010101" pitchFamily="50" charset="-128"/>
              </a:rPr>
              <a:t>消印のある郵便物、運転免許証など</a:t>
            </a:r>
            <a:r>
              <a:rPr kumimoji="1" lang="en-US" altLang="ja-JP" sz="1400" dirty="0" smtClean="0">
                <a:latin typeface="AR P丸ゴシック体M" panose="020B0600010101010101" pitchFamily="50" charset="-128"/>
                <a:ea typeface="AR P丸ゴシック体M" panose="020B0600010101010101" pitchFamily="50" charset="-128"/>
              </a:rPr>
              <a:t>)</a:t>
            </a:r>
            <a:endParaRPr kumimoji="1" lang="ja-JP" altLang="en-US" sz="1400" dirty="0">
              <a:latin typeface="AR P丸ゴシック体M" panose="020B0600010101010101" pitchFamily="50" charset="-128"/>
              <a:ea typeface="AR P丸ゴシック体M" panose="020B0600010101010101" pitchFamily="50" charset="-128"/>
            </a:endParaRPr>
          </a:p>
        </p:txBody>
      </p:sp>
      <p:sp>
        <p:nvSpPr>
          <p:cNvPr id="22"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11</a:t>
            </a:fld>
            <a:endParaRPr lang="en-US" altLang="ja-JP" sz="1400" dirty="0" smtClean="0">
              <a:solidFill>
                <a:schemeClr val="tx1"/>
              </a:solidFill>
            </a:endParaRPr>
          </a:p>
        </p:txBody>
      </p:sp>
      <p:sp>
        <p:nvSpPr>
          <p:cNvPr id="23" name="テキスト ボックス 22"/>
          <p:cNvSpPr txBox="1"/>
          <p:nvPr/>
        </p:nvSpPr>
        <p:spPr>
          <a:xfrm>
            <a:off x="235192" y="193973"/>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８．</a:t>
            </a:r>
            <a:r>
              <a:rPr lang="ja-JP" altLang="en-US" b="1" dirty="0" smtClean="0">
                <a:latin typeface="HG丸ｺﾞｼｯｸM-PRO" pitchFamily="50" charset="-128"/>
                <a:ea typeface="HG丸ｺﾞｼｯｸM-PRO" pitchFamily="50" charset="-128"/>
              </a:rPr>
              <a:t>保管場所申請の書類について</a:t>
            </a:r>
            <a:endParaRPr kumimoji="1" lang="ja-JP" altLang="en-US" b="1" dirty="0">
              <a:latin typeface="HG丸ｺﾞｼｯｸM-PRO" pitchFamily="50" charset="-128"/>
              <a:ea typeface="HG丸ｺﾞｼｯｸM-PRO" pitchFamily="50"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テキスト ボックス 4"/>
          <p:cNvSpPr txBox="1">
            <a:spLocks noChangeArrowheads="1"/>
          </p:cNvSpPr>
          <p:nvPr/>
        </p:nvSpPr>
        <p:spPr bwMode="auto">
          <a:xfrm>
            <a:off x="507339" y="1052738"/>
            <a:ext cx="8970433" cy="55092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dirty="0"/>
              <a:t>　</a:t>
            </a:r>
            <a:r>
              <a:rPr lang="ja-JP" altLang="en-US" sz="1600" dirty="0" smtClean="0"/>
              <a:t>　</a:t>
            </a:r>
            <a:r>
              <a:rPr lang="ja-JP" altLang="en-US" sz="1600" dirty="0" smtClean="0">
                <a:latin typeface="AR P丸ゴシック体M" panose="020B0600010101010101" pitchFamily="50" charset="-128"/>
                <a:ea typeface="AR P丸ゴシック体M" panose="020B0600010101010101" pitchFamily="50" charset="-128"/>
              </a:rPr>
              <a:t>印鑑証明書を</a:t>
            </a:r>
            <a:r>
              <a:rPr lang="ja-JP" altLang="en-US" sz="1600" dirty="0">
                <a:latin typeface="AR P丸ゴシック体M" panose="020B0600010101010101" pitchFamily="50" charset="-128"/>
                <a:ea typeface="AR P丸ゴシック体M" panose="020B0600010101010101" pitchFamily="50" charset="-128"/>
              </a:rPr>
              <a:t>活用</a:t>
            </a:r>
            <a:r>
              <a:rPr lang="ja-JP" altLang="en-US" sz="1600" dirty="0" smtClean="0">
                <a:latin typeface="AR P丸ゴシック体M" panose="020B0600010101010101" pitchFamily="50" charset="-128"/>
                <a:ea typeface="AR P丸ゴシック体M" panose="020B0600010101010101" pitchFamily="50" charset="-128"/>
              </a:rPr>
              <a:t>した</a:t>
            </a:r>
            <a:r>
              <a:rPr lang="en-US" altLang="ja-JP" sz="1600" dirty="0" smtClean="0">
                <a:latin typeface="AR P丸ゴシック体M" panose="020B0600010101010101" pitchFamily="50" charset="-128"/>
                <a:ea typeface="AR P丸ゴシック体M" panose="020B0600010101010101" pitchFamily="50" charset="-128"/>
              </a:rPr>
              <a:t>OSS</a:t>
            </a:r>
            <a:r>
              <a:rPr lang="ja-JP" altLang="en-US" sz="1600" dirty="0" smtClean="0">
                <a:latin typeface="AR P丸ゴシック体M" panose="020B0600010101010101" pitchFamily="50" charset="-128"/>
                <a:ea typeface="AR P丸ゴシック体M" panose="020B0600010101010101" pitchFamily="50" charset="-128"/>
              </a:rPr>
              <a:t>申請</a:t>
            </a:r>
            <a:r>
              <a:rPr lang="ja-JP" altLang="en-US" sz="1600" dirty="0">
                <a:latin typeface="AR P丸ゴシック体M" panose="020B0600010101010101" pitchFamily="50" charset="-128"/>
                <a:ea typeface="AR P丸ゴシック体M" panose="020B0600010101010101" pitchFamily="50" charset="-128"/>
              </a:rPr>
              <a:t>を運輸支局で受付けた際に、同書面の内容を確認し</a:t>
            </a:r>
            <a:r>
              <a:rPr lang="ja-JP" altLang="en-US" sz="1600" dirty="0" smtClean="0">
                <a:latin typeface="AR P丸ゴシック体M" panose="020B0600010101010101" pitchFamily="50" charset="-128"/>
                <a:ea typeface="AR P丸ゴシック体M" panose="020B0600010101010101" pitchFamily="50" charset="-128"/>
              </a:rPr>
              <a:t>、委任</a:t>
            </a:r>
            <a:r>
              <a:rPr lang="ja-JP" altLang="en-US" sz="1600" dirty="0">
                <a:latin typeface="AR P丸ゴシック体M" panose="020B0600010101010101" pitchFamily="50" charset="-128"/>
                <a:ea typeface="AR P丸ゴシック体M" panose="020B0600010101010101" pitchFamily="50" charset="-128"/>
              </a:rPr>
              <a:t>関係</a:t>
            </a:r>
            <a:r>
              <a:rPr lang="ja-JP" altLang="en-US" sz="1600" dirty="0" smtClean="0">
                <a:latin typeface="AR P丸ゴシック体M" panose="020B0600010101010101" pitchFamily="50" charset="-128"/>
                <a:ea typeface="AR P丸ゴシック体M" panose="020B0600010101010101" pitchFamily="50" charset="-128"/>
              </a:rPr>
              <a:t>を有効</a:t>
            </a:r>
            <a:r>
              <a:rPr lang="ja-JP" altLang="en-US" sz="1600" dirty="0">
                <a:latin typeface="AR P丸ゴシック体M" panose="020B0600010101010101" pitchFamily="50" charset="-128"/>
                <a:ea typeface="AR P丸ゴシック体M" panose="020B0600010101010101" pitchFamily="50" charset="-128"/>
              </a:rPr>
              <a:t>と判断したものについて決裁を行って</a:t>
            </a:r>
            <a:r>
              <a:rPr lang="ja-JP" altLang="en-US" sz="1600" dirty="0" smtClean="0">
                <a:latin typeface="AR P丸ゴシック体M" panose="020B0600010101010101" pitchFamily="50" charset="-128"/>
                <a:ea typeface="AR P丸ゴシック体M" panose="020B0600010101010101" pitchFamily="50" charset="-128"/>
              </a:rPr>
              <a:t>いる。</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  委任状</a:t>
            </a:r>
            <a:r>
              <a:rPr lang="ja-JP" altLang="en-US" sz="1600" dirty="0">
                <a:latin typeface="AR P丸ゴシック体M" panose="020B0600010101010101" pitchFamily="50" charset="-128"/>
                <a:ea typeface="AR P丸ゴシック体M" panose="020B0600010101010101" pitchFamily="50" charset="-128"/>
              </a:rPr>
              <a:t>で委任されている項目が「新規検査</a:t>
            </a:r>
            <a:r>
              <a:rPr lang="ja-JP" altLang="en-US" sz="1600" dirty="0" smtClean="0">
                <a:latin typeface="AR P丸ゴシック体M" panose="020B0600010101010101" pitchFamily="50" charset="-128"/>
                <a:ea typeface="AR P丸ゴシック体M" panose="020B0600010101010101" pitchFamily="50" charset="-128"/>
              </a:rPr>
              <a:t>・登録</a:t>
            </a:r>
            <a:r>
              <a:rPr lang="ja-JP" altLang="en-US" sz="1600" dirty="0">
                <a:latin typeface="AR P丸ゴシック体M" panose="020B0600010101010101" pitchFamily="50" charset="-128"/>
                <a:ea typeface="AR P丸ゴシック体M" panose="020B0600010101010101" pitchFamily="50" charset="-128"/>
              </a:rPr>
              <a:t>申請に関する権限」とされていれば</a:t>
            </a:r>
            <a:r>
              <a:rPr lang="ja-JP" altLang="en-US" sz="1600" dirty="0" smtClean="0">
                <a:latin typeface="AR P丸ゴシック体M" panose="020B0600010101010101" pitchFamily="50" charset="-128"/>
                <a:ea typeface="AR P丸ゴシック体M" panose="020B0600010101010101" pitchFamily="50" charset="-128"/>
              </a:rPr>
              <a:t>、</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保管</a:t>
            </a:r>
            <a:r>
              <a:rPr lang="ja-JP" altLang="en-US" sz="1600" dirty="0">
                <a:latin typeface="AR P丸ゴシック体M" panose="020B0600010101010101" pitchFamily="50" charset="-128"/>
                <a:ea typeface="AR P丸ゴシック体M" panose="020B0600010101010101" pitchFamily="50" charset="-128"/>
              </a:rPr>
              <a:t>場所</a:t>
            </a:r>
            <a:r>
              <a:rPr lang="ja-JP" altLang="en-US" sz="1600" dirty="0" smtClean="0">
                <a:latin typeface="AR P丸ゴシック体M" panose="020B0600010101010101" pitchFamily="50" charset="-128"/>
                <a:ea typeface="AR P丸ゴシック体M" panose="020B0600010101010101" pitchFamily="50" charset="-128"/>
              </a:rPr>
              <a:t>証明申請</a:t>
            </a:r>
            <a:r>
              <a:rPr lang="ja-JP" altLang="en-US" sz="1600" dirty="0">
                <a:latin typeface="AR P丸ゴシック体M" panose="020B0600010101010101" pitchFamily="50" charset="-128"/>
                <a:ea typeface="AR P丸ゴシック体M" panose="020B0600010101010101" pitchFamily="50" charset="-128"/>
              </a:rPr>
              <a:t>に関する権限も含まれるものとして審査</a:t>
            </a:r>
            <a:r>
              <a:rPr lang="ja-JP" altLang="en-US" sz="1600" dirty="0" smtClean="0">
                <a:latin typeface="AR P丸ゴシック体M" panose="020B0600010101010101" pitchFamily="50" charset="-128"/>
                <a:ea typeface="AR P丸ゴシック体M" panose="020B0600010101010101" pitchFamily="50" charset="-128"/>
              </a:rPr>
              <a:t>される。</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  これら</a:t>
            </a:r>
            <a:r>
              <a:rPr lang="ja-JP" altLang="en-US" sz="1600" dirty="0">
                <a:latin typeface="AR P丸ゴシック体M" panose="020B0600010101010101" pitchFamily="50" charset="-128"/>
                <a:ea typeface="AR P丸ゴシック体M" panose="020B0600010101010101" pitchFamily="50" charset="-128"/>
              </a:rPr>
              <a:t>を踏まえ、以下のような委任状</a:t>
            </a:r>
            <a:r>
              <a:rPr lang="ja-JP" altLang="en-US" sz="1600" dirty="0" smtClean="0">
                <a:latin typeface="AR P丸ゴシック体M" panose="020B0600010101010101" pitchFamily="50" charset="-128"/>
                <a:ea typeface="AR P丸ゴシック体M" panose="020B0600010101010101" pitchFamily="50" charset="-128"/>
              </a:rPr>
              <a:t>様式をサンプルとする。</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600" dirty="0">
              <a:latin typeface="AR P丸ゴシック体M" panose="020B0600010101010101" pitchFamily="50" charset="-128"/>
              <a:ea typeface="AR P丸ゴシック体M" panose="020B0600010101010101" pitchFamily="50" charset="-128"/>
            </a:endParaRPr>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en-US" altLang="ja-JP" sz="1600" dirty="0"/>
          </a:p>
          <a:p>
            <a:pPr eaLnBrk="1" hangingPunct="1"/>
            <a:endParaRPr lang="ja-JP" altLang="en-US" sz="1600" dirty="0"/>
          </a:p>
        </p:txBody>
      </p:sp>
      <p:graphicFrame>
        <p:nvGraphicFramePr>
          <p:cNvPr id="1026" name="Object 3"/>
          <p:cNvGraphicFramePr>
            <a:graphicFrameLocks noChangeAspect="1"/>
          </p:cNvGraphicFramePr>
          <p:nvPr>
            <p:extLst>
              <p:ext uri="{D42A27DB-BD31-4B8C-83A1-F6EECF244321}">
                <p14:modId xmlns="" xmlns:p14="http://schemas.microsoft.com/office/powerpoint/2010/main" val="2921587470"/>
              </p:ext>
            </p:extLst>
          </p:nvPr>
        </p:nvGraphicFramePr>
        <p:xfrm>
          <a:off x="1784649" y="2492896"/>
          <a:ext cx="6610879" cy="3960440"/>
        </p:xfrm>
        <a:graphic>
          <a:graphicData uri="http://schemas.openxmlformats.org/presentationml/2006/ole">
            <p:oleObj spid="_x0000_s57463" name="Worksheet" r:id="rId4" imgW="10229951" imgH="5000544" progId="Excel.Sheet.8">
              <p:embed/>
            </p:oleObj>
          </a:graphicData>
        </a:graphic>
      </p:graphicFrame>
      <p:sp>
        <p:nvSpPr>
          <p:cNvPr id="7"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12</a:t>
            </a:fld>
            <a:endParaRPr lang="en-US" altLang="ja-JP" sz="1400" dirty="0" smtClean="0">
              <a:solidFill>
                <a:schemeClr val="tx1"/>
              </a:solidFill>
            </a:endParaRPr>
          </a:p>
        </p:txBody>
      </p:sp>
      <p:sp>
        <p:nvSpPr>
          <p:cNvPr id="9" name="フローチャート : 端子 8"/>
          <p:cNvSpPr/>
          <p:nvPr/>
        </p:nvSpPr>
        <p:spPr>
          <a:xfrm>
            <a:off x="3470836" y="476674"/>
            <a:ext cx="2903138" cy="408073"/>
          </a:xfrm>
          <a:prstGeom prst="flowChartTerminator">
            <a:avLst/>
          </a:prstGeom>
          <a:ln/>
        </p:spPr>
        <p:style>
          <a:lnRef idx="1">
            <a:schemeClr val="accent6"/>
          </a:lnRef>
          <a:fillRef idx="2">
            <a:schemeClr val="accent6"/>
          </a:fillRef>
          <a:effectRef idx="1">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2000" dirty="0">
                <a:latin typeface="AR P丸ゴシック体M" panose="020B0600010101010101" pitchFamily="50" charset="-128"/>
                <a:ea typeface="AR P丸ゴシック体M" panose="020B0600010101010101" pitchFamily="50" charset="-128"/>
              </a:rPr>
              <a:t>委任状</a:t>
            </a:r>
            <a:endParaRPr lang="en-US" altLang="ja-JP" sz="2000" dirty="0">
              <a:latin typeface="AR P丸ゴシック体M" panose="020B0600010101010101" pitchFamily="50" charset="-128"/>
              <a:ea typeface="AR P丸ゴシック体M" panose="020B0600010101010101" pitchFamily="50" charset="-128"/>
            </a:endParaRPr>
          </a:p>
        </p:txBody>
      </p:sp>
      <p:sp>
        <p:nvSpPr>
          <p:cNvPr id="10" name="テキスト ボックス 9"/>
          <p:cNvSpPr txBox="1"/>
          <p:nvPr/>
        </p:nvSpPr>
        <p:spPr>
          <a:xfrm>
            <a:off x="235192" y="193973"/>
            <a:ext cx="6552729" cy="369279"/>
          </a:xfrm>
          <a:prstGeom prst="rect">
            <a:avLst/>
          </a:prstGeom>
          <a:noFill/>
        </p:spPr>
        <p:txBody>
          <a:bodyPr wrap="square" lIns="91386" tIns="45694" rIns="91386" bIns="45694"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９．販社の運用変更</a:t>
            </a:r>
          </a:p>
        </p:txBody>
      </p:sp>
      <p:sp>
        <p:nvSpPr>
          <p:cNvPr id="8" name="正方形/長方形 7"/>
          <p:cNvSpPr/>
          <p:nvPr/>
        </p:nvSpPr>
        <p:spPr>
          <a:xfrm>
            <a:off x="6747203" y="4797152"/>
            <a:ext cx="1092121"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138493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テキスト ボックス 4"/>
          <p:cNvSpPr txBox="1">
            <a:spLocks noChangeArrowheads="1"/>
          </p:cNvSpPr>
          <p:nvPr/>
        </p:nvSpPr>
        <p:spPr bwMode="auto">
          <a:xfrm>
            <a:off x="428229" y="764709"/>
            <a:ext cx="9049544" cy="5447645"/>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endParaRPr lang="en-US" altLang="ja-JP" sz="1600" dirty="0" smtClean="0">
              <a:latin typeface="AR P丸ゴシック体M" panose="020B0600010101010101" pitchFamily="50" charset="-128"/>
              <a:ea typeface="AR P丸ゴシック体M" panose="020B0600010101010101" pitchFamily="50" charset="-128"/>
            </a:endParaRPr>
          </a:p>
          <a:p>
            <a:r>
              <a:rPr lang="ja-JP" altLang="en-US" sz="1600" dirty="0" smtClean="0">
                <a:latin typeface="AR P丸ゴシック体M" panose="020B0600010101010101" pitchFamily="50" charset="-128"/>
                <a:ea typeface="AR P丸ゴシック体M" panose="020B0600010101010101" pitchFamily="50" charset="-128"/>
              </a:rPr>
              <a:t>　　新車新規のＯＳＳ</a:t>
            </a:r>
            <a:r>
              <a:rPr lang="ja-JP" altLang="en-US" sz="1600" dirty="0">
                <a:latin typeface="AR P丸ゴシック体M" panose="020B0600010101010101" pitchFamily="50" charset="-128"/>
                <a:ea typeface="AR P丸ゴシック体M" panose="020B0600010101010101" pitchFamily="50" charset="-128"/>
              </a:rPr>
              <a:t>申請では、車の振当て前であっても</a:t>
            </a:r>
            <a:r>
              <a:rPr lang="ja-JP" altLang="en-US" sz="1600" dirty="0" smtClean="0">
                <a:latin typeface="AR P丸ゴシック体M" panose="020B0600010101010101" pitchFamily="50" charset="-128"/>
                <a:ea typeface="AR P丸ゴシック体M" panose="020B0600010101010101" pitchFamily="50" charset="-128"/>
              </a:rPr>
              <a:t>申請することが可能</a:t>
            </a:r>
            <a:r>
              <a:rPr lang="ja-JP" altLang="en-US" sz="1600" dirty="0">
                <a:latin typeface="AR P丸ゴシック体M" panose="020B0600010101010101" pitchFamily="50" charset="-128"/>
                <a:ea typeface="AR P丸ゴシック体M" panose="020B0600010101010101" pitchFamily="50" charset="-128"/>
              </a:rPr>
              <a:t>なため</a:t>
            </a:r>
            <a:r>
              <a:rPr lang="ja-JP" altLang="en-US" sz="1600" dirty="0" smtClean="0">
                <a:latin typeface="AR P丸ゴシック体M" panose="020B0600010101010101" pitchFamily="50" charset="-128"/>
                <a:ea typeface="AR P丸ゴシック体M" panose="020B0600010101010101" pitchFamily="50" charset="-128"/>
              </a:rPr>
              <a:t>、各案件を</a:t>
            </a:r>
            <a:endParaRPr lang="en-US" altLang="ja-JP" sz="1600" dirty="0" smtClean="0">
              <a:latin typeface="AR P丸ゴシック体M" panose="020B0600010101010101" pitchFamily="50" charset="-128"/>
              <a:ea typeface="AR P丸ゴシック体M" panose="020B0600010101010101" pitchFamily="50" charset="-128"/>
            </a:endParaRPr>
          </a:p>
          <a:p>
            <a:r>
              <a:rPr lang="ja-JP" altLang="en-US" sz="1600" dirty="0" smtClean="0">
                <a:latin typeface="AR P丸ゴシック体M" panose="020B0600010101010101" pitchFamily="50" charset="-128"/>
                <a:ea typeface="AR P丸ゴシック体M" panose="020B0600010101010101" pitchFamily="50" charset="-128"/>
              </a:rPr>
              <a:t>　識別する情報として、</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a:t>
            </a:r>
            <a:r>
              <a:rPr lang="ja-JP" altLang="en-US" sz="1600" dirty="0">
                <a:solidFill>
                  <a:srgbClr val="FF0000"/>
                </a:solidFill>
                <a:latin typeface="AR P丸ゴシック体M" panose="020B0600010101010101" pitchFamily="50" charset="-128"/>
                <a:ea typeface="AR P丸ゴシック体M" panose="020B0600010101010101" pitchFamily="50" charset="-128"/>
              </a:rPr>
              <a:t>車両特定番号」</a:t>
            </a:r>
            <a:r>
              <a:rPr lang="ja-JP" altLang="en-US" sz="1600" dirty="0">
                <a:latin typeface="AR P丸ゴシック体M" panose="020B0600010101010101" pitchFamily="50" charset="-128"/>
                <a:ea typeface="AR P丸ゴシック体M" panose="020B0600010101010101" pitchFamily="50" charset="-128"/>
              </a:rPr>
              <a:t>を採番するルールになって</a:t>
            </a:r>
            <a:r>
              <a:rPr lang="ja-JP" altLang="en-US" sz="1600" dirty="0" smtClean="0">
                <a:latin typeface="AR P丸ゴシック体M" panose="020B0600010101010101" pitchFamily="50" charset="-128"/>
                <a:ea typeface="AR P丸ゴシック体M" panose="020B0600010101010101" pitchFamily="50" charset="-128"/>
              </a:rPr>
              <a:t>いる。この番号を利用して</a:t>
            </a:r>
            <a:endParaRPr lang="en-US" altLang="ja-JP" sz="1600" dirty="0" smtClean="0">
              <a:latin typeface="AR P丸ゴシック体M" panose="020B0600010101010101" pitchFamily="50" charset="-128"/>
              <a:ea typeface="AR P丸ゴシック体M" panose="020B0600010101010101" pitchFamily="50" charset="-128"/>
            </a:endParaRPr>
          </a:p>
          <a:p>
            <a:r>
              <a:rPr lang="ja-JP" altLang="en-US" sz="1600" dirty="0" smtClean="0">
                <a:latin typeface="AR P丸ゴシック体M" panose="020B0600010101010101" pitchFamily="50" charset="-128"/>
                <a:ea typeface="AR P丸ゴシック体M" panose="020B0600010101010101" pitchFamily="50" charset="-128"/>
              </a:rPr>
              <a:t>　申請することで、先に保管場所審査の現地調査まで進めておくことが可能。</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　なお</a:t>
            </a:r>
            <a:r>
              <a:rPr lang="ja-JP" altLang="en-US" sz="1600" dirty="0">
                <a:latin typeface="AR P丸ゴシック体M" panose="020B0600010101010101" pitchFamily="50" charset="-128"/>
                <a:ea typeface="AR P丸ゴシック体M" panose="020B0600010101010101" pitchFamily="50" charset="-128"/>
              </a:rPr>
              <a:t>、振当てが決まっている車両においては、「車台番号」を使って申請も</a:t>
            </a:r>
            <a:r>
              <a:rPr lang="ja-JP" altLang="en-US" sz="1600" dirty="0" smtClean="0">
                <a:latin typeface="AR P丸ゴシック体M" panose="020B0600010101010101" pitchFamily="50" charset="-128"/>
                <a:ea typeface="AR P丸ゴシック体M" panose="020B0600010101010101" pitchFamily="50" charset="-128"/>
              </a:rPr>
              <a:t>できるが</a:t>
            </a:r>
            <a:r>
              <a:rPr lang="ja-JP" altLang="en-US" sz="1600" dirty="0">
                <a:latin typeface="AR P丸ゴシック体M" panose="020B0600010101010101" pitchFamily="50" charset="-128"/>
                <a:ea typeface="AR P丸ゴシック体M" panose="020B0600010101010101" pitchFamily="50" charset="-128"/>
              </a:rPr>
              <a:t>、</a:t>
            </a:r>
            <a:r>
              <a:rPr lang="ja-JP" altLang="en-US" sz="1600" dirty="0" smtClean="0">
                <a:latin typeface="AR P丸ゴシック体M" panose="020B0600010101010101" pitchFamily="50" charset="-128"/>
                <a:ea typeface="AR P丸ゴシック体M" panose="020B0600010101010101" pitchFamily="50" charset="-128"/>
              </a:rPr>
              <a:t>その</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時でも車両</a:t>
            </a:r>
            <a:r>
              <a:rPr lang="ja-JP" altLang="en-US" sz="1600" dirty="0">
                <a:latin typeface="AR P丸ゴシック体M" panose="020B0600010101010101" pitchFamily="50" charset="-128"/>
                <a:ea typeface="AR P丸ゴシック体M" panose="020B0600010101010101" pitchFamily="50" charset="-128"/>
              </a:rPr>
              <a:t>特定番号は</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必須</a:t>
            </a:r>
            <a:r>
              <a:rPr lang="ja-JP" altLang="en-US" sz="1600" dirty="0" smtClean="0">
                <a:latin typeface="AR P丸ゴシック体M" panose="020B0600010101010101" pitchFamily="50" charset="-128"/>
                <a:ea typeface="AR P丸ゴシック体M" panose="020B0600010101010101" pitchFamily="50" charset="-128"/>
              </a:rPr>
              <a:t>。</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　「</a:t>
            </a:r>
            <a:r>
              <a:rPr lang="ja-JP" altLang="en-US" sz="1600" dirty="0">
                <a:latin typeface="AR P丸ゴシック体M" panose="020B0600010101010101" pitchFamily="50" charset="-128"/>
                <a:ea typeface="AR P丸ゴシック体M" panose="020B0600010101010101" pitchFamily="50" charset="-128"/>
              </a:rPr>
              <a:t>車両特定番号」は、２３桁の英数字から構成され、頭からの８桁について</a:t>
            </a:r>
            <a:r>
              <a:rPr lang="ja-JP" altLang="en-US" sz="1600" dirty="0" smtClean="0">
                <a:latin typeface="AR P丸ゴシック体M" panose="020B0600010101010101" pitchFamily="50" charset="-128"/>
                <a:ea typeface="AR P丸ゴシック体M" panose="020B0600010101010101" pitchFamily="50" charset="-128"/>
              </a:rPr>
              <a:t>は、「販売店</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コード</a:t>
            </a:r>
            <a:r>
              <a:rPr lang="ja-JP" altLang="en-US" sz="1600" dirty="0">
                <a:latin typeface="AR P丸ゴシック体M" panose="020B0600010101010101" pitchFamily="50" charset="-128"/>
                <a:ea typeface="AR P丸ゴシック体M" panose="020B0600010101010101" pitchFamily="50" charset="-128"/>
              </a:rPr>
              <a:t>」と</a:t>
            </a:r>
            <a:r>
              <a:rPr lang="ja-JP" altLang="en-US" sz="1600" dirty="0" smtClean="0">
                <a:latin typeface="AR P丸ゴシック体M" panose="020B0600010101010101" pitchFamily="50" charset="-128"/>
                <a:ea typeface="AR P丸ゴシック体M" panose="020B0600010101010101" pitchFamily="50" charset="-128"/>
              </a:rPr>
              <a:t>されており</a:t>
            </a:r>
            <a:r>
              <a:rPr lang="ja-JP" altLang="en-US" sz="1600" dirty="0">
                <a:latin typeface="AR P丸ゴシック体M" panose="020B0600010101010101" pitchFamily="50" charset="-128"/>
                <a:ea typeface="AR P丸ゴシック体M" panose="020B0600010101010101" pitchFamily="50" charset="-128"/>
              </a:rPr>
              <a:t>、既に各メーカーから付与</a:t>
            </a:r>
            <a:r>
              <a:rPr lang="ja-JP" altLang="en-US" sz="1600" dirty="0" smtClean="0">
                <a:latin typeface="AR P丸ゴシック体M" panose="020B0600010101010101" pitchFamily="50" charset="-128"/>
                <a:ea typeface="AR P丸ゴシック体M" panose="020B0600010101010101" pitchFamily="50" charset="-128"/>
              </a:rPr>
              <a:t>されている。</a:t>
            </a:r>
            <a:r>
              <a:rPr lang="ja-JP" altLang="en-US" sz="1600" dirty="0">
                <a:latin typeface="AR P丸ゴシック体M" panose="020B0600010101010101" pitchFamily="50" charset="-128"/>
                <a:ea typeface="AR P丸ゴシック体M" panose="020B0600010101010101" pitchFamily="50" charset="-128"/>
              </a:rPr>
              <a:t>残り</a:t>
            </a:r>
            <a:r>
              <a:rPr lang="ja-JP" altLang="en-US" sz="1600" dirty="0" smtClean="0">
                <a:latin typeface="AR P丸ゴシック体M" panose="020B0600010101010101" pitchFamily="50" charset="-128"/>
                <a:ea typeface="AR P丸ゴシック体M" panose="020B0600010101010101" pitchFamily="50" charset="-128"/>
              </a:rPr>
              <a:t>の１５桁は注文書</a:t>
            </a:r>
            <a:r>
              <a:rPr lang="ja-JP" altLang="en-US" sz="1600" dirty="0">
                <a:latin typeface="AR P丸ゴシック体M" panose="020B0600010101010101" pitchFamily="50" charset="-128"/>
                <a:ea typeface="AR P丸ゴシック体M" panose="020B0600010101010101" pitchFamily="50" charset="-128"/>
              </a:rPr>
              <a:t>番号</a:t>
            </a:r>
            <a:r>
              <a:rPr lang="ja-JP" altLang="en-US" sz="1600" dirty="0" smtClean="0">
                <a:latin typeface="AR P丸ゴシック体M" panose="020B0600010101010101" pitchFamily="50" charset="-128"/>
                <a:ea typeface="AR P丸ゴシック体M" panose="020B0600010101010101" pitchFamily="50" charset="-128"/>
              </a:rPr>
              <a:t>や</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オーダー</a:t>
            </a:r>
            <a:r>
              <a:rPr lang="ja-JP" altLang="en-US" sz="1600" dirty="0">
                <a:latin typeface="AR P丸ゴシック体M" panose="020B0600010101010101" pitchFamily="50" charset="-128"/>
                <a:ea typeface="AR P丸ゴシック体M" panose="020B0600010101010101" pitchFamily="50" charset="-128"/>
              </a:rPr>
              <a:t>番号などの</a:t>
            </a:r>
            <a:r>
              <a:rPr lang="ja-JP" altLang="en-US" sz="1600" dirty="0" smtClean="0">
                <a:latin typeface="AR P丸ゴシック体M" panose="020B0600010101010101" pitchFamily="50" charset="-128"/>
                <a:ea typeface="AR P丸ゴシック体M" panose="020B0600010101010101" pitchFamily="50" charset="-128"/>
              </a:rPr>
              <a:t>任意の</a:t>
            </a:r>
            <a:r>
              <a:rPr lang="ja-JP" altLang="en-US" sz="1600" dirty="0">
                <a:latin typeface="AR P丸ゴシック体M" panose="020B0600010101010101" pitchFamily="50" charset="-128"/>
                <a:ea typeface="AR P丸ゴシック体M" panose="020B0600010101010101" pitchFamily="50" charset="-128"/>
              </a:rPr>
              <a:t>番号</a:t>
            </a:r>
            <a:r>
              <a:rPr lang="ja-JP" altLang="en-US" sz="1600" dirty="0" smtClean="0">
                <a:latin typeface="AR P丸ゴシック体M" panose="020B0600010101010101" pitchFamily="50" charset="-128"/>
                <a:ea typeface="AR P丸ゴシック体M" panose="020B0600010101010101" pitchFamily="50" charset="-128"/>
              </a:rPr>
              <a:t>などを採番。</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600" dirty="0"/>
          </a:p>
          <a:p>
            <a:pPr eaLnBrk="1" hangingPunct="1"/>
            <a:r>
              <a:rPr lang="ja-JP" altLang="en-US" sz="1600" dirty="0"/>
              <a:t>　　　　　　　　　　　　　　　　　　　　　　　</a:t>
            </a:r>
            <a:r>
              <a:rPr lang="ja-JP" altLang="en-US" sz="1600" b="1" dirty="0"/>
              <a:t>車両特定番号の構成</a:t>
            </a:r>
            <a:endParaRPr lang="en-US" altLang="ja-JP" sz="1600" b="1" dirty="0"/>
          </a:p>
          <a:p>
            <a:pPr eaLnBrk="1" hangingPunct="1"/>
            <a:r>
              <a:rPr lang="ja-JP" altLang="en-US" sz="1600" dirty="0"/>
              <a:t>　　　　　　　　　　　　　　　　　　　　　　　　　（英数字２３桁）</a:t>
            </a:r>
            <a:endParaRPr lang="en-US" altLang="ja-JP" sz="1600" dirty="0"/>
          </a:p>
          <a:p>
            <a:pPr eaLnBrk="1" hangingPunct="1"/>
            <a:endParaRPr lang="en-US" altLang="ja-JP" sz="1600" dirty="0"/>
          </a:p>
          <a:p>
            <a:pPr eaLnBrk="1" hangingPunct="1"/>
            <a:r>
              <a:rPr lang="ja-JP" altLang="en-US" sz="1600" dirty="0"/>
              <a:t>　　　　　　　　　　　　　　　　　</a:t>
            </a:r>
            <a:r>
              <a:rPr lang="ja-JP" altLang="en-US" u="sng" dirty="0">
                <a:solidFill>
                  <a:srgbClr val="FF0000"/>
                </a:solidFill>
              </a:rPr>
              <a:t>Ｄ１２１２３４５</a:t>
            </a:r>
            <a:r>
              <a:rPr lang="ja-JP" altLang="en-US" dirty="0">
                <a:solidFill>
                  <a:srgbClr val="FF0000"/>
                </a:solidFill>
              </a:rPr>
              <a:t> </a:t>
            </a:r>
            <a:r>
              <a:rPr lang="ja-JP" altLang="en-US" u="sng" dirty="0">
                <a:solidFill>
                  <a:srgbClr val="FF0000"/>
                </a:solidFill>
              </a:rPr>
              <a:t>１２３４５６７８９１２３４５６</a:t>
            </a:r>
            <a:r>
              <a:rPr lang="ja-JP" altLang="en-US" dirty="0"/>
              <a:t>　</a:t>
            </a:r>
            <a:endParaRPr lang="en-US" altLang="ja-JP" dirty="0"/>
          </a:p>
          <a:p>
            <a:pPr eaLnBrk="1" hangingPunct="1"/>
            <a:endParaRPr lang="en-US" altLang="ja-JP" dirty="0"/>
          </a:p>
          <a:p>
            <a:pPr eaLnBrk="1" hangingPunct="1"/>
            <a:endParaRPr lang="en-US" altLang="ja-JP" dirty="0" smtClean="0"/>
          </a:p>
          <a:p>
            <a:pPr eaLnBrk="1" hangingPunct="1"/>
            <a:endParaRPr lang="en-US" altLang="ja-JP" dirty="0"/>
          </a:p>
          <a:p>
            <a:pPr eaLnBrk="1" hangingPunct="1"/>
            <a:endParaRPr lang="en-US" altLang="ja-JP" dirty="0"/>
          </a:p>
          <a:p>
            <a:pPr eaLnBrk="1" hangingPunct="1"/>
            <a:endParaRPr lang="en-US" altLang="ja-JP" dirty="0"/>
          </a:p>
          <a:p>
            <a:pPr eaLnBrk="1" hangingPunct="1"/>
            <a:r>
              <a:rPr lang="ja-JP" altLang="en-US" sz="1600" dirty="0"/>
              <a:t>　</a:t>
            </a:r>
            <a:endParaRPr lang="ja-JP" altLang="en-US" dirty="0"/>
          </a:p>
        </p:txBody>
      </p:sp>
      <p:sp>
        <p:nvSpPr>
          <p:cNvPr id="7" name="角丸四角形吹き出し 6"/>
          <p:cNvSpPr/>
          <p:nvPr/>
        </p:nvSpPr>
        <p:spPr>
          <a:xfrm rot="10800000">
            <a:off x="1832655" y="4941168"/>
            <a:ext cx="2495418" cy="1007492"/>
          </a:xfrm>
          <a:prstGeom prst="wedgeRoundRectCallout">
            <a:avLst>
              <a:gd name="adj1" fmla="val -21304"/>
              <a:gd name="adj2" fmla="val 71842"/>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45" name="テキスト ボックス 7"/>
          <p:cNvSpPr txBox="1">
            <a:spLocks noChangeArrowheads="1"/>
          </p:cNvSpPr>
          <p:nvPr/>
        </p:nvSpPr>
        <p:spPr bwMode="auto">
          <a:xfrm>
            <a:off x="1858675" y="4980033"/>
            <a:ext cx="2437404" cy="954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400" dirty="0"/>
              <a:t>「販売店コード」（個社ＩＤ）は英数字８桁で固定。</a:t>
            </a:r>
            <a:endParaRPr lang="en-US" altLang="ja-JP" sz="1400" dirty="0"/>
          </a:p>
          <a:p>
            <a:pPr eaLnBrk="1" hangingPunct="1"/>
            <a:r>
              <a:rPr lang="ja-JP" altLang="en-US" sz="1400" dirty="0"/>
              <a:t>ＡＩＲＡＣに登録されているコードと</a:t>
            </a:r>
            <a:r>
              <a:rPr lang="ja-JP" altLang="en-US" sz="1400" dirty="0" smtClean="0"/>
              <a:t>同じ。</a:t>
            </a:r>
            <a:endParaRPr lang="ja-JP" altLang="en-US" sz="1400" dirty="0"/>
          </a:p>
        </p:txBody>
      </p:sp>
      <p:sp>
        <p:nvSpPr>
          <p:cNvPr id="9" name="角丸四角形吹き出し 8"/>
          <p:cNvSpPr/>
          <p:nvPr/>
        </p:nvSpPr>
        <p:spPr>
          <a:xfrm rot="10800000">
            <a:off x="5031012" y="4941168"/>
            <a:ext cx="2495417" cy="1079500"/>
          </a:xfrm>
          <a:prstGeom prst="wedgeRoundRectCallout">
            <a:avLst>
              <a:gd name="adj1" fmla="val 23499"/>
              <a:gd name="adj2" fmla="val 7041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0247" name="テキスト ボックス 9"/>
          <p:cNvSpPr txBox="1">
            <a:spLocks noChangeArrowheads="1"/>
          </p:cNvSpPr>
          <p:nvPr/>
        </p:nvSpPr>
        <p:spPr bwMode="auto">
          <a:xfrm>
            <a:off x="5073459" y="4978407"/>
            <a:ext cx="2340637" cy="954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400" dirty="0"/>
              <a:t>任意の番号。</a:t>
            </a:r>
            <a:endParaRPr lang="en-US" altLang="ja-JP" sz="1400" dirty="0"/>
          </a:p>
          <a:p>
            <a:pPr eaLnBrk="1" hangingPunct="1"/>
            <a:r>
              <a:rPr lang="ja-JP" altLang="en-US" sz="1400" dirty="0"/>
              <a:t>（注文書番号、オーダー番号など）</a:t>
            </a:r>
            <a:endParaRPr lang="en-US" altLang="ja-JP" sz="1400" dirty="0"/>
          </a:p>
          <a:p>
            <a:pPr eaLnBrk="1" hangingPunct="1"/>
            <a:r>
              <a:rPr lang="ja-JP" altLang="en-US" sz="1400" dirty="0"/>
              <a:t>英数字１５字以内で採番</a:t>
            </a:r>
          </a:p>
        </p:txBody>
      </p:sp>
      <p:sp>
        <p:nvSpPr>
          <p:cNvPr id="10"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13</a:t>
            </a:fld>
            <a:endParaRPr lang="en-US" altLang="ja-JP" sz="1400" dirty="0" smtClean="0">
              <a:solidFill>
                <a:schemeClr val="tx1"/>
              </a:solidFill>
            </a:endParaRPr>
          </a:p>
        </p:txBody>
      </p:sp>
      <p:sp>
        <p:nvSpPr>
          <p:cNvPr id="12" name="フローチャート : 端子 11"/>
          <p:cNvSpPr/>
          <p:nvPr/>
        </p:nvSpPr>
        <p:spPr>
          <a:xfrm>
            <a:off x="3041791" y="188640"/>
            <a:ext cx="3822425" cy="431800"/>
          </a:xfrm>
          <a:prstGeom prst="flowChartTerminator">
            <a:avLst/>
          </a:prstGeom>
          <a:ln/>
        </p:spPr>
        <p:style>
          <a:lnRef idx="1">
            <a:schemeClr val="accent6"/>
          </a:lnRef>
          <a:fillRef idx="2">
            <a:schemeClr val="accent6"/>
          </a:fillRef>
          <a:effectRef idx="1">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2000" dirty="0" smtClean="0">
                <a:latin typeface="AR P丸ゴシック体M" panose="020B0600010101010101" pitchFamily="50" charset="-128"/>
                <a:ea typeface="AR P丸ゴシック体M" panose="020B0600010101010101" pitchFamily="50" charset="-128"/>
              </a:rPr>
              <a:t>車両特定番号</a:t>
            </a:r>
            <a:endParaRPr lang="en-US" altLang="ja-JP" sz="20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 xmlns:p14="http://schemas.microsoft.com/office/powerpoint/2010/main" val="15620232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テキスト ボックス 4"/>
          <p:cNvSpPr txBox="1">
            <a:spLocks noChangeArrowheads="1"/>
          </p:cNvSpPr>
          <p:nvPr/>
        </p:nvSpPr>
        <p:spPr bwMode="auto">
          <a:xfrm>
            <a:off x="271731" y="765179"/>
            <a:ext cx="9283435" cy="5724644"/>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dirty="0"/>
              <a:t>　</a:t>
            </a:r>
            <a:r>
              <a:rPr lang="ja-JP" altLang="en-US" sz="1600" dirty="0" smtClean="0"/>
              <a:t>　　</a:t>
            </a:r>
            <a:r>
              <a:rPr lang="ja-JP" altLang="en-US" sz="1600" dirty="0" smtClean="0">
                <a:latin typeface="AR P丸ゴシック体M" panose="020B0600010101010101" pitchFamily="50" charset="-128"/>
                <a:ea typeface="AR P丸ゴシック体M" panose="020B0600010101010101" pitchFamily="50" charset="-128"/>
              </a:rPr>
              <a:t>完検</a:t>
            </a:r>
            <a:r>
              <a:rPr lang="ja-JP" altLang="en-US" sz="1600" dirty="0">
                <a:latin typeface="AR P丸ゴシック体M" panose="020B0600010101010101" pitchFamily="50" charset="-128"/>
                <a:ea typeface="AR P丸ゴシック体M" panose="020B0600010101010101" pitchFamily="50" charset="-128"/>
              </a:rPr>
              <a:t>・譲渡証、自賠責保険加入証明書等の民間発行の証明書は、電子化</a:t>
            </a:r>
            <a:r>
              <a:rPr lang="ja-JP" altLang="en-US" sz="1600" dirty="0" smtClean="0">
                <a:latin typeface="AR P丸ゴシック体M" panose="020B0600010101010101" pitchFamily="50" charset="-128"/>
                <a:ea typeface="AR P丸ゴシック体M" panose="020B0600010101010101" pitchFamily="50" charset="-128"/>
              </a:rPr>
              <a:t>されて登録情報処理機</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関に集約</a:t>
            </a:r>
            <a:r>
              <a:rPr lang="ja-JP" altLang="en-US" sz="1600" dirty="0">
                <a:latin typeface="AR P丸ゴシック体M" panose="020B0600010101010101" pitchFamily="50" charset="-128"/>
                <a:ea typeface="AR P丸ゴシック体M" panose="020B0600010101010101" pitchFamily="50" charset="-128"/>
              </a:rPr>
              <a:t>されます</a:t>
            </a:r>
            <a:r>
              <a:rPr lang="ja-JP" altLang="en-US" sz="1600" dirty="0" smtClean="0">
                <a:latin typeface="AR P丸ゴシック体M" panose="020B0600010101010101" pitchFamily="50" charset="-128"/>
                <a:ea typeface="AR P丸ゴシック体M" panose="020B0600010101010101" pitchFamily="50" charset="-128"/>
              </a:rPr>
              <a:t>。販社から、</a:t>
            </a:r>
            <a:r>
              <a:rPr lang="ja-JP" altLang="en-US" sz="1600" dirty="0">
                <a:latin typeface="AR P丸ゴシック体M" panose="020B0600010101010101" pitchFamily="50" charset="-128"/>
                <a:ea typeface="AR P丸ゴシック体M" panose="020B0600010101010101" pitchFamily="50" charset="-128"/>
              </a:rPr>
              <a:t>最終譲渡証、自賠責保険加入証明書情報</a:t>
            </a:r>
            <a:r>
              <a:rPr lang="ja-JP" altLang="en-US" sz="1600" dirty="0" smtClean="0">
                <a:latin typeface="AR P丸ゴシック体M" panose="020B0600010101010101" pitchFamily="50" charset="-128"/>
                <a:ea typeface="AR P丸ゴシック体M" panose="020B0600010101010101" pitchFamily="50" charset="-128"/>
              </a:rPr>
              <a:t>を登録情報処理機関に通</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知する。</a:t>
            </a:r>
            <a:endParaRPr lang="en-US" altLang="ja-JP" sz="1600" dirty="0">
              <a:latin typeface="AR P丸ゴシック体M" panose="020B0600010101010101" pitchFamily="50" charset="-128"/>
              <a:ea typeface="AR P丸ゴシック体M" panose="020B0600010101010101" pitchFamily="50" charset="-128"/>
            </a:endParaRPr>
          </a:p>
          <a:p>
            <a:pPr eaLnBrk="1" hangingPunct="1"/>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en-US" altLang="ja-JP" sz="1600" dirty="0" smtClean="0">
                <a:latin typeface="AR P丸ゴシック体M" panose="020B0600010101010101" pitchFamily="50" charset="-128"/>
                <a:ea typeface="AR P丸ゴシック体M" panose="020B0600010101010101" pitchFamily="50" charset="-128"/>
              </a:rPr>
              <a:t>【</a:t>
            </a:r>
            <a:r>
              <a:rPr lang="ja-JP" altLang="en-US" sz="1600" b="1" dirty="0" smtClean="0">
                <a:latin typeface="AR P丸ゴシック体M" panose="020B0600010101010101" pitchFamily="50" charset="-128"/>
                <a:ea typeface="AR P丸ゴシック体M" panose="020B0600010101010101" pitchFamily="50" charset="-128"/>
              </a:rPr>
              <a:t>譲渡証</a:t>
            </a:r>
            <a:r>
              <a:rPr lang="en-US" altLang="ja-JP" sz="1600" dirty="0" smtClean="0">
                <a:latin typeface="AR P丸ゴシック体M" panose="020B0600010101010101" pitchFamily="50" charset="-128"/>
                <a:ea typeface="AR P丸ゴシック体M" panose="020B0600010101010101" pitchFamily="50" charset="-128"/>
              </a:rPr>
              <a:t>】</a:t>
            </a:r>
            <a:endParaRPr lang="en-US" altLang="ja-JP" sz="1600" b="1"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500" dirty="0" smtClean="0">
                <a:latin typeface="AR P丸ゴシック体M" panose="020B0600010101010101" pitchFamily="50" charset="-128"/>
                <a:ea typeface="AR P丸ゴシック体M" panose="020B0600010101010101" pitchFamily="50" charset="-128"/>
              </a:rPr>
              <a:t>申請種別をＯＳＳ申請に設定して通知。登録情報処理機関は、ＯＳＳシステム側が申請情報から取得</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した「車名」と「車両特定番号」の</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情報を受信し、譲渡証情報を検索</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して、当該情報をＯＳＳシステムに</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報告。</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500" dirty="0" smtClean="0"/>
          </a:p>
          <a:p>
            <a:pPr eaLnBrk="1" hangingPunct="1"/>
            <a:r>
              <a:rPr lang="ja-JP" altLang="en-US" sz="1500" dirty="0" smtClean="0"/>
              <a:t>　　</a:t>
            </a:r>
            <a:r>
              <a:rPr lang="ja-JP" altLang="en-US" sz="1500" dirty="0" smtClean="0">
                <a:latin typeface="AR P丸ゴシック体M" panose="020B0600010101010101" pitchFamily="50" charset="-128"/>
                <a:ea typeface="AR P丸ゴシック体M" panose="020B0600010101010101" pitchFamily="50" charset="-128"/>
              </a:rPr>
              <a:t>「車名」と 「車両特定番号」</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が見つからない場合には報告が</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できない。</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その場合、警察署への</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車台番号の通知も不可能となり、</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保管場所証明書の交付ができな</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い。</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a:t>
            </a:r>
            <a:r>
              <a:rPr lang="ja-JP" altLang="en-US" sz="1500" dirty="0" smtClean="0">
                <a:solidFill>
                  <a:srgbClr val="FF0000"/>
                </a:solidFill>
                <a:latin typeface="AR P丸ゴシック体M" panose="020B0600010101010101" pitchFamily="50" charset="-128"/>
                <a:ea typeface="AR P丸ゴシック体M" panose="020B0600010101010101" pitchFamily="50" charset="-128"/>
              </a:rPr>
              <a:t>「車両特定番号」の入力には、</a:t>
            </a:r>
            <a:endParaRPr lang="en-US" altLang="ja-JP" sz="15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solidFill>
                  <a:srgbClr val="FF0000"/>
                </a:solidFill>
                <a:latin typeface="AR P丸ゴシック体M" panose="020B0600010101010101" pitchFamily="50" charset="-128"/>
                <a:ea typeface="AR P丸ゴシック体M" panose="020B0600010101010101" pitchFamily="50" charset="-128"/>
              </a:rPr>
              <a:t>　十分に留意が必要。</a:t>
            </a:r>
            <a:endParaRPr lang="en-US" altLang="ja-JP" sz="15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r>
              <a:rPr lang="ja-JP" altLang="en-US" sz="1500" dirty="0" smtClean="0">
                <a:latin typeface="AR P丸ゴシック体M" panose="020B0600010101010101" pitchFamily="50" charset="-128"/>
                <a:ea typeface="AR P丸ゴシック体M" panose="020B0600010101010101" pitchFamily="50" charset="-128"/>
              </a:rPr>
              <a:t>　</a:t>
            </a:r>
            <a:endParaRPr lang="en-US" altLang="ja-JP" sz="15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500" dirty="0" smtClean="0">
              <a:latin typeface="AR P丸ゴシック体M" panose="020B0600010101010101" pitchFamily="50" charset="-128"/>
              <a:ea typeface="AR P丸ゴシック体M" panose="020B0600010101010101" pitchFamily="50" charset="-128"/>
            </a:endParaRPr>
          </a:p>
        </p:txBody>
      </p:sp>
      <p:pic>
        <p:nvPicPr>
          <p:cNvPr id="1126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32901" y="2647783"/>
            <a:ext cx="5610632" cy="37444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14</a:t>
            </a:fld>
            <a:endParaRPr lang="en-US" altLang="ja-JP" sz="1400" dirty="0" smtClean="0">
              <a:solidFill>
                <a:schemeClr val="tx1"/>
              </a:solidFill>
            </a:endParaRPr>
          </a:p>
        </p:txBody>
      </p:sp>
      <p:sp>
        <p:nvSpPr>
          <p:cNvPr id="7" name="フローチャート : 端子 6"/>
          <p:cNvSpPr/>
          <p:nvPr/>
        </p:nvSpPr>
        <p:spPr>
          <a:xfrm>
            <a:off x="1988674" y="221456"/>
            <a:ext cx="5460607" cy="431800"/>
          </a:xfrm>
          <a:prstGeom prst="flowChartTerminator">
            <a:avLst/>
          </a:prstGeom>
          <a:ln/>
        </p:spPr>
        <p:style>
          <a:lnRef idx="1">
            <a:schemeClr val="accent6"/>
          </a:lnRef>
          <a:fillRef idx="2">
            <a:schemeClr val="accent6"/>
          </a:fillRef>
          <a:effectRef idx="1">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2000" dirty="0">
                <a:latin typeface="AR P丸ゴシック体M" panose="020B0600010101010101" pitchFamily="50" charset="-128"/>
                <a:ea typeface="AR P丸ゴシック体M" panose="020B0600010101010101" pitchFamily="50" charset="-128"/>
              </a:rPr>
              <a:t>民間発行証明書の</a:t>
            </a:r>
            <a:r>
              <a:rPr lang="ja-JP" altLang="en-US" sz="2000" dirty="0" smtClean="0">
                <a:latin typeface="AR P丸ゴシック体M" panose="020B0600010101010101" pitchFamily="50" charset="-128"/>
                <a:ea typeface="AR P丸ゴシック体M" panose="020B0600010101010101" pitchFamily="50" charset="-128"/>
              </a:rPr>
              <a:t>電子化（譲渡証）</a:t>
            </a:r>
            <a:endParaRPr lang="en-US" altLang="ja-JP" sz="2000" dirty="0">
              <a:latin typeface="AR P丸ゴシック体M" panose="020B0600010101010101" pitchFamily="50" charset="-128"/>
              <a:ea typeface="AR P丸ゴシック体M" panose="020B0600010101010101" pitchFamily="50" charset="-128"/>
            </a:endParaRPr>
          </a:p>
        </p:txBody>
      </p:sp>
      <p:sp>
        <p:nvSpPr>
          <p:cNvPr id="8" name="角丸四角形 7"/>
          <p:cNvSpPr/>
          <p:nvPr/>
        </p:nvSpPr>
        <p:spPr>
          <a:xfrm>
            <a:off x="5899584" y="5136239"/>
            <a:ext cx="1496167" cy="129614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1340594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テキスト ボックス 2"/>
          <p:cNvSpPr txBox="1">
            <a:spLocks noChangeArrowheads="1"/>
          </p:cNvSpPr>
          <p:nvPr/>
        </p:nvSpPr>
        <p:spPr bwMode="auto">
          <a:xfrm>
            <a:off x="271731" y="765175"/>
            <a:ext cx="9283435" cy="575542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b="1" dirty="0">
                <a:latin typeface="HG丸ｺﾞｼｯｸM-PRO" pitchFamily="50" charset="-128"/>
                <a:ea typeface="HG丸ｺﾞｼｯｸM-PRO" pitchFamily="50" charset="-128"/>
              </a:rPr>
              <a:t>１</a:t>
            </a:r>
            <a:r>
              <a:rPr lang="ja-JP" altLang="en-US" sz="1600" b="1" dirty="0" smtClean="0">
                <a:latin typeface="HG丸ｺﾞｼｯｸM-PRO" pitchFamily="50" charset="-128"/>
                <a:ea typeface="HG丸ｺﾞｼｯｸM-PRO" pitchFamily="50" charset="-128"/>
              </a:rPr>
              <a:t>）</a:t>
            </a:r>
            <a:r>
              <a:rPr lang="ja-JP" altLang="en-US" sz="1600" b="1" dirty="0">
                <a:latin typeface="HG丸ｺﾞｼｯｸM-PRO" pitchFamily="50" charset="-128"/>
                <a:ea typeface="HG丸ｺﾞｼｯｸM-PRO" pitchFamily="50" charset="-128"/>
              </a:rPr>
              <a:t>車両特定番号の待機</a:t>
            </a:r>
            <a:r>
              <a:rPr lang="ja-JP" altLang="en-US" sz="1600" b="1" dirty="0" smtClean="0">
                <a:latin typeface="HG丸ｺﾞｼｯｸM-PRO" pitchFamily="50" charset="-128"/>
                <a:ea typeface="HG丸ｺﾞｼｯｸM-PRO" pitchFamily="50" charset="-128"/>
              </a:rPr>
              <a:t>期間</a:t>
            </a:r>
            <a:endParaRPr lang="en-US" altLang="ja-JP" sz="1600" b="1" dirty="0" smtClean="0">
              <a:latin typeface="HG丸ｺﾞｼｯｸM-PRO" pitchFamily="50" charset="-128"/>
              <a:ea typeface="HG丸ｺﾞｼｯｸM-PRO" pitchFamily="50" charset="-128"/>
            </a:endParaRPr>
          </a:p>
          <a:p>
            <a:pPr eaLnBrk="1" hangingPunct="1"/>
            <a:endParaRPr lang="en-US" altLang="ja-JP" sz="1600" b="1" dirty="0"/>
          </a:p>
          <a:p>
            <a:pPr eaLnBrk="1" hangingPunct="1"/>
            <a:r>
              <a:rPr lang="ja-JP" altLang="en-US" sz="1600" dirty="0"/>
              <a:t>　</a:t>
            </a:r>
            <a:r>
              <a:rPr lang="ja-JP" altLang="en-US" sz="1600" dirty="0" smtClean="0"/>
              <a:t>　  </a:t>
            </a:r>
            <a:r>
              <a:rPr lang="ja-JP" altLang="en-US" sz="1600" dirty="0" smtClean="0">
                <a:latin typeface="AR P丸ゴシック体M" panose="020B0600010101010101" pitchFamily="50" charset="-128"/>
                <a:ea typeface="AR P丸ゴシック体M" panose="020B0600010101010101" pitchFamily="50" charset="-128"/>
              </a:rPr>
              <a:t>ＯＳＳ</a:t>
            </a:r>
            <a:r>
              <a:rPr lang="ja-JP" altLang="en-US" sz="1600" dirty="0">
                <a:latin typeface="AR P丸ゴシック体M" panose="020B0600010101010101" pitchFamily="50" charset="-128"/>
                <a:ea typeface="AR P丸ゴシック体M" panose="020B0600010101010101" pitchFamily="50" charset="-128"/>
              </a:rPr>
              <a:t>申請では</a:t>
            </a:r>
            <a:r>
              <a:rPr lang="ja-JP" altLang="en-US" sz="1600" dirty="0" smtClean="0">
                <a:latin typeface="AR P丸ゴシック体M" panose="020B0600010101010101" pitchFamily="50" charset="-128"/>
                <a:ea typeface="AR P丸ゴシック体M" panose="020B0600010101010101" pitchFamily="50" charset="-128"/>
              </a:rPr>
              <a:t>、車両</a:t>
            </a:r>
            <a:r>
              <a:rPr lang="ja-JP" altLang="en-US" sz="1600" dirty="0">
                <a:latin typeface="AR P丸ゴシック体M" panose="020B0600010101010101" pitchFamily="50" charset="-128"/>
                <a:ea typeface="AR P丸ゴシック体M" panose="020B0600010101010101" pitchFamily="50" charset="-128"/>
              </a:rPr>
              <a:t>特定番号で申請することが</a:t>
            </a:r>
            <a:r>
              <a:rPr lang="ja-JP" altLang="en-US" sz="1600" dirty="0" smtClean="0">
                <a:latin typeface="AR P丸ゴシック体M" panose="020B0600010101010101" pitchFamily="50" charset="-128"/>
                <a:ea typeface="AR P丸ゴシック体M" panose="020B0600010101010101" pitchFamily="50" charset="-128"/>
              </a:rPr>
              <a:t>可能だが</a:t>
            </a:r>
            <a:r>
              <a:rPr lang="ja-JP" altLang="en-US" sz="1600" dirty="0">
                <a:latin typeface="AR P丸ゴシック体M" panose="020B0600010101010101" pitchFamily="50" charset="-128"/>
                <a:ea typeface="AR P丸ゴシック体M" panose="020B0600010101010101" pitchFamily="50" charset="-128"/>
              </a:rPr>
              <a:t>、後工程で車台番号</a:t>
            </a:r>
            <a:r>
              <a:rPr lang="ja-JP" altLang="en-US" sz="1600" dirty="0" smtClean="0">
                <a:latin typeface="AR P丸ゴシック体M" panose="020B0600010101010101" pitchFamily="50" charset="-128"/>
                <a:ea typeface="AR P丸ゴシック体M" panose="020B0600010101010101" pitchFamily="50" charset="-128"/>
              </a:rPr>
              <a:t>が必要となる。</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　所轄</a:t>
            </a:r>
            <a:r>
              <a:rPr lang="ja-JP" altLang="en-US" sz="1600" dirty="0">
                <a:latin typeface="AR P丸ゴシック体M" panose="020B0600010101010101" pitchFamily="50" charset="-128"/>
                <a:ea typeface="AR P丸ゴシック体M" panose="020B0600010101010101" pitchFamily="50" charset="-128"/>
              </a:rPr>
              <a:t>警察署の現地調査が終了すると、警察署側は</a:t>
            </a:r>
            <a:r>
              <a:rPr lang="ja-JP" altLang="en-US" sz="1600" dirty="0" smtClean="0">
                <a:latin typeface="AR P丸ゴシック体M" panose="020B0600010101010101" pitchFamily="50" charset="-128"/>
                <a:ea typeface="AR P丸ゴシック体M" panose="020B0600010101010101" pitchFamily="50" charset="-128"/>
              </a:rPr>
              <a:t>、</a:t>
            </a:r>
            <a:r>
              <a:rPr lang="ja-JP" altLang="en-US" sz="1600" dirty="0">
                <a:latin typeface="AR P丸ゴシック体M" panose="020B0600010101010101" pitchFamily="50" charset="-128"/>
                <a:ea typeface="AR P丸ゴシック体M" panose="020B0600010101010101" pitchFamily="50" charset="-128"/>
              </a:rPr>
              <a:t>販社</a:t>
            </a:r>
            <a:r>
              <a:rPr lang="ja-JP" altLang="en-US" sz="1600" dirty="0" smtClean="0">
                <a:latin typeface="AR P丸ゴシック体M" panose="020B0600010101010101" pitchFamily="50" charset="-128"/>
                <a:ea typeface="AR P丸ゴシック体M" panose="020B0600010101010101" pitchFamily="50" charset="-128"/>
              </a:rPr>
              <a:t>が登録情報処理機関に送信した譲渡証</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　情報にある</a:t>
            </a:r>
            <a:r>
              <a:rPr lang="ja-JP" altLang="en-US" sz="1600" dirty="0">
                <a:latin typeface="AR P丸ゴシック体M" panose="020B0600010101010101" pitchFamily="50" charset="-128"/>
                <a:ea typeface="AR P丸ゴシック体M" panose="020B0600010101010101" pitchFamily="50" charset="-128"/>
              </a:rPr>
              <a:t>車台番号を取得するために</a:t>
            </a:r>
            <a:r>
              <a:rPr lang="ja-JP" altLang="en-US" sz="1600" dirty="0" smtClean="0">
                <a:latin typeface="AR P丸ゴシック体M" panose="020B0600010101010101" pitchFamily="50" charset="-128"/>
                <a:ea typeface="AR P丸ゴシック体M" panose="020B0600010101010101" pitchFamily="50" charset="-128"/>
              </a:rPr>
              <a:t>、ＯＳＳ</a:t>
            </a:r>
            <a:r>
              <a:rPr lang="ja-JP" altLang="en-US" sz="1600" dirty="0">
                <a:latin typeface="AR P丸ゴシック体M" panose="020B0600010101010101" pitchFamily="50" charset="-128"/>
                <a:ea typeface="AR P丸ゴシック体M" panose="020B0600010101010101" pitchFamily="50" charset="-128"/>
              </a:rPr>
              <a:t>システムに車台番号要求</a:t>
            </a:r>
            <a:r>
              <a:rPr lang="ja-JP" altLang="en-US" sz="1600" dirty="0" smtClean="0">
                <a:latin typeface="AR P丸ゴシック体M" panose="020B0600010101010101" pitchFamily="50" charset="-128"/>
                <a:ea typeface="AR P丸ゴシック体M" panose="020B0600010101010101" pitchFamily="50" charset="-128"/>
              </a:rPr>
              <a:t>を通知する。</a:t>
            </a:r>
            <a:endParaRPr lang="en-US" altLang="ja-JP" sz="1600" dirty="0">
              <a:latin typeface="AR P丸ゴシック体M" panose="020B0600010101010101" pitchFamily="50" charset="-128"/>
              <a:ea typeface="AR P丸ゴシック体M" panose="020B0600010101010101" pitchFamily="50" charset="-128"/>
            </a:endParaRPr>
          </a:p>
          <a:p>
            <a:pPr eaLnBrk="1" hangingPunct="1"/>
            <a:endParaRPr lang="en-US" altLang="ja-JP" sz="1600" dirty="0" smtClean="0"/>
          </a:p>
          <a:p>
            <a:pPr eaLnBrk="1" hangingPunct="1"/>
            <a:r>
              <a:rPr lang="ja-JP" altLang="en-US" sz="1600" dirty="0"/>
              <a:t>　</a:t>
            </a:r>
            <a:endParaRPr lang="en-US" altLang="ja-JP" sz="1600" dirty="0"/>
          </a:p>
          <a:p>
            <a:pPr eaLnBrk="1" hangingPunct="1"/>
            <a:r>
              <a:rPr lang="ja-JP" altLang="en-US" sz="1600" dirty="0"/>
              <a:t>　</a:t>
            </a:r>
            <a:r>
              <a:rPr lang="ja-JP" altLang="en-US" sz="1600" dirty="0" smtClean="0"/>
              <a:t>　　</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この</a:t>
            </a:r>
            <a:r>
              <a:rPr lang="ja-JP" altLang="en-US" sz="1600" dirty="0">
                <a:solidFill>
                  <a:srgbClr val="FF0000"/>
                </a:solidFill>
                <a:latin typeface="AR P丸ゴシック体M" panose="020B0600010101010101" pitchFamily="50" charset="-128"/>
                <a:ea typeface="AR P丸ゴシック体M" panose="020B0600010101010101" pitchFamily="50" charset="-128"/>
              </a:rPr>
              <a:t>車台番号要求が通知された日から</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３０日間（</a:t>
            </a:r>
            <a:r>
              <a:rPr lang="ja-JP" altLang="en-US" sz="1600" dirty="0">
                <a:solidFill>
                  <a:srgbClr val="FF0000"/>
                </a:solidFill>
                <a:latin typeface="AR P丸ゴシック体M" panose="020B0600010101010101" pitchFamily="50" charset="-128"/>
                <a:ea typeface="AR P丸ゴシック体M" panose="020B0600010101010101" pitchFamily="50" charset="-128"/>
              </a:rPr>
              <a:t>土日休日含む</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）のうちに、</a:t>
            </a:r>
            <a:endParaRPr lang="en-US" altLang="ja-JP" sz="16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譲渡証情報を登録情報処理機関に送信</a:t>
            </a:r>
            <a:endParaRPr lang="en-US" altLang="ja-JP" sz="16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して</a:t>
            </a:r>
            <a:r>
              <a:rPr lang="ja-JP" altLang="en-US" sz="1600" dirty="0">
                <a:solidFill>
                  <a:srgbClr val="FF0000"/>
                </a:solidFill>
                <a:latin typeface="AR P丸ゴシック体M" panose="020B0600010101010101" pitchFamily="50" charset="-128"/>
                <a:ea typeface="AR P丸ゴシック体M" panose="020B0600010101010101" pitchFamily="50" charset="-128"/>
              </a:rPr>
              <a:t>下さい。</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送信</a:t>
            </a:r>
            <a:r>
              <a:rPr lang="ja-JP" altLang="en-US" sz="1600" dirty="0">
                <a:solidFill>
                  <a:srgbClr val="FF0000"/>
                </a:solidFill>
                <a:latin typeface="AR P丸ゴシック体M" panose="020B0600010101010101" pitchFamily="50" charset="-128"/>
                <a:ea typeface="AR P丸ゴシック体M" panose="020B0600010101010101" pitchFamily="50" charset="-128"/>
              </a:rPr>
              <a:t>されない場合、申請は却下と</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なる。</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申請</a:t>
            </a:r>
            <a:r>
              <a:rPr lang="ja-JP" altLang="en-US" sz="1600" dirty="0">
                <a:solidFill>
                  <a:srgbClr val="FF0000"/>
                </a:solidFill>
                <a:latin typeface="AR P丸ゴシック体M" panose="020B0600010101010101" pitchFamily="50" charset="-128"/>
                <a:ea typeface="AR P丸ゴシック体M" panose="020B0600010101010101" pitchFamily="50" charset="-128"/>
              </a:rPr>
              <a:t>データ内の車両特定番号と</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譲渡証</a:t>
            </a:r>
            <a:endParaRPr lang="en-US" altLang="ja-JP" sz="16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内の</a:t>
            </a:r>
            <a:r>
              <a:rPr lang="ja-JP" altLang="en-US" sz="1600" dirty="0">
                <a:solidFill>
                  <a:srgbClr val="FF0000"/>
                </a:solidFill>
                <a:latin typeface="AR P丸ゴシック体M" panose="020B0600010101010101" pitchFamily="50" charset="-128"/>
                <a:ea typeface="AR P丸ゴシック体M" panose="020B0600010101010101" pitchFamily="50" charset="-128"/>
              </a:rPr>
              <a:t>車両特定番号が不一致を起こして</a:t>
            </a:r>
            <a:r>
              <a:rPr lang="ja-JP" altLang="en-US" sz="1600" dirty="0" err="1" smtClean="0">
                <a:solidFill>
                  <a:srgbClr val="FF0000"/>
                </a:solidFill>
                <a:latin typeface="AR P丸ゴシック体M" panose="020B0600010101010101" pitchFamily="50" charset="-128"/>
                <a:ea typeface="AR P丸ゴシック体M" panose="020B0600010101010101" pitchFamily="50" charset="-128"/>
              </a:rPr>
              <a:t>い</a:t>
            </a:r>
            <a:endParaRPr lang="en-US" altLang="ja-JP" sz="16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a:solidFill>
                  <a:srgbClr val="FF0000"/>
                </a:solidFill>
                <a:latin typeface="AR P丸ゴシック体M" panose="020B0600010101010101" pitchFamily="50" charset="-128"/>
                <a:ea typeface="AR P丸ゴシック体M" panose="020B0600010101010101" pitchFamily="50" charset="-128"/>
              </a:rPr>
              <a:t>　</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ると、車台番号がＯＳＳ側</a:t>
            </a:r>
            <a:r>
              <a:rPr lang="ja-JP" altLang="en-US" sz="1600" dirty="0">
                <a:solidFill>
                  <a:srgbClr val="FF0000"/>
                </a:solidFill>
                <a:latin typeface="AR P丸ゴシック体M" panose="020B0600010101010101" pitchFamily="50" charset="-128"/>
                <a:ea typeface="AR P丸ゴシック体M" panose="020B0600010101010101" pitchFamily="50" charset="-128"/>
              </a:rPr>
              <a:t>に</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渡らないの</a:t>
            </a:r>
            <a:endParaRPr lang="en-US" altLang="ja-JP" sz="16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　で、注意が必要。</a:t>
            </a:r>
            <a:endParaRPr lang="en-US" altLang="ja-JP" sz="1600" dirty="0" smtClean="0">
              <a:solidFill>
                <a:srgbClr val="FF0000"/>
              </a:solidFill>
              <a:latin typeface="AR P丸ゴシック体M" panose="020B0600010101010101" pitchFamily="50" charset="-128"/>
              <a:ea typeface="AR P丸ゴシック体M" panose="020B0600010101010101" pitchFamily="50" charset="-128"/>
            </a:endParaRPr>
          </a:p>
          <a:p>
            <a:pPr eaLnBrk="1" hangingPunct="1"/>
            <a:endParaRPr lang="en-US" altLang="ja-JP" sz="1600" dirty="0" smtClean="0"/>
          </a:p>
          <a:p>
            <a:pPr eaLnBrk="1" hangingPunct="1"/>
            <a:endParaRPr lang="en-US" altLang="ja-JP" sz="1600" dirty="0"/>
          </a:p>
          <a:p>
            <a:pPr eaLnBrk="1" hangingPunct="1"/>
            <a:endParaRPr lang="en-US" altLang="ja-JP" sz="1600" dirty="0" smtClean="0"/>
          </a:p>
          <a:p>
            <a:pPr eaLnBrk="1" hangingPunct="1"/>
            <a:endParaRPr lang="en-US" altLang="ja-JP" sz="1600" dirty="0"/>
          </a:p>
          <a:p>
            <a:pPr eaLnBrk="1" hangingPunct="1"/>
            <a:endParaRPr lang="en-US" altLang="ja-JP" sz="1600" dirty="0"/>
          </a:p>
        </p:txBody>
      </p:sp>
      <p:sp>
        <p:nvSpPr>
          <p:cNvPr id="4" name="正方形/長方形 3"/>
          <p:cNvSpPr/>
          <p:nvPr/>
        </p:nvSpPr>
        <p:spPr>
          <a:xfrm>
            <a:off x="4953004" y="2960695"/>
            <a:ext cx="1248569" cy="503237"/>
          </a:xfrm>
          <a:prstGeom prst="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89" name="テキスト ボックス 4"/>
          <p:cNvSpPr txBox="1">
            <a:spLocks noChangeArrowheads="1"/>
          </p:cNvSpPr>
          <p:nvPr/>
        </p:nvSpPr>
        <p:spPr bwMode="auto">
          <a:xfrm>
            <a:off x="5032487" y="3072613"/>
            <a:ext cx="1092068"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400" b="1" dirty="0" smtClean="0"/>
              <a:t>販社</a:t>
            </a:r>
            <a:endParaRPr lang="ja-JP" altLang="en-US" sz="1400" b="1" dirty="0"/>
          </a:p>
        </p:txBody>
      </p:sp>
      <p:sp>
        <p:nvSpPr>
          <p:cNvPr id="6" name="下矢印 5"/>
          <p:cNvSpPr/>
          <p:nvPr/>
        </p:nvSpPr>
        <p:spPr>
          <a:xfrm>
            <a:off x="5793979" y="3648082"/>
            <a:ext cx="390392" cy="1541463"/>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91" name="テキスト ボックス 6"/>
          <p:cNvSpPr txBox="1">
            <a:spLocks noChangeArrowheads="1"/>
          </p:cNvSpPr>
          <p:nvPr/>
        </p:nvSpPr>
        <p:spPr bwMode="auto">
          <a:xfrm>
            <a:off x="6066307" y="3949707"/>
            <a:ext cx="400110" cy="1152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400"/>
              <a:t>譲渡証情報</a:t>
            </a:r>
          </a:p>
        </p:txBody>
      </p:sp>
      <p:sp>
        <p:nvSpPr>
          <p:cNvPr id="8" name="角丸四角形 7"/>
          <p:cNvSpPr/>
          <p:nvPr/>
        </p:nvSpPr>
        <p:spPr>
          <a:xfrm>
            <a:off x="4875610" y="3926449"/>
            <a:ext cx="1141942" cy="79216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93" name="テキスト ボックス 8"/>
          <p:cNvSpPr txBox="1">
            <a:spLocks noChangeArrowheads="1"/>
          </p:cNvSpPr>
          <p:nvPr/>
        </p:nvSpPr>
        <p:spPr bwMode="auto">
          <a:xfrm>
            <a:off x="4940966" y="4091697"/>
            <a:ext cx="101295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a:t>　車台番号情報を投入</a:t>
            </a:r>
          </a:p>
        </p:txBody>
      </p:sp>
      <p:sp>
        <p:nvSpPr>
          <p:cNvPr id="10" name="正方形/長方形 9"/>
          <p:cNvSpPr/>
          <p:nvPr/>
        </p:nvSpPr>
        <p:spPr>
          <a:xfrm>
            <a:off x="5030395" y="5229225"/>
            <a:ext cx="1248569" cy="863600"/>
          </a:xfrm>
          <a:prstGeom prst="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95" name="テキスト ボックス 10"/>
          <p:cNvSpPr txBox="1">
            <a:spLocks noChangeArrowheads="1"/>
          </p:cNvSpPr>
          <p:nvPr/>
        </p:nvSpPr>
        <p:spPr bwMode="auto">
          <a:xfrm>
            <a:off x="5023237" y="5302029"/>
            <a:ext cx="1248139"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400" dirty="0" smtClean="0">
                <a:latin typeface="AR P丸ゴシック体M" panose="020B0600010101010101" pitchFamily="50" charset="-128"/>
                <a:ea typeface="AR P丸ゴシック体M" panose="020B0600010101010101" pitchFamily="50" charset="-128"/>
              </a:rPr>
              <a:t>登録情報</a:t>
            </a:r>
            <a:endParaRPr lang="en-US" altLang="ja-JP" sz="1400" dirty="0" smtClean="0">
              <a:latin typeface="AR P丸ゴシック体M" panose="020B0600010101010101" pitchFamily="50" charset="-128"/>
              <a:ea typeface="AR P丸ゴシック体M" panose="020B0600010101010101" pitchFamily="50" charset="-128"/>
            </a:endParaRPr>
          </a:p>
          <a:p>
            <a:pPr algn="ctr" eaLnBrk="1" hangingPunct="1"/>
            <a:r>
              <a:rPr lang="ja-JP" altLang="en-US" sz="1400" dirty="0" smtClean="0">
                <a:latin typeface="AR P丸ゴシック体M" panose="020B0600010101010101" pitchFamily="50" charset="-128"/>
                <a:ea typeface="AR P丸ゴシック体M" panose="020B0600010101010101" pitchFamily="50" charset="-128"/>
              </a:rPr>
              <a:t>処理機関</a:t>
            </a:r>
            <a:endParaRPr lang="en-US" altLang="ja-JP" sz="1400" dirty="0" smtClean="0">
              <a:latin typeface="AR P丸ゴシック体M" panose="020B0600010101010101" pitchFamily="50" charset="-128"/>
              <a:ea typeface="AR P丸ゴシック体M" panose="020B0600010101010101" pitchFamily="50" charset="-128"/>
            </a:endParaRPr>
          </a:p>
          <a:p>
            <a:pPr algn="ctr" eaLnBrk="1" hangingPunct="1"/>
            <a:r>
              <a:rPr lang="ja-JP" altLang="en-US" sz="1400" b="1" dirty="0" smtClean="0"/>
              <a:t>（ＡＩＲＡＣ）</a:t>
            </a:r>
            <a:endParaRPr lang="ja-JP" altLang="en-US" sz="1400" b="1" dirty="0"/>
          </a:p>
        </p:txBody>
      </p:sp>
      <p:sp>
        <p:nvSpPr>
          <p:cNvPr id="12" name="下矢印 11"/>
          <p:cNvSpPr/>
          <p:nvPr/>
        </p:nvSpPr>
        <p:spPr>
          <a:xfrm rot="16200000">
            <a:off x="6935461" y="5219505"/>
            <a:ext cx="360363" cy="132596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下矢印 12"/>
          <p:cNvSpPr/>
          <p:nvPr/>
        </p:nvSpPr>
        <p:spPr>
          <a:xfrm rot="5400000">
            <a:off x="6921702" y="4708330"/>
            <a:ext cx="360363" cy="1325960"/>
          </a:xfrm>
          <a:prstGeom prst="downArrow">
            <a:avLst/>
          </a:prstGeom>
          <a:solidFill>
            <a:srgbClr val="FFFF00"/>
          </a:solidFill>
          <a:ln w="158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398" name="テキスト ボックス 13"/>
          <p:cNvSpPr txBox="1">
            <a:spLocks noChangeArrowheads="1"/>
          </p:cNvSpPr>
          <p:nvPr/>
        </p:nvSpPr>
        <p:spPr bwMode="auto">
          <a:xfrm>
            <a:off x="6119019" y="4642651"/>
            <a:ext cx="2029354" cy="477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400" dirty="0"/>
              <a:t>車台番号要求</a:t>
            </a:r>
            <a:endParaRPr lang="en-US" altLang="ja-JP" sz="1400" dirty="0"/>
          </a:p>
          <a:p>
            <a:pPr algn="ctr" eaLnBrk="1" hangingPunct="1"/>
            <a:r>
              <a:rPr lang="ja-JP" altLang="en-US" sz="1100" dirty="0"/>
              <a:t>（車両特定番号を元に照会）</a:t>
            </a:r>
          </a:p>
        </p:txBody>
      </p:sp>
      <p:sp>
        <p:nvSpPr>
          <p:cNvPr id="15" name="正方形/長方形 14"/>
          <p:cNvSpPr/>
          <p:nvPr/>
        </p:nvSpPr>
        <p:spPr>
          <a:xfrm>
            <a:off x="7917921" y="5300663"/>
            <a:ext cx="1508258" cy="893762"/>
          </a:xfrm>
          <a:prstGeom prst="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0" name="テキスト ボックス 15"/>
          <p:cNvSpPr txBox="1">
            <a:spLocks noChangeArrowheads="1"/>
          </p:cNvSpPr>
          <p:nvPr/>
        </p:nvSpPr>
        <p:spPr bwMode="auto">
          <a:xfrm>
            <a:off x="8132895" y="5354645"/>
            <a:ext cx="109206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400" b="1"/>
              <a:t>警察署</a:t>
            </a:r>
          </a:p>
        </p:txBody>
      </p:sp>
      <p:sp>
        <p:nvSpPr>
          <p:cNvPr id="17" name="角丸四角形 16"/>
          <p:cNvSpPr/>
          <p:nvPr/>
        </p:nvSpPr>
        <p:spPr>
          <a:xfrm>
            <a:off x="7995313" y="5661032"/>
            <a:ext cx="1325959" cy="441325"/>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2" name="テキスト ボックス 17"/>
          <p:cNvSpPr txBox="1">
            <a:spLocks noChangeArrowheads="1"/>
          </p:cNvSpPr>
          <p:nvPr/>
        </p:nvSpPr>
        <p:spPr bwMode="auto">
          <a:xfrm>
            <a:off x="8036591" y="5741988"/>
            <a:ext cx="1246848" cy="2778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200"/>
              <a:t>保管場所審査</a:t>
            </a:r>
          </a:p>
        </p:txBody>
      </p:sp>
      <p:sp>
        <p:nvSpPr>
          <p:cNvPr id="20" name="正方形/長方形 19"/>
          <p:cNvSpPr/>
          <p:nvPr/>
        </p:nvSpPr>
        <p:spPr>
          <a:xfrm>
            <a:off x="8072706" y="4797425"/>
            <a:ext cx="1248569" cy="503238"/>
          </a:xfrm>
          <a:prstGeom prst="rect">
            <a:avLst/>
          </a:prstGeom>
          <a:solidFill>
            <a:schemeClr val="bg1">
              <a:lumMod val="8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4" name="テキスト ボックス 20"/>
          <p:cNvSpPr txBox="1">
            <a:spLocks noChangeArrowheads="1"/>
          </p:cNvSpPr>
          <p:nvPr/>
        </p:nvSpPr>
        <p:spPr bwMode="auto">
          <a:xfrm>
            <a:off x="8150093" y="4881570"/>
            <a:ext cx="1092067"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400" b="1"/>
              <a:t>ＯＳＳ</a:t>
            </a:r>
          </a:p>
        </p:txBody>
      </p:sp>
      <p:sp>
        <p:nvSpPr>
          <p:cNvPr id="23" name="円形吹き出し 22"/>
          <p:cNvSpPr/>
          <p:nvPr/>
        </p:nvSpPr>
        <p:spPr>
          <a:xfrm>
            <a:off x="6466420" y="3072609"/>
            <a:ext cx="2340637" cy="1150937"/>
          </a:xfrm>
          <a:prstGeom prst="wedgeEllipseCallout">
            <a:avLst>
              <a:gd name="adj1" fmla="val -65193"/>
              <a:gd name="adj2" fmla="val 23688"/>
            </a:avLst>
          </a:prstGeom>
          <a:solidFill>
            <a:srgbClr val="FFFF99"/>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406" name="テキスト ボックス 23"/>
          <p:cNvSpPr txBox="1">
            <a:spLocks noChangeArrowheads="1"/>
          </p:cNvSpPr>
          <p:nvPr/>
        </p:nvSpPr>
        <p:spPr bwMode="auto">
          <a:xfrm>
            <a:off x="6003793" y="6091245"/>
            <a:ext cx="2029354"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400"/>
              <a:t>車台番号情報</a:t>
            </a:r>
            <a:endParaRPr lang="en-US" altLang="ja-JP" sz="1400"/>
          </a:p>
        </p:txBody>
      </p:sp>
      <p:sp>
        <p:nvSpPr>
          <p:cNvPr id="16407" name="テキスト ボックス 24"/>
          <p:cNvSpPr txBox="1">
            <a:spLocks noChangeArrowheads="1"/>
          </p:cNvSpPr>
          <p:nvPr/>
        </p:nvSpPr>
        <p:spPr bwMode="auto">
          <a:xfrm>
            <a:off x="6700312" y="3326516"/>
            <a:ext cx="1872853" cy="646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3600" dirty="0"/>
              <a:t>３０日間</a:t>
            </a:r>
          </a:p>
        </p:txBody>
      </p:sp>
      <p:sp>
        <p:nvSpPr>
          <p:cNvPr id="25"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15</a:t>
            </a:fld>
            <a:endParaRPr lang="en-US" altLang="ja-JP" sz="1400" dirty="0" smtClean="0">
              <a:solidFill>
                <a:schemeClr val="tx1"/>
              </a:solidFill>
            </a:endParaRPr>
          </a:p>
        </p:txBody>
      </p:sp>
      <p:sp>
        <p:nvSpPr>
          <p:cNvPr id="26" name="フローチャート : 端子 25"/>
          <p:cNvSpPr/>
          <p:nvPr/>
        </p:nvSpPr>
        <p:spPr>
          <a:xfrm>
            <a:off x="2417170" y="188640"/>
            <a:ext cx="4992555" cy="431800"/>
          </a:xfrm>
          <a:prstGeom prst="flowChartTerminator">
            <a:avLst/>
          </a:prstGeom>
          <a:ln/>
        </p:spPr>
        <p:style>
          <a:lnRef idx="1">
            <a:schemeClr val="accent6"/>
          </a:lnRef>
          <a:fillRef idx="2">
            <a:schemeClr val="accent6"/>
          </a:fillRef>
          <a:effectRef idx="1">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2000" dirty="0">
                <a:latin typeface="AR P丸ゴシック体M" panose="020B0600010101010101" pitchFamily="50" charset="-128"/>
                <a:ea typeface="AR P丸ゴシック体M" panose="020B0600010101010101" pitchFamily="50" charset="-128"/>
              </a:rPr>
              <a:t>保管</a:t>
            </a:r>
            <a:r>
              <a:rPr lang="ja-JP" altLang="en-US" sz="2000" dirty="0" smtClean="0">
                <a:latin typeface="AR P丸ゴシック体M" panose="020B0600010101010101" pitchFamily="50" charset="-128"/>
                <a:ea typeface="AR P丸ゴシック体M" panose="020B0600010101010101" pitchFamily="50" charset="-128"/>
              </a:rPr>
              <a:t>場所審査時の留意点①</a:t>
            </a:r>
            <a:endParaRPr lang="en-US" altLang="ja-JP" sz="20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 xmlns:p14="http://schemas.microsoft.com/office/powerpoint/2010/main" val="13228604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テキスト ボックス 2"/>
          <p:cNvSpPr txBox="1">
            <a:spLocks noChangeArrowheads="1"/>
          </p:cNvSpPr>
          <p:nvPr/>
        </p:nvSpPr>
        <p:spPr bwMode="auto">
          <a:xfrm>
            <a:off x="271727" y="765182"/>
            <a:ext cx="9362546" cy="578619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600" b="1" dirty="0" smtClean="0">
                <a:latin typeface="HG丸ｺﾞｼｯｸM-PRO" pitchFamily="50" charset="-128"/>
                <a:ea typeface="HG丸ｺﾞｼｯｸM-PRO" pitchFamily="50" charset="-128"/>
              </a:rPr>
              <a:t>２）</a:t>
            </a:r>
            <a:r>
              <a:rPr lang="ja-JP" altLang="en-US" sz="1600" b="1" dirty="0">
                <a:latin typeface="HG丸ｺﾞｼｯｸM-PRO" pitchFamily="50" charset="-128"/>
                <a:ea typeface="HG丸ｺﾞｼｯｸM-PRO" pitchFamily="50" charset="-128"/>
              </a:rPr>
              <a:t>車台番号要求における却下を防ぐサポート</a:t>
            </a:r>
            <a:endParaRPr lang="en-US" altLang="ja-JP" sz="1600" b="1" dirty="0">
              <a:latin typeface="HG丸ｺﾞｼｯｸM-PRO" pitchFamily="50" charset="-128"/>
              <a:ea typeface="HG丸ｺﾞｼｯｸM-PRO" pitchFamily="50" charset="-128"/>
            </a:endParaRPr>
          </a:p>
          <a:p>
            <a:pPr eaLnBrk="1" hangingPunct="1"/>
            <a:r>
              <a:rPr lang="ja-JP" altLang="en-US" dirty="0"/>
              <a:t>　</a:t>
            </a:r>
            <a:r>
              <a:rPr lang="ja-JP" altLang="en-US" sz="1600" dirty="0" smtClean="0">
                <a:ea typeface="AR P丸ゴシック体M" panose="020B0600010101010101" pitchFamily="50" charset="-128"/>
              </a:rPr>
              <a:t>共同利用システムでは、</a:t>
            </a:r>
            <a:r>
              <a:rPr lang="ja-JP" altLang="en-US" sz="1600" dirty="0" smtClean="0">
                <a:latin typeface="AR P丸ゴシック体M" panose="020B0600010101010101" pitchFamily="50" charset="-128"/>
                <a:ea typeface="AR P丸ゴシック体M" panose="020B0600010101010101" pitchFamily="50" charset="-128"/>
              </a:rPr>
              <a:t>ＯＳＳ</a:t>
            </a:r>
            <a:r>
              <a:rPr lang="ja-JP" altLang="en-US" sz="1600" dirty="0">
                <a:latin typeface="AR P丸ゴシック体M" panose="020B0600010101010101" pitchFamily="50" charset="-128"/>
                <a:ea typeface="AR P丸ゴシック体M" panose="020B0600010101010101" pitchFamily="50" charset="-128"/>
              </a:rPr>
              <a:t>申請の進捗状況をディーラーへ提供するシステムを</a:t>
            </a:r>
            <a:r>
              <a:rPr lang="ja-JP" altLang="en-US" sz="1600" dirty="0" smtClean="0">
                <a:latin typeface="AR P丸ゴシック体M" panose="020B0600010101010101" pitchFamily="50" charset="-128"/>
                <a:ea typeface="AR P丸ゴシック体M" panose="020B0600010101010101" pitchFamily="50" charset="-128"/>
              </a:rPr>
              <a:t>構築。その</a:t>
            </a:r>
            <a:r>
              <a:rPr lang="ja-JP" altLang="en-US" sz="1600" dirty="0">
                <a:latin typeface="AR P丸ゴシック体M" panose="020B0600010101010101" pitchFamily="50" charset="-128"/>
                <a:ea typeface="AR P丸ゴシック体M" panose="020B0600010101010101" pitchFamily="50" charset="-128"/>
              </a:rPr>
              <a:t>システムを用いて、</a:t>
            </a:r>
            <a:r>
              <a:rPr lang="ja-JP" altLang="en-US" sz="1600" dirty="0" smtClean="0">
                <a:latin typeface="AR P丸ゴシック体M" panose="020B0600010101010101" pitchFamily="50" charset="-128"/>
                <a:ea typeface="AR P丸ゴシック体M" panose="020B0600010101010101" pitchFamily="50" charset="-128"/>
              </a:rPr>
              <a:t>以下を対応。</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a:solidFill>
                  <a:srgbClr val="FF0000"/>
                </a:solidFill>
                <a:latin typeface="AR P丸ゴシック体M" panose="020B0600010101010101" pitchFamily="50" charset="-128"/>
                <a:ea typeface="AR P丸ゴシック体M" panose="020B0600010101010101" pitchFamily="50" charset="-128"/>
              </a:rPr>
              <a:t>①保管場所証明審査に移行した日時を</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表示。</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a:solidFill>
                  <a:srgbClr val="FF0000"/>
                </a:solidFill>
                <a:latin typeface="AR P丸ゴシック体M" panose="020B0600010101010101" pitchFamily="50" charset="-128"/>
                <a:ea typeface="AR P丸ゴシック体M" panose="020B0600010101010101" pitchFamily="50" charset="-128"/>
              </a:rPr>
              <a:t>　②警察署から車台番号要求が出された日時を</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表示。</a:t>
            </a:r>
            <a:r>
              <a:rPr lang="ja-JP" altLang="en-US" sz="1600" dirty="0">
                <a:solidFill>
                  <a:srgbClr val="FF0000"/>
                </a:solidFill>
                <a:latin typeface="AR P丸ゴシック体M" panose="020B0600010101010101" pitchFamily="50" charset="-128"/>
                <a:ea typeface="AR P丸ゴシック体M" panose="020B0600010101010101" pitchFamily="50" charset="-128"/>
              </a:rPr>
              <a:t>（車両特定番号申請のみ）</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r>
              <a:rPr lang="ja-JP" altLang="en-US" sz="1600" dirty="0">
                <a:solidFill>
                  <a:srgbClr val="FF0000"/>
                </a:solidFill>
                <a:latin typeface="AR P丸ゴシック体M" panose="020B0600010101010101" pitchFamily="50" charset="-128"/>
                <a:ea typeface="AR P丸ゴシック体M" panose="020B0600010101010101" pitchFamily="50" charset="-128"/>
              </a:rPr>
              <a:t>　③車台番号要求日から３０日後の日付けを</a:t>
            </a:r>
            <a:r>
              <a:rPr lang="ja-JP" altLang="en-US" sz="1600" dirty="0" smtClean="0">
                <a:solidFill>
                  <a:srgbClr val="FF0000"/>
                </a:solidFill>
                <a:latin typeface="AR P丸ゴシック体M" panose="020B0600010101010101" pitchFamily="50" charset="-128"/>
                <a:ea typeface="AR P丸ゴシック体M" panose="020B0600010101010101" pitchFamily="50" charset="-128"/>
              </a:rPr>
              <a:t>表示。 </a:t>
            </a:r>
            <a:r>
              <a:rPr lang="ja-JP" altLang="en-US" sz="1600" dirty="0">
                <a:solidFill>
                  <a:srgbClr val="FF0000"/>
                </a:solidFill>
                <a:latin typeface="AR P丸ゴシック体M" panose="020B0600010101010101" pitchFamily="50" charset="-128"/>
                <a:ea typeface="AR P丸ゴシック体M" panose="020B0600010101010101" pitchFamily="50" charset="-128"/>
              </a:rPr>
              <a:t>（車両特定番号申請のみ）</a:t>
            </a:r>
            <a:endParaRPr lang="en-US" altLang="ja-JP" sz="1600" dirty="0">
              <a:solidFill>
                <a:srgbClr val="FF0000"/>
              </a:solidFill>
              <a:latin typeface="AR P丸ゴシック体M" panose="020B0600010101010101" pitchFamily="50" charset="-128"/>
              <a:ea typeface="AR P丸ゴシック体M" panose="020B0600010101010101" pitchFamily="50" charset="-128"/>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en-US" altLang="ja-JP" sz="1600" dirty="0">
              <a:solidFill>
                <a:srgbClr val="FF0000"/>
              </a:solidFill>
            </a:endParaRPr>
          </a:p>
          <a:p>
            <a:pPr eaLnBrk="1" hangingPunct="1"/>
            <a:endParaRPr lang="ja-JP" altLang="en-US" sz="1600" dirty="0">
              <a:solidFill>
                <a:srgbClr val="FF0000"/>
              </a:solidFill>
            </a:endParaRPr>
          </a:p>
        </p:txBody>
      </p:sp>
      <p:sp>
        <p:nvSpPr>
          <p:cNvPr id="17412" name="Text Box 22"/>
          <p:cNvSpPr txBox="1">
            <a:spLocks noChangeArrowheads="1"/>
          </p:cNvSpPr>
          <p:nvPr/>
        </p:nvSpPr>
        <p:spPr bwMode="auto">
          <a:xfrm>
            <a:off x="584729" y="2492382"/>
            <a:ext cx="3659976" cy="307777"/>
          </a:xfrm>
          <a:prstGeom prst="rect">
            <a:avLst/>
          </a:prstGeom>
          <a:noFill/>
          <a:ln w="19050">
            <a:solidFill>
              <a:schemeClr val="tx1"/>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400"/>
              <a:t>①保管場所審査になった日時を申請者に表示</a:t>
            </a:r>
          </a:p>
        </p:txBody>
      </p:sp>
      <p:pic>
        <p:nvPicPr>
          <p:cNvPr id="17413" name="Picture 61" descr="pc4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350837" y="4292607"/>
            <a:ext cx="1336279" cy="1236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4" name="Text Box 52"/>
          <p:cNvSpPr txBox="1">
            <a:spLocks noChangeArrowheads="1"/>
          </p:cNvSpPr>
          <p:nvPr/>
        </p:nvSpPr>
        <p:spPr bwMode="auto">
          <a:xfrm>
            <a:off x="1676638" y="3284545"/>
            <a:ext cx="148216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dirty="0" smtClean="0"/>
              <a:t>共同利用システム</a:t>
            </a:r>
            <a:endParaRPr lang="ja-JP" altLang="en-US" sz="1200" dirty="0"/>
          </a:p>
        </p:txBody>
      </p:sp>
      <p:pic>
        <p:nvPicPr>
          <p:cNvPr id="17415"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704434" y="3213100"/>
            <a:ext cx="691356"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6" name="Text Box 50"/>
          <p:cNvSpPr txBox="1">
            <a:spLocks noChangeArrowheads="1"/>
          </p:cNvSpPr>
          <p:nvPr/>
        </p:nvSpPr>
        <p:spPr bwMode="auto">
          <a:xfrm>
            <a:off x="3860934" y="2924182"/>
            <a:ext cx="53572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ＯＳＳ</a:t>
            </a:r>
          </a:p>
        </p:txBody>
      </p:sp>
      <p:sp>
        <p:nvSpPr>
          <p:cNvPr id="17417" name="AutoShape 48"/>
          <p:cNvSpPr>
            <a:spLocks noChangeArrowheads="1"/>
          </p:cNvSpPr>
          <p:nvPr/>
        </p:nvSpPr>
        <p:spPr bwMode="auto">
          <a:xfrm rot="4109666">
            <a:off x="3803257" y="4260192"/>
            <a:ext cx="720725" cy="677598"/>
          </a:xfrm>
          <a:prstGeom prst="curvedLeftArrow">
            <a:avLst>
              <a:gd name="adj1" fmla="val 20000"/>
              <a:gd name="adj2" fmla="val 40000"/>
              <a:gd name="adj3" fmla="val 55512"/>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pic>
        <p:nvPicPr>
          <p:cNvPr id="17418" name="Picture 47"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783542" y="5084770"/>
            <a:ext cx="691356" cy="884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9" name="Text Box 53"/>
          <p:cNvSpPr txBox="1">
            <a:spLocks noChangeArrowheads="1"/>
          </p:cNvSpPr>
          <p:nvPr/>
        </p:nvSpPr>
        <p:spPr bwMode="auto">
          <a:xfrm>
            <a:off x="3938323" y="6092832"/>
            <a:ext cx="49244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警察</a:t>
            </a:r>
          </a:p>
        </p:txBody>
      </p:sp>
      <p:sp>
        <p:nvSpPr>
          <p:cNvPr id="17420" name="AutoShape 55"/>
          <p:cNvSpPr>
            <a:spLocks noChangeArrowheads="1"/>
          </p:cNvSpPr>
          <p:nvPr/>
        </p:nvSpPr>
        <p:spPr bwMode="auto">
          <a:xfrm>
            <a:off x="1599410" y="4221170"/>
            <a:ext cx="2184135" cy="1800225"/>
          </a:xfrm>
          <a:prstGeom prst="irregularSeal2">
            <a:avLst/>
          </a:prstGeom>
          <a:solidFill>
            <a:srgbClr val="FFCC99"/>
          </a:solidFill>
          <a:ln w="9525">
            <a:solidFill>
              <a:srgbClr val="FF6600"/>
            </a:solidFill>
            <a:miter lim="800000"/>
            <a:headEnd/>
            <a:tailEnd/>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17421" name="Text Box 56"/>
          <p:cNvSpPr txBox="1">
            <a:spLocks noChangeArrowheads="1"/>
          </p:cNvSpPr>
          <p:nvPr/>
        </p:nvSpPr>
        <p:spPr bwMode="auto">
          <a:xfrm>
            <a:off x="1754188" y="4868863"/>
            <a:ext cx="1716352"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保管場所の開始日を利用者で把握可能！　</a:t>
            </a:r>
          </a:p>
        </p:txBody>
      </p:sp>
      <p:sp>
        <p:nvSpPr>
          <p:cNvPr id="17422" name="Text Box 23"/>
          <p:cNvSpPr txBox="1">
            <a:spLocks noChangeArrowheads="1"/>
          </p:cNvSpPr>
          <p:nvPr/>
        </p:nvSpPr>
        <p:spPr bwMode="auto">
          <a:xfrm>
            <a:off x="5577289" y="2420938"/>
            <a:ext cx="3510174" cy="523220"/>
          </a:xfrm>
          <a:prstGeom prst="rect">
            <a:avLst/>
          </a:prstGeom>
          <a:noFill/>
          <a:ln w="19050">
            <a:solidFill>
              <a:schemeClr val="tx1"/>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400" dirty="0"/>
              <a:t>②車台番号</a:t>
            </a:r>
            <a:r>
              <a:rPr lang="ja-JP" altLang="en-US" sz="1400" dirty="0" smtClean="0"/>
              <a:t>要求の日時</a:t>
            </a:r>
            <a:r>
              <a:rPr lang="ja-JP" altLang="en-US" sz="1400" dirty="0"/>
              <a:t>を申請者に表示</a:t>
            </a:r>
            <a:endParaRPr lang="en-US" altLang="ja-JP" sz="1400" dirty="0"/>
          </a:p>
          <a:p>
            <a:pPr eaLnBrk="1" hangingPunct="1"/>
            <a:r>
              <a:rPr lang="ja-JP" altLang="en-US" sz="1400" dirty="0"/>
              <a:t>③３０日後の日付を表示し、却下を防ぐ</a:t>
            </a:r>
          </a:p>
        </p:txBody>
      </p:sp>
      <p:sp>
        <p:nvSpPr>
          <p:cNvPr id="17423" name="Line 4"/>
          <p:cNvSpPr>
            <a:spLocks noChangeShapeType="1"/>
          </p:cNvSpPr>
          <p:nvPr/>
        </p:nvSpPr>
        <p:spPr bwMode="auto">
          <a:xfrm flipH="1">
            <a:off x="4712229" y="2552700"/>
            <a:ext cx="0" cy="3873500"/>
          </a:xfrm>
          <a:prstGeom prst="line">
            <a:avLst/>
          </a:prstGeom>
          <a:noFill/>
          <a:ln w="25400">
            <a:solidFill>
              <a:schemeClr val="tx1"/>
            </a:solidFill>
            <a:round/>
            <a:headEnd/>
            <a:tailEnd/>
          </a:ln>
          <a:extLst>
            <a:ext uri="{909E8E84-426E-40DD-AFC4-6F175D3DCCD1}">
              <a14:hiddenFill xmlns="" xmlns:a14="http://schemas.microsoft.com/office/drawing/2010/main">
                <a:noFill/>
              </a14:hiddenFill>
            </a:ext>
          </a:extLst>
        </p:spPr>
        <p:txBody>
          <a:bodyPr/>
          <a:lstStyle/>
          <a:p>
            <a:endParaRPr lang="ja-JP" altLang="en-US"/>
          </a:p>
        </p:txBody>
      </p:sp>
      <p:pic>
        <p:nvPicPr>
          <p:cNvPr id="17424" name="Picture 61" descr="pc4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4875610" y="4005270"/>
            <a:ext cx="1336278" cy="1235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7425"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2067190" y="3573463"/>
            <a:ext cx="691356" cy="884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右矢印 19"/>
          <p:cNvSpPr/>
          <p:nvPr/>
        </p:nvSpPr>
        <p:spPr>
          <a:xfrm rot="9533504">
            <a:off x="2799821" y="3686175"/>
            <a:ext cx="742950" cy="292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 name="右矢印 20"/>
          <p:cNvSpPr/>
          <p:nvPr/>
        </p:nvSpPr>
        <p:spPr>
          <a:xfrm rot="9533504">
            <a:off x="1239970" y="4191007"/>
            <a:ext cx="742950" cy="2905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428" name="Line 64"/>
          <p:cNvSpPr>
            <a:spLocks noChangeShapeType="1"/>
          </p:cNvSpPr>
          <p:nvPr/>
        </p:nvSpPr>
        <p:spPr bwMode="auto">
          <a:xfrm>
            <a:off x="6045072" y="5157795"/>
            <a:ext cx="2430065" cy="509587"/>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ja-JP" altLang="en-US"/>
          </a:p>
        </p:txBody>
      </p:sp>
      <p:pic>
        <p:nvPicPr>
          <p:cNvPr id="17429" name="Picture 47"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619600" y="5445125"/>
            <a:ext cx="691356"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30" name="Text Box 53"/>
          <p:cNvSpPr txBox="1">
            <a:spLocks noChangeArrowheads="1"/>
          </p:cNvSpPr>
          <p:nvPr/>
        </p:nvSpPr>
        <p:spPr bwMode="auto">
          <a:xfrm>
            <a:off x="8619600" y="6308732"/>
            <a:ext cx="767027" cy="2778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ＡＩＲＡＣ</a:t>
            </a:r>
          </a:p>
        </p:txBody>
      </p:sp>
      <p:sp>
        <p:nvSpPr>
          <p:cNvPr id="17431" name="AutoShape 67"/>
          <p:cNvSpPr>
            <a:spLocks noChangeArrowheads="1"/>
          </p:cNvSpPr>
          <p:nvPr/>
        </p:nvSpPr>
        <p:spPr bwMode="auto">
          <a:xfrm>
            <a:off x="6380431" y="5008570"/>
            <a:ext cx="1325960" cy="720725"/>
          </a:xfrm>
          <a:prstGeom prst="irregularSeal2">
            <a:avLst/>
          </a:prstGeom>
          <a:solidFill>
            <a:srgbClr val="FFCC99"/>
          </a:solidFill>
          <a:ln w="9525">
            <a:solidFill>
              <a:srgbClr val="FF6600"/>
            </a:solidFill>
            <a:miter lim="800000"/>
            <a:headEnd/>
            <a:tailEnd/>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17432" name="Text Box 68"/>
          <p:cNvSpPr txBox="1">
            <a:spLocks noChangeArrowheads="1"/>
          </p:cNvSpPr>
          <p:nvPr/>
        </p:nvSpPr>
        <p:spPr bwMode="auto">
          <a:xfrm>
            <a:off x="6500817" y="5241925"/>
            <a:ext cx="944489"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100" b="1">
                <a:solidFill>
                  <a:srgbClr val="FF0000"/>
                </a:solidFill>
              </a:rPr>
              <a:t>３０日間以内</a:t>
            </a:r>
          </a:p>
        </p:txBody>
      </p:sp>
      <p:sp>
        <p:nvSpPr>
          <p:cNvPr id="17433" name="AutoShape 55"/>
          <p:cNvSpPr>
            <a:spLocks noChangeArrowheads="1"/>
          </p:cNvSpPr>
          <p:nvPr/>
        </p:nvSpPr>
        <p:spPr bwMode="auto">
          <a:xfrm>
            <a:off x="5109502" y="5876925"/>
            <a:ext cx="2263246" cy="431800"/>
          </a:xfrm>
          <a:prstGeom prst="wedgeRoundRectCallout">
            <a:avLst>
              <a:gd name="adj1" fmla="val -29593"/>
              <a:gd name="adj2" fmla="val -119819"/>
              <a:gd name="adj3" fmla="val 16667"/>
            </a:avLst>
          </a:prstGeom>
          <a:solidFill>
            <a:srgbClr val="FFFF00"/>
          </a:solidFill>
          <a:ln w="12700">
            <a:solidFill>
              <a:schemeClr val="tx1"/>
            </a:solidFill>
            <a:miter lim="800000"/>
            <a:headEnd/>
            <a:tailEnd/>
          </a:ln>
        </p:spPr>
        <p:txBody>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endParaRPr lang="ja-JP" altLang="en-US"/>
          </a:p>
        </p:txBody>
      </p:sp>
      <p:sp>
        <p:nvSpPr>
          <p:cNvPr id="17434" name="Text Box 57"/>
          <p:cNvSpPr txBox="1">
            <a:spLocks noChangeArrowheads="1"/>
          </p:cNvSpPr>
          <p:nvPr/>
        </p:nvSpPr>
        <p:spPr bwMode="auto">
          <a:xfrm>
            <a:off x="5161099" y="5868995"/>
            <a:ext cx="218413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dirty="0"/>
              <a:t>期限</a:t>
            </a:r>
            <a:r>
              <a:rPr lang="ja-JP" altLang="en-US" sz="1200" dirty="0" smtClean="0"/>
              <a:t>が確認できるので</a:t>
            </a:r>
            <a:r>
              <a:rPr lang="ja-JP" altLang="en-US" sz="1200" dirty="0"/>
              <a:t>安心</a:t>
            </a:r>
            <a:r>
              <a:rPr lang="ja-JP" altLang="en-US" sz="1200" dirty="0" smtClean="0"/>
              <a:t>して処理</a:t>
            </a:r>
            <a:r>
              <a:rPr lang="ja-JP" altLang="en-US" sz="1200" dirty="0"/>
              <a:t>が可能！</a:t>
            </a:r>
          </a:p>
        </p:txBody>
      </p:sp>
      <p:sp>
        <p:nvSpPr>
          <p:cNvPr id="17435" name="Text Box 66"/>
          <p:cNvSpPr txBox="1">
            <a:spLocks noChangeArrowheads="1"/>
          </p:cNvSpPr>
          <p:nvPr/>
        </p:nvSpPr>
        <p:spPr bwMode="auto">
          <a:xfrm>
            <a:off x="7723589" y="5260975"/>
            <a:ext cx="987771"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100"/>
              <a:t>譲渡証データ</a:t>
            </a:r>
          </a:p>
        </p:txBody>
      </p:sp>
      <p:pic>
        <p:nvPicPr>
          <p:cNvPr id="17436"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385708" y="3860800"/>
            <a:ext cx="691356"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37" name="Text Box 50"/>
          <p:cNvSpPr txBox="1">
            <a:spLocks noChangeArrowheads="1"/>
          </p:cNvSpPr>
          <p:nvPr/>
        </p:nvSpPr>
        <p:spPr bwMode="auto">
          <a:xfrm>
            <a:off x="9009990" y="4005269"/>
            <a:ext cx="535724"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ＯＳＳ</a:t>
            </a:r>
          </a:p>
        </p:txBody>
      </p:sp>
      <p:sp>
        <p:nvSpPr>
          <p:cNvPr id="17438" name="AutoShape 48"/>
          <p:cNvSpPr>
            <a:spLocks noChangeArrowheads="1"/>
          </p:cNvSpPr>
          <p:nvPr/>
        </p:nvSpPr>
        <p:spPr bwMode="auto">
          <a:xfrm rot="-7292319">
            <a:off x="7972032" y="3272765"/>
            <a:ext cx="720725" cy="677598"/>
          </a:xfrm>
          <a:prstGeom prst="curvedLeftArrow">
            <a:avLst>
              <a:gd name="adj1" fmla="val 20000"/>
              <a:gd name="adj2" fmla="val 40000"/>
              <a:gd name="adj3" fmla="val 55512"/>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34" name="右矢印 33"/>
          <p:cNvSpPr/>
          <p:nvPr/>
        </p:nvSpPr>
        <p:spPr>
          <a:xfrm rot="10473950">
            <a:off x="7527529" y="4221163"/>
            <a:ext cx="742950" cy="2905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7440"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746746" y="4076700"/>
            <a:ext cx="691356"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41" name="Text Box 52"/>
          <p:cNvSpPr txBox="1">
            <a:spLocks noChangeArrowheads="1"/>
          </p:cNvSpPr>
          <p:nvPr/>
        </p:nvSpPr>
        <p:spPr bwMode="auto">
          <a:xfrm>
            <a:off x="5967114" y="3860806"/>
            <a:ext cx="148130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dirty="0" smtClean="0"/>
              <a:t>共同利用システム</a:t>
            </a:r>
            <a:endParaRPr lang="ja-JP" altLang="en-US" sz="1200" dirty="0"/>
          </a:p>
        </p:txBody>
      </p:sp>
      <p:sp>
        <p:nvSpPr>
          <p:cNvPr id="37" name="右矢印 36"/>
          <p:cNvSpPr/>
          <p:nvPr/>
        </p:nvSpPr>
        <p:spPr>
          <a:xfrm rot="10625764">
            <a:off x="5921243" y="4335463"/>
            <a:ext cx="742950" cy="2905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7443"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214527" y="2997200"/>
            <a:ext cx="691356"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44" name="AutoShape 48"/>
          <p:cNvSpPr>
            <a:spLocks noChangeArrowheads="1"/>
          </p:cNvSpPr>
          <p:nvPr/>
        </p:nvSpPr>
        <p:spPr bwMode="auto">
          <a:xfrm rot="4109666">
            <a:off x="8483670" y="4764158"/>
            <a:ext cx="720725" cy="679317"/>
          </a:xfrm>
          <a:prstGeom prst="curvedLeftArrow">
            <a:avLst>
              <a:gd name="adj1" fmla="val 20000"/>
              <a:gd name="adj2" fmla="val 40000"/>
              <a:gd name="adj3" fmla="val 55372"/>
            </a:avLst>
          </a:prstGeom>
          <a:solidFill>
            <a:schemeClr val="accent1"/>
          </a:solidFill>
          <a:ln w="9525">
            <a:solidFill>
              <a:schemeClr val="tx1"/>
            </a:solidFill>
            <a:miter lim="800000"/>
            <a:headEnd/>
            <a:tailEnd/>
          </a:ln>
        </p:spPr>
        <p:txBody>
          <a:bodyPr wrap="none"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ja-JP" altLang="en-US"/>
          </a:p>
        </p:txBody>
      </p:sp>
      <p:sp>
        <p:nvSpPr>
          <p:cNvPr id="17445" name="AutoShape 55"/>
          <p:cNvSpPr>
            <a:spLocks noChangeArrowheads="1"/>
          </p:cNvSpPr>
          <p:nvPr/>
        </p:nvSpPr>
        <p:spPr bwMode="auto">
          <a:xfrm>
            <a:off x="350837" y="6021388"/>
            <a:ext cx="2263246" cy="431800"/>
          </a:xfrm>
          <a:prstGeom prst="wedgeRoundRectCallout">
            <a:avLst>
              <a:gd name="adj1" fmla="val -29593"/>
              <a:gd name="adj2" fmla="val -119819"/>
              <a:gd name="adj3" fmla="val 16667"/>
            </a:avLst>
          </a:prstGeom>
          <a:solidFill>
            <a:srgbClr val="FFFF00"/>
          </a:solidFill>
          <a:ln w="12700">
            <a:solidFill>
              <a:schemeClr val="tx1"/>
            </a:solidFill>
            <a:miter lim="800000"/>
            <a:headEnd/>
            <a:tailEnd/>
          </a:ln>
        </p:spPr>
        <p:txBody>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endParaRPr lang="ja-JP" altLang="en-US"/>
          </a:p>
        </p:txBody>
      </p:sp>
      <p:sp>
        <p:nvSpPr>
          <p:cNvPr id="17446" name="Text Box 57"/>
          <p:cNvSpPr txBox="1">
            <a:spLocks noChangeArrowheads="1"/>
          </p:cNvSpPr>
          <p:nvPr/>
        </p:nvSpPr>
        <p:spPr bwMode="auto">
          <a:xfrm>
            <a:off x="388677" y="5997582"/>
            <a:ext cx="2184135"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譲渡証投入の準備にとりかかろう！</a:t>
            </a:r>
          </a:p>
        </p:txBody>
      </p:sp>
      <p:sp>
        <p:nvSpPr>
          <p:cNvPr id="17447" name="Text Box 53"/>
          <p:cNvSpPr txBox="1">
            <a:spLocks noChangeArrowheads="1"/>
          </p:cNvSpPr>
          <p:nvPr/>
        </p:nvSpPr>
        <p:spPr bwMode="auto">
          <a:xfrm>
            <a:off x="6669356" y="3141670"/>
            <a:ext cx="49244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200"/>
              <a:t>警察</a:t>
            </a:r>
          </a:p>
        </p:txBody>
      </p:sp>
      <p:sp>
        <p:nvSpPr>
          <p:cNvPr id="41" name="フローチャート : 端子 40"/>
          <p:cNvSpPr/>
          <p:nvPr/>
        </p:nvSpPr>
        <p:spPr>
          <a:xfrm>
            <a:off x="2417170" y="188640"/>
            <a:ext cx="4992555" cy="431800"/>
          </a:xfrm>
          <a:prstGeom prst="flowChartTerminator">
            <a:avLst/>
          </a:prstGeom>
          <a:ln/>
        </p:spPr>
        <p:style>
          <a:lnRef idx="1">
            <a:schemeClr val="accent6"/>
          </a:lnRef>
          <a:fillRef idx="2">
            <a:schemeClr val="accent6"/>
          </a:fillRef>
          <a:effectRef idx="1">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2000" dirty="0">
                <a:latin typeface="AR P丸ゴシック体M" panose="020B0600010101010101" pitchFamily="50" charset="-128"/>
                <a:ea typeface="AR P丸ゴシック体M" panose="020B0600010101010101" pitchFamily="50" charset="-128"/>
              </a:rPr>
              <a:t>保管</a:t>
            </a:r>
            <a:r>
              <a:rPr lang="ja-JP" altLang="en-US" sz="2000" dirty="0" smtClean="0">
                <a:latin typeface="AR P丸ゴシック体M" panose="020B0600010101010101" pitchFamily="50" charset="-128"/>
                <a:ea typeface="AR P丸ゴシック体M" panose="020B0600010101010101" pitchFamily="50" charset="-128"/>
              </a:rPr>
              <a:t>場所審査時の留意点②</a:t>
            </a:r>
            <a:endParaRPr lang="en-US" altLang="ja-JP" sz="2000" dirty="0">
              <a:latin typeface="AR P丸ゴシック体M" panose="020B0600010101010101" pitchFamily="50" charset="-128"/>
              <a:ea typeface="AR P丸ゴシック体M" panose="020B0600010101010101" pitchFamily="50" charset="-128"/>
            </a:endParaRPr>
          </a:p>
        </p:txBody>
      </p:sp>
      <p:sp>
        <p:nvSpPr>
          <p:cNvPr id="42"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16</a:t>
            </a:fld>
            <a:endParaRPr lang="en-US" altLang="ja-JP" sz="1400" dirty="0" smtClean="0">
              <a:solidFill>
                <a:schemeClr val="tx1"/>
              </a:solidFill>
            </a:endParaRPr>
          </a:p>
        </p:txBody>
      </p:sp>
    </p:spTree>
    <p:extLst>
      <p:ext uri="{BB962C8B-B14F-4D97-AF65-F5344CB8AC3E}">
        <p14:creationId xmlns="" xmlns:p14="http://schemas.microsoft.com/office/powerpoint/2010/main" val="14940989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テキスト ボックス 4"/>
          <p:cNvSpPr txBox="1">
            <a:spLocks noChangeArrowheads="1"/>
          </p:cNvSpPr>
          <p:nvPr/>
        </p:nvSpPr>
        <p:spPr bwMode="auto">
          <a:xfrm>
            <a:off x="271731" y="765176"/>
            <a:ext cx="9283435" cy="567847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endParaRPr lang="en-US" altLang="ja-JP" sz="1600" b="1" dirty="0" smtClean="0">
              <a:ea typeface="AR P丸ゴシック体M"/>
            </a:endParaRPr>
          </a:p>
          <a:p>
            <a:pPr eaLnBrk="1" hangingPunct="1"/>
            <a:r>
              <a:rPr lang="en-US" altLang="ja-JP" sz="1600" b="1" dirty="0" smtClean="0">
                <a:ea typeface="AR P丸ゴシック体M"/>
              </a:rPr>
              <a:t>【</a:t>
            </a:r>
            <a:r>
              <a:rPr lang="ja-JP" altLang="en-US" sz="1600" b="1" dirty="0" smtClean="0">
                <a:ea typeface="AR P丸ゴシック体M"/>
              </a:rPr>
              <a:t>自賠</a:t>
            </a:r>
            <a:r>
              <a:rPr lang="ja-JP" altLang="en-US" sz="1600" b="1" dirty="0">
                <a:ea typeface="AR P丸ゴシック体M"/>
              </a:rPr>
              <a:t>責保険加入</a:t>
            </a:r>
            <a:r>
              <a:rPr lang="ja-JP" altLang="en-US" sz="1600" b="1" dirty="0" smtClean="0">
                <a:ea typeface="AR P丸ゴシック体M"/>
              </a:rPr>
              <a:t>証明書</a:t>
            </a:r>
            <a:r>
              <a:rPr lang="en-US" altLang="ja-JP" sz="1600" b="1" dirty="0" smtClean="0">
                <a:ea typeface="AR P丸ゴシック体M"/>
              </a:rPr>
              <a:t>】</a:t>
            </a:r>
          </a:p>
          <a:p>
            <a:pPr eaLnBrk="1" hangingPunct="1"/>
            <a:r>
              <a:rPr lang="ja-JP" altLang="en-US" sz="1600" dirty="0"/>
              <a:t>　</a:t>
            </a:r>
            <a:endParaRPr lang="en-US" altLang="ja-JP" sz="1600" dirty="0"/>
          </a:p>
          <a:p>
            <a:pPr eaLnBrk="1" hangingPunct="1"/>
            <a:r>
              <a:rPr lang="ja-JP" altLang="en-US" sz="1600" dirty="0"/>
              <a:t>　</a:t>
            </a:r>
            <a:r>
              <a:rPr lang="ja-JP" altLang="en-US" sz="1600" dirty="0" smtClean="0"/>
              <a:t> </a:t>
            </a:r>
            <a:r>
              <a:rPr lang="ja-JP" altLang="en-US" sz="1600" dirty="0" smtClean="0">
                <a:latin typeface="AR P丸ゴシック体M" panose="020B0600010101010101" pitchFamily="50" charset="-128"/>
                <a:ea typeface="AR P丸ゴシック体M" panose="020B0600010101010101" pitchFamily="50" charset="-128"/>
              </a:rPr>
              <a:t>自賠</a:t>
            </a:r>
            <a:r>
              <a:rPr lang="ja-JP" altLang="en-US" sz="1600" dirty="0">
                <a:latin typeface="AR P丸ゴシック体M" panose="020B0600010101010101" pitchFamily="50" charset="-128"/>
                <a:ea typeface="AR P丸ゴシック体M" panose="020B0600010101010101" pitchFamily="50" charset="-128"/>
              </a:rPr>
              <a:t>責保険加入証明書を発行する場合、</a:t>
            </a:r>
            <a:r>
              <a:rPr lang="en-US" altLang="ja-JP" sz="1600" dirty="0">
                <a:latin typeface="AR P丸ゴシック体M" panose="020B0600010101010101" pitchFamily="50" charset="-128"/>
                <a:ea typeface="AR P丸ゴシック体M" panose="020B0600010101010101" pitchFamily="50" charset="-128"/>
              </a:rPr>
              <a:t>e-JIBAI</a:t>
            </a:r>
            <a:r>
              <a:rPr lang="ja-JP" altLang="en-US" sz="1600" dirty="0">
                <a:latin typeface="AR P丸ゴシック体M" panose="020B0600010101010101" pitchFamily="50" charset="-128"/>
                <a:ea typeface="AR P丸ゴシック体M" panose="020B0600010101010101" pitchFamily="50" charset="-128"/>
              </a:rPr>
              <a:t>（共同利用型システム）というシステムを</a:t>
            </a:r>
            <a:r>
              <a:rPr lang="ja-JP" altLang="en-US" sz="1600" dirty="0" smtClean="0">
                <a:latin typeface="AR P丸ゴシック体M" panose="020B0600010101010101" pitchFamily="50" charset="-128"/>
                <a:ea typeface="AR P丸ゴシック体M" panose="020B0600010101010101" pitchFamily="50" charset="-128"/>
              </a:rPr>
              <a:t>利用する。</a:t>
            </a:r>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現在、ＯＳＳ申請だけでなく、窓口申請で使用するものを含め、ほぼ、全ての手続きにおいて、自賠責の記載事項は登録情報処理機関に</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提供される。</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a:t>
            </a:r>
            <a:r>
              <a:rPr lang="ja-JP" altLang="en-US" sz="1600" dirty="0" smtClean="0">
                <a:latin typeface="AR P丸ゴシック体M" panose="020B0600010101010101" pitchFamily="50" charset="-128"/>
                <a:ea typeface="AR P丸ゴシック体M" panose="020B0600010101010101" pitchFamily="50" charset="-128"/>
              </a:rPr>
              <a:t>登録情報処理機関は</a:t>
            </a:r>
            <a:r>
              <a:rPr lang="ja-JP" altLang="en-US" sz="1600" dirty="0">
                <a:latin typeface="AR P丸ゴシック体M" panose="020B0600010101010101" pitchFamily="50" charset="-128"/>
                <a:ea typeface="AR P丸ゴシック体M" panose="020B0600010101010101" pitchFamily="50" charset="-128"/>
              </a:rPr>
              <a:t>、</a:t>
            </a:r>
            <a:r>
              <a:rPr lang="ja-JP" altLang="en-US" sz="1600" dirty="0" smtClean="0">
                <a:latin typeface="AR P丸ゴシック体M" panose="020B0600010101010101" pitchFamily="50" charset="-128"/>
                <a:ea typeface="AR P丸ゴシック体M" panose="020B0600010101010101" pitchFamily="50" charset="-128"/>
              </a:rPr>
              <a:t>ＯＳＳシステム</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側から自賠</a:t>
            </a:r>
            <a:r>
              <a:rPr lang="ja-JP" altLang="en-US" sz="1600" dirty="0">
                <a:latin typeface="AR P丸ゴシック体M" panose="020B0600010101010101" pitchFamily="50" charset="-128"/>
                <a:ea typeface="AR P丸ゴシック体M" panose="020B0600010101010101" pitchFamily="50" charset="-128"/>
              </a:rPr>
              <a:t>責証明書を</a:t>
            </a:r>
            <a:r>
              <a:rPr lang="ja-JP" altLang="en-US" sz="1600" dirty="0" smtClean="0">
                <a:latin typeface="AR P丸ゴシック体M" panose="020B0600010101010101" pitchFamily="50" charset="-128"/>
                <a:ea typeface="AR P丸ゴシック体M" panose="020B0600010101010101" pitchFamily="50" charset="-128"/>
              </a:rPr>
              <a:t>報告するよう要求</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を受けると</a:t>
            </a:r>
            <a:r>
              <a:rPr lang="ja-JP" altLang="en-US" sz="1600" dirty="0">
                <a:latin typeface="AR P丸ゴシック体M" panose="020B0600010101010101" pitchFamily="50" charset="-128"/>
                <a:ea typeface="AR P丸ゴシック体M" panose="020B0600010101010101" pitchFamily="50" charset="-128"/>
              </a:rPr>
              <a:t>、「車名</a:t>
            </a:r>
            <a:r>
              <a:rPr lang="ja-JP" altLang="en-US" sz="1600" dirty="0" smtClean="0">
                <a:latin typeface="AR P丸ゴシック体M" panose="020B0600010101010101" pitchFamily="50" charset="-128"/>
                <a:ea typeface="AR P丸ゴシック体M" panose="020B0600010101010101" pitchFamily="50" charset="-128"/>
              </a:rPr>
              <a:t>及び車台番号、要求</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時点で始期</a:t>
            </a:r>
            <a:r>
              <a:rPr lang="ja-JP" altLang="en-US" sz="1600" dirty="0">
                <a:latin typeface="AR P丸ゴシック体M" panose="020B0600010101010101" pitchFamily="50" charset="-128"/>
                <a:ea typeface="AR P丸ゴシック体M" panose="020B0600010101010101" pitchFamily="50" charset="-128"/>
              </a:rPr>
              <a:t>日が</a:t>
            </a:r>
            <a:r>
              <a:rPr lang="ja-JP" altLang="en-US" sz="1600" dirty="0" smtClean="0">
                <a:latin typeface="AR P丸ゴシック体M" panose="020B0600010101010101" pitchFamily="50" charset="-128"/>
                <a:ea typeface="AR P丸ゴシック体M" panose="020B0600010101010101" pitchFamily="50" charset="-128"/>
              </a:rPr>
              <a:t>未来日でない</a:t>
            </a:r>
            <a:r>
              <a:rPr lang="ja-JP" altLang="en-US" sz="1600" dirty="0">
                <a:latin typeface="AR P丸ゴシック体M" panose="020B0600010101010101" pitchFamily="50" charset="-128"/>
                <a:ea typeface="AR P丸ゴシック体M" panose="020B0600010101010101" pitchFamily="50" charset="-128"/>
              </a:rPr>
              <a:t>もの</a:t>
            </a:r>
            <a:r>
              <a:rPr lang="ja-JP" altLang="en-US" sz="1600" dirty="0" smtClean="0">
                <a:latin typeface="AR P丸ゴシック体M" panose="020B0600010101010101" pitchFamily="50" charset="-128"/>
                <a:ea typeface="AR P丸ゴシック体M" panose="020B0600010101010101" pitchFamily="50" charset="-128"/>
              </a:rPr>
              <a:t>」を</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検索</a:t>
            </a:r>
            <a:r>
              <a:rPr lang="ja-JP" altLang="en-US" sz="1600" dirty="0">
                <a:latin typeface="AR P丸ゴシック体M" panose="020B0600010101010101" pitchFamily="50" charset="-128"/>
                <a:ea typeface="AR P丸ゴシック体M" panose="020B0600010101010101" pitchFamily="50" charset="-128"/>
              </a:rPr>
              <a:t>し</a:t>
            </a:r>
            <a:r>
              <a:rPr lang="ja-JP" altLang="en-US" sz="1600" dirty="0" smtClean="0">
                <a:latin typeface="AR P丸ゴシック体M" panose="020B0600010101010101" pitchFamily="50" charset="-128"/>
                <a:ea typeface="AR P丸ゴシック体M" panose="020B0600010101010101" pitchFamily="50" charset="-128"/>
              </a:rPr>
              <a:t>、該当する証明書</a:t>
            </a:r>
            <a:r>
              <a:rPr lang="ja-JP" altLang="en-US" sz="1600" dirty="0">
                <a:latin typeface="AR P丸ゴシック体M" panose="020B0600010101010101" pitchFamily="50" charset="-128"/>
                <a:ea typeface="AR P丸ゴシック体M" panose="020B0600010101010101" pitchFamily="50" charset="-128"/>
              </a:rPr>
              <a:t>を</a:t>
            </a:r>
            <a:r>
              <a:rPr lang="ja-JP" altLang="en-US" sz="1600" dirty="0" smtClean="0">
                <a:latin typeface="AR P丸ゴシック体M" panose="020B0600010101010101" pitchFamily="50" charset="-128"/>
                <a:ea typeface="AR P丸ゴシック体M" panose="020B0600010101010101" pitchFamily="50" charset="-128"/>
              </a:rPr>
              <a:t>報告。</a:t>
            </a:r>
            <a:endParaRPr lang="en-US" altLang="ja-JP" sz="1600" dirty="0">
              <a:latin typeface="AR P丸ゴシック体M" panose="020B0600010101010101" pitchFamily="50" charset="-128"/>
              <a:ea typeface="AR P丸ゴシック体M" panose="020B0600010101010101" pitchFamily="50" charset="-128"/>
            </a:endParaRPr>
          </a:p>
          <a:p>
            <a:pPr eaLnBrk="1" hangingPunct="1"/>
            <a:endParaRPr lang="en-US" altLang="ja-JP" sz="1600" dirty="0">
              <a:latin typeface="AR P丸ゴシック体M" panose="020B0600010101010101" pitchFamily="50" charset="-128"/>
              <a:ea typeface="AR P丸ゴシック体M" panose="020B0600010101010101" pitchFamily="50" charset="-128"/>
            </a:endParaRPr>
          </a:p>
          <a:p>
            <a:pPr eaLnBrk="1" hangingPunct="1"/>
            <a:r>
              <a:rPr lang="ja-JP" altLang="en-US" sz="1600" dirty="0">
                <a:latin typeface="AR P丸ゴシック体M" panose="020B0600010101010101" pitchFamily="50" charset="-128"/>
                <a:ea typeface="AR P丸ゴシック体M" panose="020B0600010101010101" pitchFamily="50" charset="-128"/>
              </a:rPr>
              <a:t>　車名や車台番号に誤りがある場合</a:t>
            </a:r>
            <a:r>
              <a:rPr lang="ja-JP" altLang="en-US" sz="1600" dirty="0" smtClean="0">
                <a:latin typeface="AR P丸ゴシック体M" panose="020B0600010101010101" pitchFamily="50" charset="-128"/>
                <a:ea typeface="AR P丸ゴシック体M" panose="020B0600010101010101" pitchFamily="50" charset="-128"/>
              </a:rPr>
              <a:t>に</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は報告できないので</a:t>
            </a:r>
            <a:r>
              <a:rPr lang="ja-JP" altLang="en-US" sz="1600" dirty="0">
                <a:latin typeface="AR P丸ゴシック体M" panose="020B0600010101010101" pitchFamily="50" charset="-128"/>
                <a:ea typeface="AR P丸ゴシック体M" panose="020B0600010101010101" pitchFamily="50" charset="-128"/>
              </a:rPr>
              <a:t>、入力には</a:t>
            </a:r>
            <a:r>
              <a:rPr lang="ja-JP" altLang="en-US" sz="1600" dirty="0" smtClean="0">
                <a:latin typeface="AR P丸ゴシック体M" panose="020B0600010101010101" pitchFamily="50" charset="-128"/>
                <a:ea typeface="AR P丸ゴシック体M" panose="020B0600010101010101" pitchFamily="50" charset="-128"/>
              </a:rPr>
              <a:t>、</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r>
              <a:rPr lang="ja-JP" altLang="en-US" sz="1600" dirty="0" smtClean="0">
                <a:latin typeface="AR P丸ゴシック体M" panose="020B0600010101010101" pitchFamily="50" charset="-128"/>
                <a:ea typeface="AR P丸ゴシック体M" panose="020B0600010101010101" pitchFamily="50" charset="-128"/>
              </a:rPr>
              <a:t>十分に注意が必要。</a:t>
            </a:r>
            <a:endParaRPr lang="en-US" altLang="ja-JP" sz="1600" dirty="0" smtClean="0">
              <a:latin typeface="AR P丸ゴシック体M" panose="020B0600010101010101" pitchFamily="50" charset="-128"/>
              <a:ea typeface="AR P丸ゴシック体M" panose="020B0600010101010101" pitchFamily="50" charset="-128"/>
            </a:endParaRPr>
          </a:p>
          <a:p>
            <a:pPr eaLnBrk="1" hangingPunct="1"/>
            <a:endParaRPr lang="en-US" altLang="ja-JP" sz="1500" dirty="0" smtClean="0">
              <a:ea typeface="AR P丸ゴシック体M" panose="020B0600010101010101" pitchFamily="50" charset="-128"/>
            </a:endParaRPr>
          </a:p>
          <a:p>
            <a:pPr eaLnBrk="1" hangingPunct="1"/>
            <a:endParaRPr lang="en-US" altLang="ja-JP" sz="1500" dirty="0" smtClean="0">
              <a:ea typeface="AR P丸ゴシック体M" panose="020B0600010101010101" pitchFamily="50" charset="-128"/>
            </a:endParaRPr>
          </a:p>
          <a:p>
            <a:pPr eaLnBrk="1" hangingPunct="1"/>
            <a:endParaRPr lang="en-US" altLang="ja-JP" sz="1500" dirty="0" smtClean="0">
              <a:ea typeface="AR P丸ゴシック体M" panose="020B0600010101010101" pitchFamily="50" charset="-128"/>
            </a:endParaRPr>
          </a:p>
          <a:p>
            <a:pPr eaLnBrk="1" hangingPunct="1"/>
            <a:endParaRPr lang="en-US" altLang="ja-JP" sz="1500" dirty="0" smtClean="0"/>
          </a:p>
          <a:p>
            <a:pPr eaLnBrk="1" hangingPunct="1"/>
            <a:endParaRPr lang="ja-JP" altLang="en-US" sz="1500" dirty="0"/>
          </a:p>
        </p:txBody>
      </p:sp>
      <p:sp>
        <p:nvSpPr>
          <p:cNvPr id="6"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17</a:t>
            </a:fld>
            <a:endParaRPr lang="en-US" altLang="ja-JP" sz="1400" dirty="0" smtClean="0">
              <a:solidFill>
                <a:schemeClr val="tx1"/>
              </a:solidFill>
            </a:endParaRPr>
          </a:p>
        </p:txBody>
      </p:sp>
      <p:sp>
        <p:nvSpPr>
          <p:cNvPr id="7" name="フローチャート : 端子 6"/>
          <p:cNvSpPr/>
          <p:nvPr/>
        </p:nvSpPr>
        <p:spPr>
          <a:xfrm>
            <a:off x="2300705" y="188640"/>
            <a:ext cx="5226581" cy="431800"/>
          </a:xfrm>
          <a:prstGeom prst="flowChartTerminator">
            <a:avLst/>
          </a:prstGeom>
          <a:ln/>
        </p:spPr>
        <p:style>
          <a:lnRef idx="1">
            <a:schemeClr val="accent6"/>
          </a:lnRef>
          <a:fillRef idx="2">
            <a:schemeClr val="accent6"/>
          </a:fillRef>
          <a:effectRef idx="1">
            <a:schemeClr val="accent6"/>
          </a:effectRef>
          <a:fontRef idx="minor">
            <a:schemeClr val="dk1"/>
          </a:fontRef>
        </p:style>
        <p:txBody>
          <a:bodyPr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defRPr/>
            </a:pPr>
            <a:r>
              <a:rPr lang="ja-JP" altLang="en-US" sz="2000" dirty="0">
                <a:latin typeface="AR P丸ゴシック体M" panose="020B0600010101010101" pitchFamily="50" charset="-128"/>
                <a:ea typeface="AR P丸ゴシック体M" panose="020B0600010101010101" pitchFamily="50" charset="-128"/>
              </a:rPr>
              <a:t>民間発行証明書の</a:t>
            </a:r>
            <a:r>
              <a:rPr lang="ja-JP" altLang="en-US" sz="2000" dirty="0" smtClean="0">
                <a:latin typeface="AR P丸ゴシック体M" panose="020B0600010101010101" pitchFamily="50" charset="-128"/>
                <a:ea typeface="AR P丸ゴシック体M" panose="020B0600010101010101" pitchFamily="50" charset="-128"/>
              </a:rPr>
              <a:t>電子化（自賠責）</a:t>
            </a:r>
            <a:endParaRPr lang="en-US" altLang="ja-JP" sz="2000" dirty="0">
              <a:latin typeface="AR P丸ゴシック体M" panose="020B0600010101010101" pitchFamily="50" charset="-128"/>
              <a:ea typeface="AR P丸ゴシック体M" panose="020B0600010101010101" pitchFamily="50" charset="-128"/>
            </a:endParaRPr>
          </a:p>
        </p:txBody>
      </p:sp>
      <p:pic>
        <p:nvPicPr>
          <p:cNvPr id="1229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184167" y="2420888"/>
            <a:ext cx="5205896" cy="36724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角丸四角形 8"/>
          <p:cNvSpPr/>
          <p:nvPr/>
        </p:nvSpPr>
        <p:spPr>
          <a:xfrm>
            <a:off x="7755170" y="4808205"/>
            <a:ext cx="1496167" cy="129614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40576206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18</a:t>
            </a:fld>
            <a:endParaRPr kumimoji="1" lang="ja-JP" altLang="en-US"/>
          </a:p>
        </p:txBody>
      </p:sp>
      <p:sp>
        <p:nvSpPr>
          <p:cNvPr id="3" name="角丸四角形 2"/>
          <p:cNvSpPr/>
          <p:nvPr/>
        </p:nvSpPr>
        <p:spPr>
          <a:xfrm>
            <a:off x="3560024" y="1412801"/>
            <a:ext cx="3764412" cy="3076072"/>
          </a:xfrm>
          <a:prstGeom prst="roundRect">
            <a:avLst>
              <a:gd name="adj" fmla="val 4335"/>
            </a:avLst>
          </a:prstGeom>
          <a:solidFill>
            <a:srgbClr val="ECECEC"/>
          </a:solidFill>
        </p:spPr>
        <p:style>
          <a:lnRef idx="0">
            <a:schemeClr val="accent1"/>
          </a:lnRef>
          <a:fillRef idx="3">
            <a:schemeClr val="accent1"/>
          </a:fillRef>
          <a:effectRef idx="3">
            <a:schemeClr val="accent1"/>
          </a:effectRef>
          <a:fontRef idx="minor">
            <a:schemeClr val="lt1"/>
          </a:fontRef>
        </p:style>
        <p:txBody>
          <a:bodyPr wrap="none" lIns="91392" tIns="35979" rIns="91392" bIns="0" anchor="ctr" anchorCtr="0">
            <a:noAutofit/>
          </a:bodyPr>
          <a:lstStyle/>
          <a:p>
            <a:pPr algn="ctr"/>
            <a:endParaRPr lang="ja-JP" altLang="en-US" sz="1100" b="1" dirty="0" smtClean="0">
              <a:solidFill>
                <a:schemeClr val="accent3">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角丸四角形 4"/>
          <p:cNvSpPr/>
          <p:nvPr/>
        </p:nvSpPr>
        <p:spPr>
          <a:xfrm>
            <a:off x="517688" y="1412801"/>
            <a:ext cx="2534165" cy="3039126"/>
          </a:xfrm>
          <a:prstGeom prst="roundRect">
            <a:avLst>
              <a:gd name="adj" fmla="val 2307"/>
            </a:avLst>
          </a:prstGeom>
          <a:solidFill>
            <a:srgbClr val="ECECEC"/>
          </a:solidFill>
        </p:spPr>
        <p:style>
          <a:lnRef idx="0">
            <a:schemeClr val="accent1"/>
          </a:lnRef>
          <a:fillRef idx="3">
            <a:schemeClr val="accent1"/>
          </a:fillRef>
          <a:effectRef idx="3">
            <a:schemeClr val="accent1"/>
          </a:effectRef>
          <a:fontRef idx="minor">
            <a:schemeClr val="lt1"/>
          </a:fontRef>
        </p:style>
        <p:txBody>
          <a:bodyPr wrap="none" lIns="91392" tIns="35979" rIns="91392" bIns="0" anchor="ctr" anchorCtr="0">
            <a:noAutofit/>
          </a:bodyPr>
          <a:lstStyle/>
          <a:p>
            <a:pPr algn="ctr"/>
            <a:endParaRPr lang="ja-JP" altLang="en-US" sz="1100" b="1" dirty="0">
              <a:solidFill>
                <a:schemeClr val="accent3"/>
              </a:solidFill>
            </a:endParaRPr>
          </a:p>
        </p:txBody>
      </p:sp>
      <p:sp>
        <p:nvSpPr>
          <p:cNvPr id="6" name="角丸四角形 5"/>
          <p:cNvSpPr/>
          <p:nvPr/>
        </p:nvSpPr>
        <p:spPr>
          <a:xfrm>
            <a:off x="506507" y="1052736"/>
            <a:ext cx="2545342" cy="414000"/>
          </a:xfrm>
          <a:prstGeom prst="roundRect">
            <a:avLst/>
          </a:prstGeom>
          <a:solidFill>
            <a:srgbClr val="CCFFCC"/>
          </a:solidFill>
        </p:spPr>
        <p:style>
          <a:lnRef idx="0">
            <a:schemeClr val="accent1"/>
          </a:lnRef>
          <a:fillRef idx="3">
            <a:schemeClr val="accent1"/>
          </a:fillRef>
          <a:effectRef idx="3">
            <a:schemeClr val="accent1"/>
          </a:effectRef>
          <a:fontRef idx="minor">
            <a:schemeClr val="lt1"/>
          </a:fontRef>
        </p:style>
        <p:txBody>
          <a:bodyPr wrap="none" lIns="91392" tIns="35979" rIns="91392" bIns="0" anchor="ctr" anchorCtr="0">
            <a:noAutofit/>
          </a:bodyPr>
          <a:lstStyle/>
          <a:p>
            <a:pPr algn="ctr"/>
            <a:r>
              <a:rPr lang="ja-JP" altLang="en-US" sz="1200" b="1" dirty="0" smtClean="0">
                <a:solidFill>
                  <a:schemeClr val="tx1"/>
                </a:solidFill>
              </a:rPr>
              <a:t>販社</a:t>
            </a:r>
            <a:endParaRPr lang="ja-JP" altLang="en-US" sz="1200" b="1" dirty="0">
              <a:solidFill>
                <a:schemeClr val="tx1"/>
              </a:solidFill>
            </a:endParaRPr>
          </a:p>
        </p:txBody>
      </p:sp>
      <p:sp>
        <p:nvSpPr>
          <p:cNvPr id="7" name="正方形/長方形 6"/>
          <p:cNvSpPr/>
          <p:nvPr/>
        </p:nvSpPr>
        <p:spPr>
          <a:xfrm>
            <a:off x="506510" y="2708920"/>
            <a:ext cx="2563107" cy="1754278"/>
          </a:xfrm>
          <a:prstGeom prst="rect">
            <a:avLst/>
          </a:prstGeom>
        </p:spPr>
        <p:txBody>
          <a:bodyPr wrap="square" lIns="91392" tIns="45696" rIns="91392" bIns="45696">
            <a:spAutoFit/>
          </a:bodyPr>
          <a:lstStyle/>
          <a:p>
            <a:r>
              <a:rPr lang="ja-JP" altLang="en-US" sz="1200" dirty="0" smtClean="0">
                <a:solidFill>
                  <a:srgbClr val="FF0000"/>
                </a:solidFill>
                <a:latin typeface="+mn-ea"/>
                <a:cs typeface="Meiryo UI" panose="020B0604030504040204" pitchFamily="50" charset="-128"/>
              </a:rPr>
              <a:t>○手続の進捗状況を確認し、納車</a:t>
            </a:r>
            <a:endParaRPr lang="en-US" altLang="ja-JP" sz="1200" dirty="0" smtClean="0">
              <a:solidFill>
                <a:srgbClr val="FF0000"/>
              </a:solidFill>
              <a:latin typeface="+mn-ea"/>
              <a:cs typeface="Meiryo UI" panose="020B0604030504040204" pitchFamily="50" charset="-128"/>
            </a:endParaRPr>
          </a:p>
          <a:p>
            <a:r>
              <a:rPr lang="ja-JP" altLang="en-US" sz="1200" dirty="0" smtClean="0">
                <a:solidFill>
                  <a:srgbClr val="FF0000"/>
                </a:solidFill>
                <a:latin typeface="+mn-ea"/>
                <a:cs typeface="Meiryo UI" panose="020B0604030504040204" pitchFamily="50" charset="-128"/>
              </a:rPr>
              <a:t>　　準備作業等が行える</a:t>
            </a:r>
            <a:endParaRPr lang="en-US" altLang="ja-JP" sz="1200" dirty="0" smtClean="0">
              <a:solidFill>
                <a:srgbClr val="FF0000"/>
              </a:solidFill>
              <a:latin typeface="+mn-ea"/>
              <a:cs typeface="Meiryo UI" panose="020B0604030504040204" pitchFamily="50" charset="-128"/>
            </a:endParaRPr>
          </a:p>
          <a:p>
            <a:endParaRPr lang="en-US" altLang="ja-JP" sz="1200" dirty="0" smtClean="0">
              <a:solidFill>
                <a:srgbClr val="FF0000"/>
              </a:solidFill>
              <a:latin typeface="+mn-ea"/>
              <a:cs typeface="Meiryo UI" panose="020B0604030504040204" pitchFamily="50" charset="-128"/>
            </a:endParaRPr>
          </a:p>
          <a:p>
            <a:r>
              <a:rPr lang="ja-JP" altLang="en-US" sz="1200" dirty="0" smtClean="0">
                <a:solidFill>
                  <a:srgbClr val="FF0000"/>
                </a:solidFill>
                <a:latin typeface="+mn-ea"/>
                <a:cs typeface="Meiryo UI" panose="020B0604030504040204" pitchFamily="50" charset="-128"/>
              </a:rPr>
              <a:t>○行政からの補正通知の有無も</a:t>
            </a:r>
            <a:endParaRPr lang="en-US" altLang="ja-JP" sz="1200" dirty="0" smtClean="0">
              <a:solidFill>
                <a:srgbClr val="FF0000"/>
              </a:solidFill>
              <a:latin typeface="+mn-ea"/>
              <a:cs typeface="Meiryo UI" panose="020B0604030504040204" pitchFamily="50" charset="-128"/>
            </a:endParaRPr>
          </a:p>
          <a:p>
            <a:r>
              <a:rPr lang="ja-JP" altLang="en-US" sz="1200" dirty="0" smtClean="0">
                <a:solidFill>
                  <a:srgbClr val="FF0000"/>
                </a:solidFill>
                <a:latin typeface="+mn-ea"/>
                <a:cs typeface="Meiryo UI" panose="020B0604030504040204" pitchFamily="50" charset="-128"/>
              </a:rPr>
              <a:t>　　確認可能</a:t>
            </a:r>
            <a:endParaRPr lang="en-US" altLang="ja-JP" sz="1200" dirty="0" smtClean="0">
              <a:solidFill>
                <a:srgbClr val="FF0000"/>
              </a:solidFill>
              <a:latin typeface="+mn-ea"/>
              <a:cs typeface="Meiryo UI" panose="020B0604030504040204" pitchFamily="50" charset="-128"/>
            </a:endParaRPr>
          </a:p>
          <a:p>
            <a:endParaRPr lang="en-US" altLang="ja-JP" sz="1200" dirty="0" smtClean="0">
              <a:solidFill>
                <a:srgbClr val="FF0000"/>
              </a:solidFill>
              <a:latin typeface="+mn-ea"/>
              <a:cs typeface="Meiryo UI" panose="020B0604030504040204" pitchFamily="50" charset="-128"/>
            </a:endParaRPr>
          </a:p>
          <a:p>
            <a:r>
              <a:rPr lang="ja-JP" altLang="en-US" sz="1200" dirty="0" smtClean="0">
                <a:solidFill>
                  <a:srgbClr val="FF0000"/>
                </a:solidFill>
                <a:latin typeface="+mn-ea"/>
                <a:cs typeface="Meiryo UI" panose="020B0604030504040204" pitchFamily="50" charset="-128"/>
              </a:rPr>
              <a:t>○登録日、登録番号、税手数料</a:t>
            </a:r>
            <a:endParaRPr lang="en-US" altLang="ja-JP" sz="1200" dirty="0" smtClean="0">
              <a:solidFill>
                <a:srgbClr val="FF0000"/>
              </a:solidFill>
              <a:latin typeface="+mn-ea"/>
              <a:cs typeface="Meiryo UI" panose="020B0604030504040204" pitchFamily="50" charset="-128"/>
            </a:endParaRPr>
          </a:p>
          <a:p>
            <a:r>
              <a:rPr lang="ja-JP" altLang="en-US" sz="1200" dirty="0" smtClean="0">
                <a:solidFill>
                  <a:srgbClr val="FF0000"/>
                </a:solidFill>
                <a:latin typeface="+mn-ea"/>
                <a:cs typeface="Meiryo UI" panose="020B0604030504040204" pitchFamily="50" charset="-128"/>
              </a:rPr>
              <a:t>　 の納付情報等の登録結果も</a:t>
            </a:r>
            <a:endParaRPr lang="en-US" altLang="ja-JP" sz="1200" dirty="0" smtClean="0">
              <a:solidFill>
                <a:srgbClr val="FF0000"/>
              </a:solidFill>
              <a:latin typeface="+mn-ea"/>
              <a:cs typeface="Meiryo UI" panose="020B0604030504040204" pitchFamily="50" charset="-128"/>
            </a:endParaRPr>
          </a:p>
          <a:p>
            <a:r>
              <a:rPr lang="ja-JP" altLang="en-US" sz="1200" dirty="0" smtClean="0">
                <a:solidFill>
                  <a:srgbClr val="FF0000"/>
                </a:solidFill>
                <a:latin typeface="+mn-ea"/>
                <a:cs typeface="Meiryo UI" panose="020B0604030504040204" pitchFamily="50" charset="-128"/>
              </a:rPr>
              <a:t>　確認可能</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　　</a:t>
            </a:r>
            <a:endParaRPr lang="en-US" altLang="ja-JP" sz="1100" dirty="0" smtClean="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角丸四角形 7"/>
          <p:cNvSpPr/>
          <p:nvPr/>
        </p:nvSpPr>
        <p:spPr>
          <a:xfrm>
            <a:off x="3560026" y="1052770"/>
            <a:ext cx="3744399" cy="414789"/>
          </a:xfrm>
          <a:prstGeom prst="roundRect">
            <a:avLst/>
          </a:prstGeom>
          <a:solidFill>
            <a:schemeClr val="accent1">
              <a:lumMod val="60000"/>
              <a:lumOff val="40000"/>
            </a:schemeClr>
          </a:solidFill>
        </p:spPr>
        <p:style>
          <a:lnRef idx="0">
            <a:schemeClr val="accent1"/>
          </a:lnRef>
          <a:fillRef idx="3">
            <a:schemeClr val="accent1"/>
          </a:fillRef>
          <a:effectRef idx="3">
            <a:schemeClr val="accent1"/>
          </a:effectRef>
          <a:fontRef idx="minor">
            <a:schemeClr val="lt1"/>
          </a:fontRef>
        </p:style>
        <p:txBody>
          <a:bodyPr wrap="none" lIns="91392" tIns="35979" rIns="91392" bIns="0" anchor="ctr" anchorCtr="0">
            <a:noAutofit/>
          </a:bodyPr>
          <a:lstStyle/>
          <a:p>
            <a:pPr algn="ctr"/>
            <a:r>
              <a:rPr lang="ja-JP" altLang="en-US"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共同利用システム</a:t>
            </a:r>
            <a:endParaRPr lang="en-US" altLang="ja-JP" sz="12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0" name="平行四辺形 9"/>
          <p:cNvSpPr/>
          <p:nvPr/>
        </p:nvSpPr>
        <p:spPr>
          <a:xfrm>
            <a:off x="2623149" y="2135698"/>
            <a:ext cx="1141188" cy="464535"/>
          </a:xfrm>
          <a:prstGeom prst="parallelogram">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tIns="35979" rIns="0" bIns="0" rtlCol="0" anchor="ctr"/>
          <a:lstStyle/>
          <a:p>
            <a:pPr algn="ctr"/>
            <a:r>
              <a:rPr lang="ja-JP" altLang="en-US" sz="1100" dirty="0" smtClean="0">
                <a:solidFill>
                  <a:schemeClr val="tx1"/>
                </a:solidFill>
              </a:rPr>
              <a:t>照会結果通知</a:t>
            </a:r>
            <a:r>
              <a:rPr lang="en-US" altLang="ja-JP" sz="1100" dirty="0" smtClean="0">
                <a:solidFill>
                  <a:schemeClr val="tx1"/>
                </a:solidFill>
              </a:rPr>
              <a:t/>
            </a:r>
            <a:br>
              <a:rPr lang="en-US" altLang="ja-JP" sz="1100" dirty="0" smtClean="0">
                <a:solidFill>
                  <a:schemeClr val="tx1"/>
                </a:solidFill>
              </a:rPr>
            </a:br>
            <a:r>
              <a:rPr lang="ja-JP" altLang="en-US" sz="1100" dirty="0" smtClean="0">
                <a:solidFill>
                  <a:schemeClr val="tx1"/>
                </a:solidFill>
              </a:rPr>
              <a:t>（データ）</a:t>
            </a:r>
            <a:endParaRPr lang="en-US" altLang="ja-JP" sz="1100" dirty="0" smtClean="0">
              <a:solidFill>
                <a:schemeClr val="tx1"/>
              </a:solidFill>
            </a:endParaRPr>
          </a:p>
        </p:txBody>
      </p:sp>
      <p:sp>
        <p:nvSpPr>
          <p:cNvPr id="17" name="正方形/長方形 16"/>
          <p:cNvSpPr/>
          <p:nvPr/>
        </p:nvSpPr>
        <p:spPr>
          <a:xfrm>
            <a:off x="954676" y="2476473"/>
            <a:ext cx="1341937" cy="261562"/>
          </a:xfrm>
          <a:prstGeom prst="rect">
            <a:avLst/>
          </a:prstGeom>
        </p:spPr>
        <p:txBody>
          <a:bodyPr wrap="none" lIns="91392" tIns="45696" rIns="91392" bIns="45696">
            <a:spAutoFit/>
          </a:bodyPr>
          <a:lstStyle/>
          <a:p>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本社・店舗スタッフ</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a:p>
        </p:txBody>
      </p:sp>
      <p:sp>
        <p:nvSpPr>
          <p:cNvPr id="19" name="正方形/長方形 18"/>
          <p:cNvSpPr/>
          <p:nvPr/>
        </p:nvSpPr>
        <p:spPr>
          <a:xfrm>
            <a:off x="3544599" y="2852962"/>
            <a:ext cx="3733237" cy="1200280"/>
          </a:xfrm>
          <a:prstGeom prst="rect">
            <a:avLst/>
          </a:prstGeom>
        </p:spPr>
        <p:txBody>
          <a:bodyPr wrap="square" lIns="91392" tIns="45696" rIns="91392" bIns="45696">
            <a:spAutoFit/>
          </a:bodyPr>
          <a:lstStyle/>
          <a:p>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   </a:t>
            </a:r>
            <a:r>
              <a:rPr lang="ja-JP" altLang="en-US" sz="1200" dirty="0" smtClean="0">
                <a:latin typeface="+mn-ea"/>
                <a:cs typeface="Meiryo UI" panose="020B0604030504040204" pitchFamily="50" charset="-128"/>
              </a:rPr>
              <a:t>○共同利用システムとＯＳＳシステムとの連携に</a:t>
            </a:r>
            <a:endParaRPr lang="en-US" altLang="ja-JP" sz="1200" dirty="0" smtClean="0">
              <a:latin typeface="+mn-ea"/>
              <a:cs typeface="Meiryo UI" panose="020B0604030504040204" pitchFamily="50" charset="-128"/>
            </a:endParaRPr>
          </a:p>
          <a:p>
            <a:r>
              <a:rPr lang="ja-JP" altLang="en-US" sz="1200" dirty="0" smtClean="0">
                <a:latin typeface="+mn-ea"/>
                <a:cs typeface="Meiryo UI" panose="020B0604030504040204" pitchFamily="50" charset="-128"/>
              </a:rPr>
              <a:t>　　　よって手続の進捗状況や登録結果通知などの</a:t>
            </a:r>
            <a:endParaRPr lang="en-US" altLang="ja-JP" sz="1200" dirty="0" smtClean="0">
              <a:latin typeface="+mn-ea"/>
              <a:cs typeface="Meiryo UI" panose="020B0604030504040204" pitchFamily="50" charset="-128"/>
            </a:endParaRPr>
          </a:p>
          <a:p>
            <a:r>
              <a:rPr lang="ja-JP" altLang="en-US" sz="1200" dirty="0" smtClean="0">
                <a:latin typeface="+mn-ea"/>
                <a:cs typeface="Meiryo UI" panose="020B0604030504040204" pitchFamily="50" charset="-128"/>
              </a:rPr>
              <a:t>　　　情報を取得し販社に開示する</a:t>
            </a:r>
            <a:endParaRPr lang="en-US" altLang="ja-JP" sz="1200" dirty="0" smtClean="0">
              <a:latin typeface="+mn-ea"/>
              <a:cs typeface="Meiryo UI" panose="020B0604030504040204" pitchFamily="50" charset="-128"/>
            </a:endParaRPr>
          </a:p>
          <a:p>
            <a:endParaRPr lang="en-US" altLang="ja-JP" sz="1200" dirty="0" smtClean="0">
              <a:latin typeface="+mn-ea"/>
              <a:cs typeface="Meiryo UI" panose="020B0604030504040204" pitchFamily="50" charset="-128"/>
            </a:endParaRPr>
          </a:p>
          <a:p>
            <a:r>
              <a:rPr lang="ja-JP" altLang="en-US" sz="1200" dirty="0" smtClean="0">
                <a:latin typeface="+mn-ea"/>
                <a:cs typeface="Meiryo UI" panose="020B0604030504040204" pitchFamily="50" charset="-128"/>
              </a:rPr>
              <a:t>　 ○情報はおよそ</a:t>
            </a:r>
            <a:r>
              <a:rPr lang="en-US" altLang="ja-JP" sz="1200" dirty="0" smtClean="0">
                <a:latin typeface="+mn-ea"/>
                <a:cs typeface="Meiryo UI" panose="020B0604030504040204" pitchFamily="50" charset="-128"/>
              </a:rPr>
              <a:t>15</a:t>
            </a:r>
            <a:r>
              <a:rPr lang="ja-JP" altLang="en-US" sz="1200" dirty="0" smtClean="0">
                <a:latin typeface="+mn-ea"/>
                <a:cs typeface="Meiryo UI" panose="020B0604030504040204" pitchFamily="50" charset="-128"/>
              </a:rPr>
              <a:t>分間隔で更新される</a:t>
            </a:r>
            <a:endParaRPr lang="en-US" altLang="ja-JP" sz="1200" dirty="0" smtClean="0">
              <a:latin typeface="+mn-ea"/>
              <a:cs typeface="Meiryo UI" panose="020B0604030504040204" pitchFamily="50" charset="-128"/>
            </a:endParaRPr>
          </a:p>
          <a:p>
            <a:r>
              <a:rPr lang="ja-JP" altLang="en-US" sz="1200" dirty="0" smtClean="0">
                <a:latin typeface="+mn-ea"/>
                <a:cs typeface="Meiryo UI" panose="020B0604030504040204" pitchFamily="50" charset="-128"/>
              </a:rPr>
              <a:t>   </a:t>
            </a:r>
            <a:endParaRPr lang="en-US" altLang="ja-JP" sz="1200" dirty="0" smtClean="0">
              <a:latin typeface="+mn-ea"/>
              <a:cs typeface="Meiryo UI" panose="020B0604030504040204" pitchFamily="50" charset="-128"/>
            </a:endParaRPr>
          </a:p>
        </p:txBody>
      </p:sp>
      <p:pic>
        <p:nvPicPr>
          <p:cNvPr id="20" name="Picture 2" descr="\\NAS01\pj-kotaku\全個協\810_オリジナルクリップアート\07 社内（人物）\0387.gif"/>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1099339" y="1598004"/>
            <a:ext cx="1045348" cy="807082"/>
          </a:xfrm>
          <a:prstGeom prst="rect">
            <a:avLst/>
          </a:prstGeom>
          <a:noFill/>
          <a:extLst>
            <a:ext uri="{909E8E84-426E-40DD-AFC4-6F175D3DCCD1}">
              <a14:hiddenFill xmlns="" xmlns:a14="http://schemas.microsoft.com/office/drawing/2010/main">
                <a:solidFill>
                  <a:srgbClr val="FFFFFF"/>
                </a:solidFill>
              </a14:hiddenFill>
            </a:ext>
          </a:extLst>
        </p:spPr>
      </p:pic>
      <p:sp>
        <p:nvSpPr>
          <p:cNvPr id="21" name="角丸四角形 20"/>
          <p:cNvSpPr/>
          <p:nvPr/>
        </p:nvSpPr>
        <p:spPr>
          <a:xfrm>
            <a:off x="7892069" y="1480979"/>
            <a:ext cx="1585435" cy="3028147"/>
          </a:xfrm>
          <a:prstGeom prst="roundRect">
            <a:avLst>
              <a:gd name="adj" fmla="val 2307"/>
            </a:avLst>
          </a:prstGeom>
          <a:solidFill>
            <a:srgbClr val="ECECEC"/>
          </a:solidFill>
        </p:spPr>
        <p:style>
          <a:lnRef idx="0">
            <a:schemeClr val="accent1"/>
          </a:lnRef>
          <a:fillRef idx="3">
            <a:schemeClr val="accent1"/>
          </a:fillRef>
          <a:effectRef idx="3">
            <a:schemeClr val="accent1"/>
          </a:effectRef>
          <a:fontRef idx="minor">
            <a:schemeClr val="lt1"/>
          </a:fontRef>
        </p:style>
        <p:txBody>
          <a:bodyPr wrap="none" lIns="91392" tIns="35979" rIns="91392" bIns="0" anchor="ctr" anchorCtr="0">
            <a:noAutofit/>
          </a:bodyPr>
          <a:lstStyle/>
          <a:p>
            <a:pPr algn="ctr"/>
            <a:endParaRPr lang="ja-JP" altLang="en-US" sz="1100" b="1" dirty="0">
              <a:solidFill>
                <a:schemeClr val="accent3"/>
              </a:solidFill>
            </a:endParaRPr>
          </a:p>
        </p:txBody>
      </p:sp>
      <p:sp>
        <p:nvSpPr>
          <p:cNvPr id="22" name="角丸四角形 21"/>
          <p:cNvSpPr/>
          <p:nvPr/>
        </p:nvSpPr>
        <p:spPr>
          <a:xfrm>
            <a:off x="7904791" y="1052761"/>
            <a:ext cx="1570951" cy="414000"/>
          </a:xfrm>
          <a:prstGeom prst="roundRect">
            <a:avLst/>
          </a:prstGeom>
          <a:solidFill>
            <a:schemeClr val="accent5">
              <a:lumMod val="40000"/>
              <a:lumOff val="60000"/>
            </a:schemeClr>
          </a:solidFill>
        </p:spPr>
        <p:style>
          <a:lnRef idx="0">
            <a:schemeClr val="accent1"/>
          </a:lnRef>
          <a:fillRef idx="3">
            <a:schemeClr val="accent1"/>
          </a:fillRef>
          <a:effectRef idx="3">
            <a:schemeClr val="accent1"/>
          </a:effectRef>
          <a:fontRef idx="minor">
            <a:schemeClr val="lt1"/>
          </a:fontRef>
        </p:style>
        <p:txBody>
          <a:bodyPr wrap="none" lIns="91392" tIns="35979" rIns="91392" bIns="0" anchor="ctr" anchorCtr="0">
            <a:noAutofit/>
          </a:bodyPr>
          <a:lstStyle/>
          <a:p>
            <a:pPr algn="ctr"/>
            <a:r>
              <a:rPr lang="en-US" altLang="ja-JP" sz="1200" b="1" dirty="0" smtClean="0">
                <a:solidFill>
                  <a:schemeClr val="tx1"/>
                </a:solidFill>
              </a:rPr>
              <a:t>OSS </a:t>
            </a:r>
            <a:r>
              <a:rPr lang="ja-JP" altLang="en-US" sz="1200" b="1" dirty="0" smtClean="0">
                <a:solidFill>
                  <a:schemeClr val="tx1"/>
                </a:solidFill>
              </a:rPr>
              <a:t>システム</a:t>
            </a:r>
            <a:endParaRPr lang="ja-JP" altLang="en-US" sz="1200" b="1" dirty="0">
              <a:solidFill>
                <a:schemeClr val="tx1"/>
              </a:solidFill>
            </a:endParaRPr>
          </a:p>
        </p:txBody>
      </p:sp>
      <p:sp>
        <p:nvSpPr>
          <p:cNvPr id="25" name="平行四辺形 24"/>
          <p:cNvSpPr/>
          <p:nvPr/>
        </p:nvSpPr>
        <p:spPr>
          <a:xfrm>
            <a:off x="6992404" y="2132893"/>
            <a:ext cx="1141188" cy="464535"/>
          </a:xfrm>
          <a:prstGeom prst="parallelogram">
            <a:avLst/>
          </a:prstGeom>
          <a:solidFill>
            <a:schemeClr val="bg1">
              <a:lumMod val="95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wrap="none" lIns="0" tIns="35979" rIns="0" bIns="0" rtlCol="0" anchor="ctr"/>
          <a:lstStyle/>
          <a:p>
            <a:pPr algn="ctr"/>
            <a:r>
              <a:rPr lang="ja-JP" altLang="en-US" sz="1100" dirty="0" smtClean="0">
                <a:solidFill>
                  <a:schemeClr val="tx1"/>
                </a:solidFill>
              </a:rPr>
              <a:t>申請照会</a:t>
            </a:r>
            <a:r>
              <a:rPr lang="en-US" altLang="ja-JP" sz="1100" dirty="0" smtClean="0">
                <a:solidFill>
                  <a:schemeClr val="tx1"/>
                </a:solidFill>
              </a:rPr>
              <a:t/>
            </a:r>
            <a:br>
              <a:rPr lang="en-US" altLang="ja-JP" sz="1100" dirty="0" smtClean="0">
                <a:solidFill>
                  <a:schemeClr val="tx1"/>
                </a:solidFill>
              </a:rPr>
            </a:br>
            <a:r>
              <a:rPr lang="ja-JP" altLang="en-US" sz="1100" dirty="0" smtClean="0">
                <a:solidFill>
                  <a:schemeClr val="tx1"/>
                </a:solidFill>
              </a:rPr>
              <a:t>（データ）</a:t>
            </a:r>
          </a:p>
        </p:txBody>
      </p:sp>
      <p:cxnSp>
        <p:nvCxnSpPr>
          <p:cNvPr id="30" name="直線矢印コネクタ 29"/>
          <p:cNvCxnSpPr/>
          <p:nvPr/>
        </p:nvCxnSpPr>
        <p:spPr>
          <a:xfrm>
            <a:off x="2311884" y="1916857"/>
            <a:ext cx="2574286" cy="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a:off x="5822274" y="1916857"/>
            <a:ext cx="2574286" cy="0"/>
          </a:xfrm>
          <a:prstGeom prst="straightConnector1">
            <a:avLst/>
          </a:prstGeom>
          <a:ln w="38100">
            <a:headEnd type="arrow"/>
            <a:tailEnd type="arrow"/>
          </a:ln>
        </p:spPr>
        <p:style>
          <a:lnRef idx="1">
            <a:schemeClr val="accent1"/>
          </a:lnRef>
          <a:fillRef idx="0">
            <a:schemeClr val="accent1"/>
          </a:fillRef>
          <a:effectRef idx="0">
            <a:schemeClr val="accent1"/>
          </a:effectRef>
          <a:fontRef idx="minor">
            <a:schemeClr val="tx1"/>
          </a:fontRef>
        </p:style>
      </p:cxnSp>
      <p:sp>
        <p:nvSpPr>
          <p:cNvPr id="32" name="正方形/長方形 31"/>
          <p:cNvSpPr/>
          <p:nvPr/>
        </p:nvSpPr>
        <p:spPr>
          <a:xfrm>
            <a:off x="428504" y="332660"/>
            <a:ext cx="5763019" cy="369283"/>
          </a:xfrm>
          <a:prstGeom prst="rect">
            <a:avLst/>
          </a:prstGeom>
        </p:spPr>
        <p:txBody>
          <a:bodyPr wrap="none" lIns="91392" tIns="45696" rIns="91392" bIns="45696">
            <a:spAutoFit/>
          </a:bodyPr>
          <a:lstStyle/>
          <a:p>
            <a:r>
              <a:rPr lang="ja-JP" altLang="en-US" b="1" dirty="0" smtClean="0">
                <a:latin typeface="HG丸ｺﾞｼｯｸM-PRO" panose="020F0600000000000000" pitchFamily="50" charset="-128"/>
                <a:ea typeface="HG丸ｺﾞｼｯｸM-PRO" panose="020F0600000000000000" pitchFamily="50" charset="-128"/>
              </a:rPr>
              <a:t>１０．手続の進捗状況と登録結果通知等を確認できる</a:t>
            </a:r>
            <a:endParaRPr lang="ja-JP" altLang="en-US" b="1" dirty="0">
              <a:latin typeface="HG丸ｺﾞｼｯｸM-PRO" panose="020F0600000000000000" pitchFamily="50" charset="-128"/>
              <a:ea typeface="HG丸ｺﾞｼｯｸM-PRO" panose="020F0600000000000000" pitchFamily="50" charset="-128"/>
            </a:endParaRPr>
          </a:p>
        </p:txBody>
      </p:sp>
      <p:sp>
        <p:nvSpPr>
          <p:cNvPr id="34" name="正方形/長方形 33"/>
          <p:cNvSpPr/>
          <p:nvPr/>
        </p:nvSpPr>
        <p:spPr>
          <a:xfrm>
            <a:off x="8240544" y="2492923"/>
            <a:ext cx="889890" cy="261562"/>
          </a:xfrm>
          <a:prstGeom prst="rect">
            <a:avLst/>
          </a:prstGeom>
        </p:spPr>
        <p:txBody>
          <a:bodyPr wrap="none" lIns="91392" tIns="45696" rIns="91392" bIns="45696">
            <a:spAutoFit/>
          </a:bodyPr>
          <a:lstStyle/>
          <a:p>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行政機関</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a:p>
        </p:txBody>
      </p:sp>
      <p:sp>
        <p:nvSpPr>
          <p:cNvPr id="35" name="Text Box 57"/>
          <p:cNvSpPr txBox="1">
            <a:spLocks noChangeArrowheads="1"/>
          </p:cNvSpPr>
          <p:nvPr/>
        </p:nvSpPr>
        <p:spPr bwMode="auto">
          <a:xfrm>
            <a:off x="273558" y="4679356"/>
            <a:ext cx="9361039" cy="1557956"/>
          </a:xfrm>
          <a:prstGeom prst="rect">
            <a:avLst/>
          </a:prstGeom>
          <a:noFill/>
          <a:ln w="9525">
            <a:solidFill>
              <a:schemeClr val="tx1"/>
            </a:solidFill>
            <a:prstDash val="solid"/>
            <a:miter lim="800000"/>
            <a:headEnd/>
            <a:tailEnd/>
          </a:ln>
        </p:spPr>
        <p:txBody>
          <a:bodyPr lIns="27413" tIns="18276" rIns="0" bIns="18276" anchor="ctr"/>
          <a:lstStyle/>
          <a:p>
            <a:r>
              <a:rPr lang="ja-JP" altLang="en-US" sz="1500" dirty="0" smtClean="0">
                <a:latin typeface="AR P丸ゴシック体M" panose="020B0600010101010101" pitchFamily="50" charset="-128"/>
                <a:ea typeface="AR P丸ゴシック体M" panose="020B0600010101010101" pitchFamily="50" charset="-128"/>
              </a:rPr>
              <a:t>　・共同利用システムでは、販社へ案件毎の申請ステータス情報を提供するシステムを設け、手続の</a:t>
            </a:r>
            <a:r>
              <a:rPr lang="ja-JP" altLang="en-US" sz="1500" dirty="0" smtClean="0">
                <a:latin typeface="AR P丸ゴシック体M" panose="020B0600010101010101" pitchFamily="50" charset="-128"/>
                <a:ea typeface="AR P丸ゴシック体M" panose="020B0600010101010101" pitchFamily="50" charset="-128"/>
              </a:rPr>
              <a:t>進捗</a:t>
            </a:r>
            <a:endParaRPr lang="en-US" altLang="ja-JP" sz="1500" dirty="0" smtClean="0">
              <a:latin typeface="AR P丸ゴシック体M" panose="020B0600010101010101" pitchFamily="50" charset="-128"/>
              <a:ea typeface="AR P丸ゴシック体M" panose="020B0600010101010101" pitchFamily="50" charset="-128"/>
            </a:endParaRPr>
          </a:p>
          <a:p>
            <a:r>
              <a:rPr lang="ja-JP" altLang="en-US" sz="1500" dirty="0" smtClean="0">
                <a:latin typeface="AR P丸ゴシック体M" panose="020B0600010101010101" pitchFamily="50" charset="-128"/>
                <a:ea typeface="AR P丸ゴシック体M" panose="020B0600010101010101" pitchFamily="50" charset="-128"/>
              </a:rPr>
              <a:t>　</a:t>
            </a:r>
            <a:r>
              <a:rPr lang="ja-JP" altLang="en-US" sz="1500" dirty="0" smtClean="0">
                <a:latin typeface="AR P丸ゴシック体M" panose="020B0600010101010101" pitchFamily="50" charset="-128"/>
                <a:ea typeface="AR P丸ゴシック体M" panose="020B0600010101010101" pitchFamily="50" charset="-128"/>
              </a:rPr>
              <a:t>　</a:t>
            </a:r>
            <a:r>
              <a:rPr lang="ja-JP" altLang="en-US" sz="1500" dirty="0" smtClean="0">
                <a:latin typeface="AR P丸ゴシック体M" panose="020B0600010101010101" pitchFamily="50" charset="-128"/>
                <a:ea typeface="AR P丸ゴシック体M" panose="020B0600010101010101" pitchFamily="50" charset="-128"/>
              </a:rPr>
              <a:t>状況</a:t>
            </a:r>
            <a:r>
              <a:rPr lang="ja-JP" altLang="en-US" sz="1500" dirty="0" smtClean="0">
                <a:latin typeface="AR P丸ゴシック体M" panose="020B0600010101010101" pitchFamily="50" charset="-128"/>
                <a:ea typeface="AR P丸ゴシック体M" panose="020B0600010101010101" pitchFamily="50" charset="-128"/>
              </a:rPr>
              <a:t>や登録結果通知等の情報</a:t>
            </a:r>
            <a:r>
              <a:rPr lang="ja-JP" altLang="en-US" sz="1500" dirty="0" smtClean="0">
                <a:latin typeface="AR P丸ゴシック体M" panose="020B0600010101010101" pitchFamily="50" charset="-128"/>
                <a:ea typeface="AR P丸ゴシック体M" panose="020B0600010101010101" pitchFamily="50" charset="-128"/>
              </a:rPr>
              <a:t>を提供</a:t>
            </a:r>
            <a:r>
              <a:rPr lang="ja-JP" altLang="en-US" sz="1500" dirty="0" smtClean="0">
                <a:latin typeface="AR P丸ゴシック体M" panose="020B0600010101010101" pitchFamily="50" charset="-128"/>
                <a:ea typeface="AR P丸ゴシック体M" panose="020B0600010101010101" pitchFamily="50" charset="-128"/>
              </a:rPr>
              <a:t>する。</a:t>
            </a:r>
            <a:endParaRPr lang="en-US" altLang="ja-JP" sz="1500" dirty="0" smtClean="0">
              <a:latin typeface="AR P丸ゴシック体M" panose="020B0600010101010101" pitchFamily="50" charset="-128"/>
              <a:ea typeface="AR P丸ゴシック体M" panose="020B0600010101010101" pitchFamily="50" charset="-128"/>
            </a:endParaRPr>
          </a:p>
          <a:p>
            <a:endParaRPr lang="en-US" altLang="ja-JP" sz="1500" dirty="0" smtClean="0">
              <a:latin typeface="AR P丸ゴシック体M" panose="020B0600010101010101" pitchFamily="50" charset="-128"/>
              <a:ea typeface="AR P丸ゴシック体M" panose="020B0600010101010101" pitchFamily="50" charset="-128"/>
            </a:endParaRPr>
          </a:p>
          <a:p>
            <a:r>
              <a:rPr lang="ja-JP" altLang="en-US" sz="1500" dirty="0" smtClean="0">
                <a:latin typeface="AR P丸ゴシック体M" panose="020B0600010101010101" pitchFamily="50" charset="-128"/>
                <a:ea typeface="AR P丸ゴシック体M" panose="020B0600010101010101" pitchFamily="50" charset="-128"/>
              </a:rPr>
              <a:t>　・当該情報は、各社のパソコンで閲覧可能であり、本社、店舗において納車準備や顧客管理に活用</a:t>
            </a:r>
            <a:r>
              <a:rPr lang="ja-JP" altLang="en-US" sz="1500" dirty="0" smtClean="0">
                <a:latin typeface="AR P丸ゴシック体M" panose="020B0600010101010101" pitchFamily="50" charset="-128"/>
                <a:ea typeface="AR P丸ゴシック体M" panose="020B0600010101010101" pitchFamily="50" charset="-128"/>
              </a:rPr>
              <a:t>する</a:t>
            </a:r>
            <a:endParaRPr lang="en-US" altLang="ja-JP" sz="1500" dirty="0" smtClean="0">
              <a:latin typeface="AR P丸ゴシック体M" panose="020B0600010101010101" pitchFamily="50" charset="-128"/>
              <a:ea typeface="AR P丸ゴシック体M" panose="020B0600010101010101" pitchFamily="50" charset="-128"/>
            </a:endParaRPr>
          </a:p>
          <a:p>
            <a:r>
              <a:rPr lang="ja-JP" altLang="en-US" sz="1500" dirty="0" smtClean="0">
                <a:latin typeface="AR P丸ゴシック体M" panose="020B0600010101010101" pitchFamily="50" charset="-128"/>
                <a:ea typeface="AR P丸ゴシック体M" panose="020B0600010101010101" pitchFamily="50" charset="-128"/>
              </a:rPr>
              <a:t>　</a:t>
            </a:r>
            <a:r>
              <a:rPr lang="ja-JP" altLang="en-US" sz="1500" dirty="0" smtClean="0">
                <a:latin typeface="AR P丸ゴシック体M" panose="020B0600010101010101" pitchFamily="50" charset="-128"/>
                <a:ea typeface="AR P丸ゴシック体M" panose="020B0600010101010101" pitchFamily="50" charset="-128"/>
              </a:rPr>
              <a:t>　</a:t>
            </a:r>
            <a:r>
              <a:rPr lang="ja-JP" altLang="en-US" sz="1500" dirty="0" smtClean="0">
                <a:latin typeface="AR P丸ゴシック体M" panose="020B0600010101010101" pitchFamily="50" charset="-128"/>
                <a:ea typeface="AR P丸ゴシック体M" panose="020B0600010101010101" pitchFamily="50" charset="-128"/>
              </a:rPr>
              <a:t>こと</a:t>
            </a:r>
            <a:r>
              <a:rPr lang="ja-JP" altLang="en-US" sz="1500" dirty="0" smtClean="0">
                <a:latin typeface="AR P丸ゴシック体M" panose="020B0600010101010101" pitchFamily="50" charset="-128"/>
                <a:ea typeface="AR P丸ゴシック体M" panose="020B0600010101010101" pitchFamily="50" charset="-128"/>
              </a:rPr>
              <a:t>ができる。</a:t>
            </a:r>
            <a:endParaRPr lang="en-US" altLang="ja-JP" sz="1500" dirty="0" smtClean="0">
              <a:latin typeface="AR P丸ゴシック体M" panose="020B0600010101010101" pitchFamily="50" charset="-128"/>
              <a:ea typeface="AR P丸ゴシック体M" panose="020B0600010101010101" pitchFamily="50" charset="-128"/>
            </a:endParaRPr>
          </a:p>
        </p:txBody>
      </p:sp>
      <p:pic>
        <p:nvPicPr>
          <p:cNvPr id="24"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42196" y="1556821"/>
            <a:ext cx="691356" cy="884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8474574" y="1556821"/>
            <a:ext cx="691356" cy="884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 name="正方形/長方形 22"/>
          <p:cNvSpPr/>
          <p:nvPr/>
        </p:nvSpPr>
        <p:spPr>
          <a:xfrm>
            <a:off x="4743456" y="2485504"/>
            <a:ext cx="1335525" cy="261562"/>
          </a:xfrm>
          <a:prstGeom prst="rect">
            <a:avLst/>
          </a:prstGeom>
        </p:spPr>
        <p:txBody>
          <a:bodyPr wrap="none" lIns="91392" tIns="45696" rIns="91392" bIns="45696">
            <a:spAutoFit/>
          </a:bodyPr>
          <a:lstStyle/>
          <a:p>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r>
              <a:rPr lang="ja-JP" altLang="en-US" sz="1100" dirty="0" smtClean="0">
                <a:latin typeface="Meiryo UI" panose="020B0604030504040204" pitchFamily="50" charset="-128"/>
                <a:ea typeface="Meiryo UI" panose="020B0604030504040204" pitchFamily="50" charset="-128"/>
                <a:cs typeface="Meiryo UI" panose="020B0604030504040204" pitchFamily="50" charset="-128"/>
              </a:rPr>
              <a:t>共同利用システム</a:t>
            </a:r>
            <a:r>
              <a:rPr lang="en-US" altLang="ja-JP" sz="1100" dirty="0" smtClean="0">
                <a:latin typeface="Meiryo UI" panose="020B0604030504040204" pitchFamily="50" charset="-128"/>
                <a:ea typeface="Meiryo UI" panose="020B0604030504040204" pitchFamily="50" charset="-128"/>
                <a:cs typeface="Meiryo UI" panose="020B0604030504040204" pitchFamily="50" charset="-128"/>
              </a:rPr>
              <a:t>】</a:t>
            </a:r>
            <a:endParaRPr lang="ja-JP" altLang="en-US" sz="11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ECC2B487-4B00-42C0-977F-187693A5923A}" type="slidenum">
              <a:rPr kumimoji="1" lang="ja-JP" altLang="en-US" smtClean="0"/>
              <a:pPr/>
              <a:t>19</a:t>
            </a:fld>
            <a:endParaRPr kumimoji="1" lang="ja-JP" altLang="en-US" dirty="0"/>
          </a:p>
        </p:txBody>
      </p:sp>
      <p:sp>
        <p:nvSpPr>
          <p:cNvPr id="6" name="正方形/長方形 5"/>
          <p:cNvSpPr/>
          <p:nvPr/>
        </p:nvSpPr>
        <p:spPr>
          <a:xfrm>
            <a:off x="200477" y="2060848"/>
            <a:ext cx="4896544" cy="307728"/>
          </a:xfrm>
          <a:prstGeom prst="rect">
            <a:avLst/>
          </a:prstGeom>
        </p:spPr>
        <p:txBody>
          <a:bodyPr wrap="square" lIns="91392" tIns="45696" rIns="91392" bIns="45696">
            <a:spAutoFit/>
          </a:bodyPr>
          <a:lstStyle/>
          <a:p>
            <a:r>
              <a:rPr lang="ja-JP" altLang="en-US" sz="1400" b="1" dirty="0" smtClean="0">
                <a:latin typeface="HG丸ｺﾞｼｯｸM-PRO" panose="020F0600000000000000" pitchFamily="50" charset="-128"/>
                <a:ea typeface="HG丸ｺﾞｼｯｸM-PRO" panose="020F0600000000000000" pitchFamily="50" charset="-128"/>
              </a:rPr>
              <a:t>申請状況確認画面サンプル（申請データ検索）</a:t>
            </a:r>
            <a:endParaRPr lang="en-US" altLang="ja-JP" sz="1400" b="1" dirty="0" smtClean="0">
              <a:latin typeface="HG丸ｺﾞｼｯｸM-PRO" panose="020F0600000000000000" pitchFamily="50" charset="-128"/>
              <a:ea typeface="HG丸ｺﾞｼｯｸM-PRO" panose="020F0600000000000000" pitchFamily="50" charset="-128"/>
            </a:endParaRPr>
          </a:p>
        </p:txBody>
      </p:sp>
      <p:pic>
        <p:nvPicPr>
          <p:cNvPr id="7" name="図 6"/>
          <p:cNvPicPr>
            <a:picLocks/>
          </p:cNvPicPr>
          <p:nvPr/>
        </p:nvPicPr>
        <p:blipFill>
          <a:blip r:embed="rId3" cstate="print"/>
          <a:srcRect b="42500"/>
          <a:stretch>
            <a:fillRect/>
          </a:stretch>
        </p:blipFill>
        <p:spPr>
          <a:xfrm>
            <a:off x="272480" y="2420888"/>
            <a:ext cx="9217024" cy="3528392"/>
          </a:xfrm>
          <a:prstGeom prst="rect">
            <a:avLst/>
          </a:prstGeom>
        </p:spPr>
      </p:pic>
      <p:sp>
        <p:nvSpPr>
          <p:cNvPr id="9" name="テキスト ボックス 8"/>
          <p:cNvSpPr txBox="1"/>
          <p:nvPr/>
        </p:nvSpPr>
        <p:spPr>
          <a:xfrm>
            <a:off x="308484" y="107340"/>
            <a:ext cx="6048673" cy="369332"/>
          </a:xfrm>
          <a:prstGeom prst="rect">
            <a:avLst/>
          </a:prstGeom>
          <a:noFill/>
        </p:spPr>
        <p:txBody>
          <a:bodyPr wrap="square" rtlCol="0">
            <a:spAutoFit/>
          </a:bodyPr>
          <a:lstStyle/>
          <a:p>
            <a:r>
              <a:rPr lang="ja-JP" altLang="en-US" b="1" dirty="0" smtClean="0">
                <a:latin typeface="HG丸ｺﾞｼｯｸM-PRO" panose="020F0600000000000000" pitchFamily="50" charset="-128"/>
                <a:ea typeface="HG丸ｺﾞｼｯｸM-PRO" panose="020F0600000000000000" pitchFamily="50" charset="-128"/>
              </a:rPr>
              <a:t>参考）</a:t>
            </a:r>
            <a:r>
              <a:rPr kumimoji="1" lang="ja-JP" altLang="en-US" b="1" dirty="0" smtClean="0">
                <a:latin typeface="HG丸ｺﾞｼｯｸM-PRO" panose="020F0600000000000000" pitchFamily="50" charset="-128"/>
                <a:ea typeface="HG丸ｺﾞｼｯｸM-PRO" panose="020F0600000000000000" pitchFamily="50" charset="-128"/>
              </a:rPr>
              <a:t>共同利用システム画面（申請状況確認）</a:t>
            </a: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0" name="四角形吹き出し 9"/>
          <p:cNvSpPr/>
          <p:nvPr/>
        </p:nvSpPr>
        <p:spPr>
          <a:xfrm>
            <a:off x="488509" y="6309320"/>
            <a:ext cx="1656184" cy="360040"/>
          </a:xfrm>
          <a:prstGeom prst="wedgeRectCallout">
            <a:avLst>
              <a:gd name="adj1" fmla="val -44711"/>
              <a:gd name="adj2" fmla="val -1684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t>申請</a:t>
            </a:r>
            <a:r>
              <a:rPr kumimoji="1" lang="en-US" altLang="ja-JP" sz="1100" dirty="0" smtClean="0"/>
              <a:t>ID</a:t>
            </a:r>
            <a:r>
              <a:rPr kumimoji="1" lang="ja-JP" altLang="en-US" sz="1100" dirty="0" smtClean="0"/>
              <a:t>を選択すると詳細表示</a:t>
            </a:r>
            <a:endParaRPr kumimoji="1" lang="ja-JP" altLang="en-US" sz="1100" dirty="0"/>
          </a:p>
        </p:txBody>
      </p:sp>
      <p:sp>
        <p:nvSpPr>
          <p:cNvPr id="11" name="四角形吹き出し 10"/>
          <p:cNvSpPr/>
          <p:nvPr/>
        </p:nvSpPr>
        <p:spPr>
          <a:xfrm>
            <a:off x="2504732" y="6309320"/>
            <a:ext cx="1656184" cy="288032"/>
          </a:xfrm>
          <a:prstGeom prst="wedgeRectCallout">
            <a:avLst>
              <a:gd name="adj1" fmla="val -14275"/>
              <a:gd name="adj2" fmla="val -15457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t>店舗の確認が可能</a:t>
            </a:r>
            <a:endParaRPr kumimoji="1" lang="ja-JP" altLang="en-US" sz="1100" dirty="0"/>
          </a:p>
        </p:txBody>
      </p:sp>
      <p:sp>
        <p:nvSpPr>
          <p:cNvPr id="13" name="正方形/長方形 12"/>
          <p:cNvSpPr/>
          <p:nvPr/>
        </p:nvSpPr>
        <p:spPr>
          <a:xfrm>
            <a:off x="272485" y="2924944"/>
            <a:ext cx="6624736"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吹き出し 13"/>
          <p:cNvSpPr/>
          <p:nvPr/>
        </p:nvSpPr>
        <p:spPr>
          <a:xfrm>
            <a:off x="7041232" y="3068960"/>
            <a:ext cx="2679848" cy="288032"/>
          </a:xfrm>
          <a:prstGeom prst="wedgeRectCallout">
            <a:avLst>
              <a:gd name="adj1" fmla="val -68506"/>
              <a:gd name="adj2" fmla="val 1908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t>案件を絞って検索</a:t>
            </a:r>
            <a:endParaRPr kumimoji="1" lang="en-US" altLang="ja-JP" sz="1100" dirty="0" smtClean="0"/>
          </a:p>
        </p:txBody>
      </p:sp>
      <p:sp>
        <p:nvSpPr>
          <p:cNvPr id="15" name="四角形吹き出し 14"/>
          <p:cNvSpPr/>
          <p:nvPr/>
        </p:nvSpPr>
        <p:spPr>
          <a:xfrm>
            <a:off x="7041237" y="2708920"/>
            <a:ext cx="1656184" cy="216024"/>
          </a:xfrm>
          <a:prstGeom prst="wedgeRectCallout">
            <a:avLst>
              <a:gd name="adj1" fmla="val 65166"/>
              <a:gd name="adj2" fmla="val -2794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t>対象手続きの選択</a:t>
            </a:r>
            <a:endParaRPr kumimoji="1" lang="en-US" altLang="ja-JP" sz="1100" dirty="0" smtClean="0"/>
          </a:p>
        </p:txBody>
      </p:sp>
      <p:sp>
        <p:nvSpPr>
          <p:cNvPr id="16" name="正方形/長方形 15"/>
          <p:cNvSpPr/>
          <p:nvPr/>
        </p:nvSpPr>
        <p:spPr>
          <a:xfrm>
            <a:off x="3368825" y="5085184"/>
            <a:ext cx="1296144" cy="7920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p:cNvPicPr>
            <a:picLocks noChangeAspect="1"/>
          </p:cNvPicPr>
          <p:nvPr/>
        </p:nvPicPr>
        <p:blipFill rotWithShape="1">
          <a:blip r:embed="rId4" cstate="print"/>
          <a:srcRect l="32375" t="25780" r="31842" b="27994"/>
          <a:stretch/>
        </p:blipFill>
        <p:spPr>
          <a:xfrm>
            <a:off x="200472" y="692706"/>
            <a:ext cx="2880320" cy="1357865"/>
          </a:xfrm>
          <a:prstGeom prst="rect">
            <a:avLst/>
          </a:prstGeom>
        </p:spPr>
      </p:pic>
      <p:sp>
        <p:nvSpPr>
          <p:cNvPr id="19" name="テキスト ボックス 18"/>
          <p:cNvSpPr txBox="1"/>
          <p:nvPr/>
        </p:nvSpPr>
        <p:spPr>
          <a:xfrm>
            <a:off x="3224809" y="764706"/>
            <a:ext cx="6048673" cy="646331"/>
          </a:xfrm>
          <a:prstGeom prst="rect">
            <a:avLst/>
          </a:prstGeom>
          <a:noFill/>
        </p:spPr>
        <p:txBody>
          <a:bodyPr wrap="square" rtlCol="0">
            <a:spAutoFit/>
          </a:bodyPr>
          <a:lstStyle/>
          <a:p>
            <a:r>
              <a:rPr kumimoji="1" lang="ja-JP" altLang="en-US" dirty="0" smtClean="0"/>
              <a:t>利用者登録をしたＩＤ及びパスワードを入力しログイン</a:t>
            </a:r>
            <a:endParaRPr kumimoji="1" lang="en-US" altLang="ja-JP" dirty="0" smtClean="0"/>
          </a:p>
          <a:p>
            <a:r>
              <a:rPr lang="ja-JP" altLang="en-US" b="1" dirty="0" smtClean="0">
                <a:solidFill>
                  <a:srgbClr val="FF0000"/>
                </a:solidFill>
              </a:rPr>
              <a:t>　⇒利用者登録については、最後に説明します。</a:t>
            </a:r>
            <a:endParaRPr kumimoji="1" lang="ja-JP" altLang="en-US" b="1" dirty="0">
              <a:solidFill>
                <a:srgbClr val="FF0000"/>
              </a:solidFill>
            </a:endParaRPr>
          </a:p>
        </p:txBody>
      </p:sp>
      <p:sp>
        <p:nvSpPr>
          <p:cNvPr id="12" name="四角形吹き出し 11"/>
          <p:cNvSpPr/>
          <p:nvPr/>
        </p:nvSpPr>
        <p:spPr>
          <a:xfrm>
            <a:off x="4592959" y="6021288"/>
            <a:ext cx="3168352" cy="648072"/>
          </a:xfrm>
          <a:prstGeom prst="wedgeRectCallout">
            <a:avLst>
              <a:gd name="adj1" fmla="val -60992"/>
              <a:gd name="adj2" fmla="val -14190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smtClean="0"/>
              <a:t>申請代理人「自販連○○支部（略称）」と</a:t>
            </a:r>
            <a:r>
              <a:rPr kumimoji="1" lang="ja-JP" altLang="en-US" sz="1100" dirty="0" smtClean="0"/>
              <a:t>表示</a:t>
            </a:r>
            <a:endParaRPr kumimoji="1" lang="ja-JP" altLang="en-US" sz="1100" dirty="0"/>
          </a:p>
        </p:txBody>
      </p:sp>
      <p:sp>
        <p:nvSpPr>
          <p:cNvPr id="20" name="正方形/長方形 19"/>
          <p:cNvSpPr/>
          <p:nvPr/>
        </p:nvSpPr>
        <p:spPr>
          <a:xfrm>
            <a:off x="2144693" y="3573016"/>
            <a:ext cx="6624736"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四角形吹き出し 20"/>
          <p:cNvSpPr/>
          <p:nvPr/>
        </p:nvSpPr>
        <p:spPr>
          <a:xfrm>
            <a:off x="5889104" y="4437112"/>
            <a:ext cx="2679848" cy="288032"/>
          </a:xfrm>
          <a:prstGeom prst="wedgeRectCallout">
            <a:avLst>
              <a:gd name="adj1" fmla="val -64591"/>
              <a:gd name="adj2" fmla="val -11827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dirty="0" smtClean="0"/>
              <a:t>進捗状況に応じたスタータスで検索</a:t>
            </a:r>
            <a:endParaRPr kumimoji="1" lang="en-US" altLang="ja-JP" sz="1100" dirty="0" smtClean="0"/>
          </a:p>
        </p:txBody>
      </p:sp>
      <p:sp>
        <p:nvSpPr>
          <p:cNvPr id="22" name="正方形/長方形 21"/>
          <p:cNvSpPr/>
          <p:nvPr/>
        </p:nvSpPr>
        <p:spPr>
          <a:xfrm>
            <a:off x="272480" y="4365104"/>
            <a:ext cx="648072"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1093813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a:xfrm>
            <a:off x="7594600" y="6492882"/>
            <a:ext cx="2311400" cy="365125"/>
          </a:xfrm>
        </p:spPr>
        <p:txBody>
          <a:bodyPr/>
          <a:lstStyle/>
          <a:p>
            <a:fld id="{D2D8002D-B5B0-4BAC-B1F6-782DDCCE6D9C}" type="slidenum">
              <a:rPr kumimoji="1" lang="ja-JP" altLang="en-US" smtClean="0"/>
              <a:pPr/>
              <a:t>20</a:t>
            </a:fld>
            <a:endParaRPr kumimoji="1" lang="ja-JP" altLang="en-US" dirty="0"/>
          </a:p>
        </p:txBody>
      </p:sp>
      <p:pic>
        <p:nvPicPr>
          <p:cNvPr id="3" name="図 2" descr="修正　申請データ照会.png"/>
          <p:cNvPicPr>
            <a:picLocks noChangeAspect="1"/>
          </p:cNvPicPr>
          <p:nvPr/>
        </p:nvPicPr>
        <p:blipFill>
          <a:blip r:embed="rId3" cstate="print"/>
          <a:srcRect b="69730"/>
          <a:stretch>
            <a:fillRect/>
          </a:stretch>
        </p:blipFill>
        <p:spPr bwMode="auto">
          <a:xfrm>
            <a:off x="419570" y="292231"/>
            <a:ext cx="9014312" cy="6192688"/>
          </a:xfrm>
          <a:prstGeom prst="rect">
            <a:avLst/>
          </a:prstGeom>
          <a:noFill/>
          <a:ln w="9525">
            <a:noFill/>
            <a:miter lim="800000"/>
            <a:headEnd/>
            <a:tailEnd/>
          </a:ln>
        </p:spPr>
      </p:pic>
      <p:sp>
        <p:nvSpPr>
          <p:cNvPr id="2" name="角丸四角形 1"/>
          <p:cNvSpPr/>
          <p:nvPr/>
        </p:nvSpPr>
        <p:spPr>
          <a:xfrm>
            <a:off x="272484" y="2204864"/>
            <a:ext cx="9161398" cy="244827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21</a:t>
            </a:fld>
            <a:endParaRPr kumimoji="1" lang="ja-JP" altLang="en-US" dirty="0"/>
          </a:p>
        </p:txBody>
      </p:sp>
      <p:pic>
        <p:nvPicPr>
          <p:cNvPr id="3" name="図 2" descr="修正　申請データ照会.png"/>
          <p:cNvPicPr>
            <a:picLocks noChangeAspect="1"/>
          </p:cNvPicPr>
          <p:nvPr/>
        </p:nvPicPr>
        <p:blipFill>
          <a:blip r:embed="rId3" cstate="print"/>
          <a:srcRect t="30231" b="48637"/>
          <a:stretch>
            <a:fillRect/>
          </a:stretch>
        </p:blipFill>
        <p:spPr bwMode="auto">
          <a:xfrm>
            <a:off x="160101" y="332656"/>
            <a:ext cx="9565793" cy="504056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22</a:t>
            </a:fld>
            <a:endParaRPr kumimoji="1" lang="ja-JP" altLang="en-US"/>
          </a:p>
        </p:txBody>
      </p:sp>
      <p:pic>
        <p:nvPicPr>
          <p:cNvPr id="5" name="図 4" descr="修正　申請データ照会.png"/>
          <p:cNvPicPr>
            <a:picLocks noChangeAspect="1"/>
          </p:cNvPicPr>
          <p:nvPr/>
        </p:nvPicPr>
        <p:blipFill>
          <a:blip r:embed="rId3" cstate="print"/>
          <a:srcRect t="51402" b="18776"/>
          <a:stretch>
            <a:fillRect/>
          </a:stretch>
        </p:blipFill>
        <p:spPr bwMode="auto">
          <a:xfrm>
            <a:off x="176419" y="211713"/>
            <a:ext cx="9574761" cy="6480195"/>
          </a:xfrm>
          <a:prstGeom prst="rect">
            <a:avLst/>
          </a:prstGeom>
          <a:noFill/>
          <a:ln w="9525">
            <a:noFill/>
            <a:miter lim="800000"/>
            <a:headEnd/>
            <a:tailEnd/>
          </a:ln>
        </p:spPr>
      </p:pic>
      <p:sp>
        <p:nvSpPr>
          <p:cNvPr id="2" name="角丸四角形 1"/>
          <p:cNvSpPr/>
          <p:nvPr/>
        </p:nvSpPr>
        <p:spPr>
          <a:xfrm>
            <a:off x="4778648" y="1124744"/>
            <a:ext cx="1950217" cy="13595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 3"/>
          <p:cNvSpPr txBox="1">
            <a:spLocks/>
          </p:cNvSpPr>
          <p:nvPr/>
        </p:nvSpPr>
        <p:spPr>
          <a:xfrm>
            <a:off x="7264400" y="6508757"/>
            <a:ext cx="23114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D2D8002D-B5B0-4BAC-B1F6-782DDCCE6D9C}" type="slidenum">
              <a:rPr kumimoji="1" lang="ja-JP" altLang="en-US" sz="1200" b="0" i="0" u="none" strike="noStrike" kern="1200" cap="none" spc="0" normalizeH="0" baseline="0" noProof="0" smtClean="0">
                <a:ln>
                  <a:noFill/>
                </a:ln>
                <a:solidFill>
                  <a:schemeClr val="tx1">
                    <a:tint val="75000"/>
                  </a:schemeClr>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ja-JP" altLang="en-US" sz="12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23</a:t>
            </a:fld>
            <a:endParaRPr kumimoji="1" lang="ja-JP" altLang="en-US"/>
          </a:p>
        </p:txBody>
      </p:sp>
      <p:pic>
        <p:nvPicPr>
          <p:cNvPr id="6" name="図 5" descr="修正　申請データ照会.png"/>
          <p:cNvPicPr>
            <a:picLocks noChangeAspect="1"/>
          </p:cNvPicPr>
          <p:nvPr/>
        </p:nvPicPr>
        <p:blipFill>
          <a:blip r:embed="rId3" cstate="print"/>
          <a:srcRect t="81143"/>
          <a:stretch>
            <a:fillRect/>
          </a:stretch>
        </p:blipFill>
        <p:spPr bwMode="auto">
          <a:xfrm>
            <a:off x="194471" y="548680"/>
            <a:ext cx="9531420" cy="54006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テキスト ボックス 2"/>
          <p:cNvSpPr txBox="1">
            <a:spLocks noChangeArrowheads="1"/>
          </p:cNvSpPr>
          <p:nvPr/>
        </p:nvSpPr>
        <p:spPr bwMode="auto">
          <a:xfrm>
            <a:off x="194471" y="620688"/>
            <a:ext cx="4524503" cy="107721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dirty="0"/>
              <a:t>　</a:t>
            </a:r>
            <a:r>
              <a:rPr lang="ja-JP" altLang="en-US" sz="1200" dirty="0" smtClean="0"/>
              <a:t>ステータス情報提供システムを利用</a:t>
            </a:r>
            <a:r>
              <a:rPr lang="ja-JP" altLang="en-US" sz="1200" dirty="0"/>
              <a:t>して</a:t>
            </a:r>
            <a:r>
              <a:rPr lang="ja-JP" altLang="en-US" sz="1200" dirty="0" smtClean="0"/>
              <a:t>、各行政</a:t>
            </a:r>
            <a:r>
              <a:rPr lang="ja-JP" altLang="en-US" sz="1200" dirty="0"/>
              <a:t>機関の審査状況などを確認して、譲渡証、自賠責加入証明書の投入</a:t>
            </a:r>
            <a:r>
              <a:rPr lang="ja-JP" altLang="en-US" sz="1200" dirty="0" smtClean="0"/>
              <a:t>時期を見極めができる。</a:t>
            </a:r>
            <a:endParaRPr lang="en-US" altLang="ja-JP" sz="1200" dirty="0" smtClean="0"/>
          </a:p>
          <a:p>
            <a:pPr eaLnBrk="1" hangingPunct="1"/>
            <a:r>
              <a:rPr lang="ja-JP" altLang="en-US" sz="1200" dirty="0" smtClean="0"/>
              <a:t>　実際の証明書投入タイミングとＯＳＳ側に無事渡っているかどうか、右側の例に従って確認できる。</a:t>
            </a:r>
            <a:endParaRPr lang="ja-JP" altLang="en-US" sz="1200" dirty="0"/>
          </a:p>
        </p:txBody>
      </p:sp>
      <p:sp>
        <p:nvSpPr>
          <p:cNvPr id="6" name="正方形/長方形 5"/>
          <p:cNvSpPr/>
          <p:nvPr/>
        </p:nvSpPr>
        <p:spPr>
          <a:xfrm>
            <a:off x="8996691" y="3068960"/>
            <a:ext cx="404151" cy="13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 name="正方形/長方形 6"/>
          <p:cNvSpPr/>
          <p:nvPr/>
        </p:nvSpPr>
        <p:spPr>
          <a:xfrm>
            <a:off x="8992360" y="5399882"/>
            <a:ext cx="405871" cy="1190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4343" name="テキスト ボックス 7"/>
          <p:cNvSpPr txBox="1">
            <a:spLocks noChangeArrowheads="1"/>
          </p:cNvSpPr>
          <p:nvPr/>
        </p:nvSpPr>
        <p:spPr bwMode="auto">
          <a:xfrm>
            <a:off x="189068" y="1791856"/>
            <a:ext cx="4556066" cy="4462760"/>
          </a:xfrm>
          <a:prstGeom prst="rect">
            <a:avLst/>
          </a:prstGeom>
          <a:noFill/>
          <a:ln w="12700">
            <a:solidFill>
              <a:schemeClr val="tx1"/>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solidFill>
                  <a:srgbClr val="FF0000"/>
                </a:solidFill>
              </a:rPr>
              <a:t>①</a:t>
            </a:r>
            <a:r>
              <a:rPr lang="ja-JP" altLang="en-US" sz="1200" dirty="0" smtClean="0"/>
              <a:t>「保管場所証明申請中」の時に、証明書取得状況に「未取得」が設定されます。なお、希望番号でなければ、希望番号欄が「不要」になる。この希望番号は全国自動車標板協議会へ予約した情報が当該団体のシステムからＯＳＳ側に提供される。</a:t>
            </a:r>
            <a:endParaRPr lang="en-US" altLang="ja-JP" sz="1200" dirty="0"/>
          </a:p>
          <a:p>
            <a:pPr eaLnBrk="1" hangingPunct="1"/>
            <a:endParaRPr lang="en-US" altLang="ja-JP" sz="1400" dirty="0"/>
          </a:p>
          <a:p>
            <a:pPr eaLnBrk="1" hangingPunct="1"/>
            <a:r>
              <a:rPr lang="ja-JP" altLang="en-US" sz="1200" dirty="0">
                <a:solidFill>
                  <a:srgbClr val="FF0000"/>
                </a:solidFill>
              </a:rPr>
              <a:t>②</a:t>
            </a:r>
            <a:r>
              <a:rPr lang="ja-JP" altLang="en-US" sz="1200" dirty="0" smtClean="0"/>
              <a:t>「</a:t>
            </a:r>
            <a:r>
              <a:rPr lang="ja-JP" altLang="en-US" sz="1200" dirty="0"/>
              <a:t>まとめ</a:t>
            </a:r>
            <a:r>
              <a:rPr lang="ja-JP" altLang="en-US" sz="1200" dirty="0" smtClean="0"/>
              <a:t>払い中（保管場所）」の時に、代行センターが手数料を納付する。（以下、納付は同）</a:t>
            </a:r>
            <a:endParaRPr lang="en-US" altLang="ja-JP" sz="1200" dirty="0"/>
          </a:p>
          <a:p>
            <a:pPr eaLnBrk="1" hangingPunct="1"/>
            <a:endParaRPr lang="en-US" altLang="ja-JP" sz="1400" dirty="0"/>
          </a:p>
          <a:p>
            <a:pPr>
              <a:buFont typeface="Arial" charset="0"/>
              <a:buNone/>
            </a:pPr>
            <a:r>
              <a:rPr lang="ja-JP" altLang="en-US" sz="1200" dirty="0" smtClean="0">
                <a:solidFill>
                  <a:srgbClr val="FF0000"/>
                </a:solidFill>
              </a:rPr>
              <a:t>③</a:t>
            </a:r>
            <a:r>
              <a:rPr lang="ja-JP" altLang="en-US" sz="1200" dirty="0" smtClean="0"/>
              <a:t>「</a:t>
            </a:r>
            <a:r>
              <a:rPr lang="ja-JP" altLang="en-US" sz="1200" dirty="0"/>
              <a:t>保管場所審査中</a:t>
            </a:r>
            <a:r>
              <a:rPr lang="ja-JP" altLang="en-US" sz="1200" dirty="0" smtClean="0"/>
              <a:t>」の時に、警察が現地調査を終え、決裁を行う準備が出来たことを示す「</a:t>
            </a:r>
            <a:r>
              <a:rPr lang="ja-JP" altLang="en-US" sz="1200" dirty="0"/>
              <a:t>車台番号要求日」を</a:t>
            </a:r>
            <a:r>
              <a:rPr lang="ja-JP" altLang="en-US" sz="1200" dirty="0" smtClean="0"/>
              <a:t>表示するので</a:t>
            </a:r>
            <a:r>
              <a:rPr lang="ja-JP" altLang="en-US" sz="1200" dirty="0"/>
              <a:t>、</a:t>
            </a:r>
            <a:r>
              <a:rPr lang="ja-JP" altLang="en-US" sz="1200" dirty="0">
                <a:solidFill>
                  <a:srgbClr val="FF0000"/>
                </a:solidFill>
              </a:rPr>
              <a:t>３０日</a:t>
            </a:r>
            <a:r>
              <a:rPr lang="ja-JP" altLang="en-US" sz="1200" dirty="0" smtClean="0">
                <a:solidFill>
                  <a:srgbClr val="FF0000"/>
                </a:solidFill>
              </a:rPr>
              <a:t>以内</a:t>
            </a:r>
            <a:r>
              <a:rPr lang="ja-JP" altLang="en-US" sz="1200" dirty="0">
                <a:solidFill>
                  <a:srgbClr val="FF0000"/>
                </a:solidFill>
              </a:rPr>
              <a:t>に譲渡証</a:t>
            </a:r>
            <a:r>
              <a:rPr lang="ja-JP" altLang="en-US" sz="1200" dirty="0" smtClean="0">
                <a:solidFill>
                  <a:srgbClr val="FF0000"/>
                </a:solidFill>
              </a:rPr>
              <a:t>を登録情報処理機関（ＡＩＲＡＣ）に</a:t>
            </a:r>
            <a:r>
              <a:rPr lang="ja-JP" altLang="en-US" sz="1200" dirty="0">
                <a:solidFill>
                  <a:srgbClr val="FF0000"/>
                </a:solidFill>
              </a:rPr>
              <a:t>送信</a:t>
            </a:r>
            <a:r>
              <a:rPr lang="ja-JP" altLang="en-US" sz="1200" dirty="0"/>
              <a:t>して下さい</a:t>
            </a:r>
            <a:r>
              <a:rPr lang="ja-JP" altLang="en-US" sz="1200" dirty="0" smtClean="0"/>
              <a:t>。登録情報処理機関（ＡＩＲＡＣ）が取得した時点で、</a:t>
            </a:r>
            <a:r>
              <a:rPr lang="ja-JP" altLang="ja-JP" sz="1200" dirty="0" smtClean="0"/>
              <a:t>警察で決裁が行われていなくても、自動車検査証情報に「車台番号」が設定され</a:t>
            </a:r>
            <a:r>
              <a:rPr lang="ja-JP" altLang="en-US" sz="1200" dirty="0" smtClean="0"/>
              <a:t>る</a:t>
            </a:r>
            <a:r>
              <a:rPr lang="ja-JP" altLang="ja-JP" sz="1200" dirty="0" smtClean="0"/>
              <a:t>。</a:t>
            </a:r>
          </a:p>
          <a:p>
            <a:pPr eaLnBrk="1" hangingPunct="1"/>
            <a:endParaRPr lang="en-US" altLang="ja-JP" sz="1400" dirty="0" smtClean="0"/>
          </a:p>
          <a:p>
            <a:pPr eaLnBrk="1" hangingPunct="1"/>
            <a:r>
              <a:rPr lang="ja-JP" altLang="en-US" sz="1200" dirty="0" smtClean="0">
                <a:solidFill>
                  <a:srgbClr val="FF0000"/>
                </a:solidFill>
              </a:rPr>
              <a:t>④</a:t>
            </a:r>
            <a:r>
              <a:rPr lang="ja-JP" altLang="en-US" sz="1200" dirty="0" smtClean="0"/>
              <a:t>「添付書類取得中」の時に、ＯＳＳ側は「希望番号」、「完検・譲渡情報」、「自賠責加入情報」の取得を始めます。全て取得できないと、支局審査は行われない。取得できたものから「取得済」に変わる。</a:t>
            </a:r>
            <a:endParaRPr lang="en-US" altLang="ja-JP" sz="1200" dirty="0" smtClean="0"/>
          </a:p>
          <a:p>
            <a:pPr eaLnBrk="1" hangingPunct="1"/>
            <a:endParaRPr lang="en-US" altLang="ja-JP" sz="1200" dirty="0"/>
          </a:p>
          <a:p>
            <a:pPr eaLnBrk="1" hangingPunct="1"/>
            <a:r>
              <a:rPr lang="ja-JP" altLang="en-US" sz="1200" dirty="0" smtClean="0">
                <a:solidFill>
                  <a:srgbClr val="FF0000"/>
                </a:solidFill>
              </a:rPr>
              <a:t>⑤</a:t>
            </a:r>
            <a:r>
              <a:rPr lang="ja-JP" altLang="en-US" sz="1200" dirty="0" smtClean="0"/>
              <a:t>この「添付書類取得中</a:t>
            </a:r>
            <a:r>
              <a:rPr lang="ja-JP" altLang="en-US" sz="1200" dirty="0"/>
              <a:t>」において</a:t>
            </a:r>
            <a:r>
              <a:rPr lang="ja-JP" altLang="en-US" sz="1200" dirty="0" smtClean="0"/>
              <a:t>、</a:t>
            </a:r>
            <a:r>
              <a:rPr lang="ja-JP" altLang="en-US" sz="1200" dirty="0" smtClean="0">
                <a:solidFill>
                  <a:srgbClr val="FF0000"/>
                </a:solidFill>
              </a:rPr>
              <a:t>自賠</a:t>
            </a:r>
            <a:r>
              <a:rPr lang="ja-JP" altLang="en-US" sz="1200" dirty="0">
                <a:solidFill>
                  <a:srgbClr val="FF0000"/>
                </a:solidFill>
              </a:rPr>
              <a:t>責加入証明書</a:t>
            </a:r>
            <a:r>
              <a:rPr lang="ja-JP" altLang="en-US" sz="1200" dirty="0" smtClean="0">
                <a:solidFill>
                  <a:srgbClr val="FF0000"/>
                </a:solidFill>
              </a:rPr>
              <a:t>を登録情報処理機関（ＡＩＲＡＣ）に</a:t>
            </a:r>
            <a:r>
              <a:rPr lang="ja-JP" altLang="en-US" sz="1200" dirty="0">
                <a:solidFill>
                  <a:srgbClr val="FF0000"/>
                </a:solidFill>
              </a:rPr>
              <a:t>送信</a:t>
            </a:r>
            <a:r>
              <a:rPr lang="ja-JP" altLang="en-US" sz="1200" dirty="0"/>
              <a:t>して下さい。</a:t>
            </a:r>
            <a:endParaRPr lang="en-US" altLang="ja-JP" sz="1200" dirty="0"/>
          </a:p>
          <a:p>
            <a:pPr eaLnBrk="1" hangingPunct="1"/>
            <a:endParaRPr lang="en-US" altLang="ja-JP" sz="1400" dirty="0"/>
          </a:p>
          <a:p>
            <a:pPr eaLnBrk="1" hangingPunct="1"/>
            <a:r>
              <a:rPr lang="ja-JP" altLang="en-US" sz="1200" dirty="0" smtClean="0">
                <a:solidFill>
                  <a:srgbClr val="FF0000"/>
                </a:solidFill>
              </a:rPr>
              <a:t>⑥</a:t>
            </a:r>
            <a:r>
              <a:rPr lang="ja-JP" altLang="en-US" sz="1200" dirty="0" smtClean="0"/>
              <a:t>支局審査が終了すれば、車</a:t>
            </a:r>
            <a:r>
              <a:rPr lang="ja-JP" altLang="en-US" sz="1200" dirty="0"/>
              <a:t>検証交付を待たずに、「登録日」、「</a:t>
            </a:r>
            <a:r>
              <a:rPr lang="ja-JP" altLang="en-US" sz="1200" dirty="0" smtClean="0"/>
              <a:t>登録番号</a:t>
            </a:r>
            <a:r>
              <a:rPr lang="ja-JP" altLang="en-US" sz="1200" dirty="0"/>
              <a:t>」が設定</a:t>
            </a:r>
            <a:r>
              <a:rPr lang="ja-JP" altLang="en-US" sz="1200" dirty="0" smtClean="0"/>
              <a:t>される。</a:t>
            </a:r>
            <a:endParaRPr lang="ja-JP" altLang="en-US" sz="1200" dirty="0"/>
          </a:p>
        </p:txBody>
      </p:sp>
      <p:pic>
        <p:nvPicPr>
          <p:cNvPr id="107523" name="Picture 3"/>
          <p:cNvPicPr>
            <a:picLocks noChangeAspect="1" noChangeArrowheads="1"/>
          </p:cNvPicPr>
          <p:nvPr/>
        </p:nvPicPr>
        <p:blipFill>
          <a:blip r:embed="rId3" cstate="print"/>
          <a:srcRect/>
          <a:stretch>
            <a:fillRect/>
          </a:stretch>
        </p:blipFill>
        <p:spPr bwMode="auto">
          <a:xfrm>
            <a:off x="4877418" y="111022"/>
            <a:ext cx="4914546" cy="6684988"/>
          </a:xfrm>
          <a:prstGeom prst="rect">
            <a:avLst/>
          </a:prstGeom>
          <a:noFill/>
          <a:ln w="9525">
            <a:noFill/>
            <a:miter lim="800000"/>
            <a:headEnd/>
            <a:tailEnd/>
          </a:ln>
        </p:spPr>
      </p:pic>
      <p:sp>
        <p:nvSpPr>
          <p:cNvPr id="19"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24</a:t>
            </a:fld>
            <a:endParaRPr lang="en-US" altLang="ja-JP" sz="1400" dirty="0" smtClean="0">
              <a:solidFill>
                <a:schemeClr val="tx1"/>
              </a:solidFill>
            </a:endParaRPr>
          </a:p>
        </p:txBody>
      </p:sp>
      <p:sp>
        <p:nvSpPr>
          <p:cNvPr id="15" name="テキスト ボックス 14"/>
          <p:cNvSpPr txBox="1"/>
          <p:nvPr/>
        </p:nvSpPr>
        <p:spPr>
          <a:xfrm>
            <a:off x="6874247" y="1001897"/>
            <a:ext cx="312035" cy="307777"/>
          </a:xfrm>
          <a:prstGeom prst="rect">
            <a:avLst/>
          </a:prstGeom>
          <a:noFill/>
        </p:spPr>
        <p:txBody>
          <a:bodyPr wrap="square" rtlCol="0">
            <a:spAutoFit/>
          </a:bodyPr>
          <a:lstStyle/>
          <a:p>
            <a:r>
              <a:rPr kumimoji="1" lang="ja-JP" altLang="en-US" sz="1400" dirty="0" smtClean="0">
                <a:solidFill>
                  <a:srgbClr val="FF0000"/>
                </a:solidFill>
              </a:rPr>
              <a:t>①</a:t>
            </a:r>
            <a:endParaRPr kumimoji="1" lang="ja-JP" altLang="en-US" sz="1400" dirty="0">
              <a:solidFill>
                <a:srgbClr val="FF0000"/>
              </a:solidFill>
            </a:endParaRPr>
          </a:p>
        </p:txBody>
      </p:sp>
      <p:sp>
        <p:nvSpPr>
          <p:cNvPr id="20" name="テキスト ボックス 19"/>
          <p:cNvSpPr txBox="1"/>
          <p:nvPr/>
        </p:nvSpPr>
        <p:spPr>
          <a:xfrm>
            <a:off x="6880283" y="1413349"/>
            <a:ext cx="312035" cy="307777"/>
          </a:xfrm>
          <a:prstGeom prst="rect">
            <a:avLst/>
          </a:prstGeom>
          <a:noFill/>
        </p:spPr>
        <p:txBody>
          <a:bodyPr wrap="square" rtlCol="0">
            <a:spAutoFit/>
          </a:bodyPr>
          <a:lstStyle/>
          <a:p>
            <a:r>
              <a:rPr kumimoji="1" lang="ja-JP" altLang="en-US" sz="1400" dirty="0" smtClean="0">
                <a:solidFill>
                  <a:srgbClr val="FF0000"/>
                </a:solidFill>
              </a:rPr>
              <a:t>②</a:t>
            </a:r>
            <a:endParaRPr kumimoji="1" lang="ja-JP" altLang="en-US" sz="1400" dirty="0">
              <a:solidFill>
                <a:srgbClr val="FF0000"/>
              </a:solidFill>
            </a:endParaRPr>
          </a:p>
        </p:txBody>
      </p:sp>
      <p:sp>
        <p:nvSpPr>
          <p:cNvPr id="17" name="テキスト ボックス 16"/>
          <p:cNvSpPr txBox="1"/>
          <p:nvPr/>
        </p:nvSpPr>
        <p:spPr>
          <a:xfrm>
            <a:off x="9261725" y="2290803"/>
            <a:ext cx="312035" cy="307777"/>
          </a:xfrm>
          <a:prstGeom prst="rect">
            <a:avLst/>
          </a:prstGeom>
          <a:noFill/>
        </p:spPr>
        <p:txBody>
          <a:bodyPr wrap="square" rtlCol="0">
            <a:spAutoFit/>
          </a:bodyPr>
          <a:lstStyle/>
          <a:p>
            <a:r>
              <a:rPr kumimoji="1" lang="ja-JP" altLang="en-US" sz="1400" dirty="0" smtClean="0">
                <a:solidFill>
                  <a:srgbClr val="FF0000"/>
                </a:solidFill>
              </a:rPr>
              <a:t>③</a:t>
            </a:r>
            <a:endParaRPr kumimoji="1" lang="ja-JP" altLang="en-US" sz="1400" dirty="0">
              <a:solidFill>
                <a:srgbClr val="FF0000"/>
              </a:solidFill>
            </a:endParaRPr>
          </a:p>
        </p:txBody>
      </p:sp>
      <p:sp>
        <p:nvSpPr>
          <p:cNvPr id="21" name="テキスト ボックス 20"/>
          <p:cNvSpPr txBox="1"/>
          <p:nvPr/>
        </p:nvSpPr>
        <p:spPr>
          <a:xfrm>
            <a:off x="6775264" y="4617057"/>
            <a:ext cx="312035" cy="307777"/>
          </a:xfrm>
          <a:prstGeom prst="rect">
            <a:avLst/>
          </a:prstGeom>
          <a:noFill/>
        </p:spPr>
        <p:txBody>
          <a:bodyPr wrap="square" rtlCol="0">
            <a:spAutoFit/>
          </a:bodyPr>
          <a:lstStyle/>
          <a:p>
            <a:r>
              <a:rPr kumimoji="1" lang="ja-JP" altLang="en-US" sz="1400" dirty="0" smtClean="0">
                <a:solidFill>
                  <a:srgbClr val="FF0000"/>
                </a:solidFill>
              </a:rPr>
              <a:t>④</a:t>
            </a:r>
            <a:endParaRPr kumimoji="1" lang="ja-JP" altLang="en-US" sz="1400" dirty="0">
              <a:solidFill>
                <a:srgbClr val="FF0000"/>
              </a:solidFill>
            </a:endParaRPr>
          </a:p>
        </p:txBody>
      </p:sp>
      <p:sp>
        <p:nvSpPr>
          <p:cNvPr id="22" name="テキスト ボックス 21"/>
          <p:cNvSpPr txBox="1"/>
          <p:nvPr/>
        </p:nvSpPr>
        <p:spPr>
          <a:xfrm>
            <a:off x="9277660" y="4424225"/>
            <a:ext cx="312035" cy="307777"/>
          </a:xfrm>
          <a:prstGeom prst="rect">
            <a:avLst/>
          </a:prstGeom>
          <a:noFill/>
        </p:spPr>
        <p:txBody>
          <a:bodyPr wrap="square" rtlCol="0">
            <a:spAutoFit/>
          </a:bodyPr>
          <a:lstStyle/>
          <a:p>
            <a:r>
              <a:rPr kumimoji="1" lang="ja-JP" altLang="en-US" sz="1400" dirty="0" smtClean="0">
                <a:solidFill>
                  <a:srgbClr val="FF0000"/>
                </a:solidFill>
              </a:rPr>
              <a:t>⑤</a:t>
            </a:r>
            <a:endParaRPr kumimoji="1" lang="ja-JP" altLang="en-US" sz="1400" dirty="0">
              <a:solidFill>
                <a:srgbClr val="FF0000"/>
              </a:solidFill>
            </a:endParaRPr>
          </a:p>
        </p:txBody>
      </p:sp>
      <p:sp>
        <p:nvSpPr>
          <p:cNvPr id="23" name="テキスト ボックス 22"/>
          <p:cNvSpPr txBox="1"/>
          <p:nvPr/>
        </p:nvSpPr>
        <p:spPr>
          <a:xfrm>
            <a:off x="4890277" y="4889065"/>
            <a:ext cx="312035" cy="307777"/>
          </a:xfrm>
          <a:prstGeom prst="rect">
            <a:avLst/>
          </a:prstGeom>
          <a:noFill/>
        </p:spPr>
        <p:txBody>
          <a:bodyPr wrap="square" rtlCol="0">
            <a:spAutoFit/>
          </a:bodyPr>
          <a:lstStyle/>
          <a:p>
            <a:r>
              <a:rPr kumimoji="1" lang="ja-JP" altLang="en-US" sz="1400" dirty="0" smtClean="0">
                <a:solidFill>
                  <a:srgbClr val="FF0000"/>
                </a:solidFill>
              </a:rPr>
              <a:t>⑥</a:t>
            </a:r>
            <a:endParaRPr kumimoji="1" lang="ja-JP" altLang="en-US" sz="1400" dirty="0">
              <a:solidFill>
                <a:srgbClr val="FF0000"/>
              </a:solidFill>
            </a:endParaRPr>
          </a:p>
        </p:txBody>
      </p:sp>
      <p:sp>
        <p:nvSpPr>
          <p:cNvPr id="16" name="テキスト ボックス 15"/>
          <p:cNvSpPr txBox="1"/>
          <p:nvPr/>
        </p:nvSpPr>
        <p:spPr>
          <a:xfrm>
            <a:off x="189068" y="111029"/>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１１．</a:t>
            </a:r>
            <a:r>
              <a:rPr lang="ja-JP" altLang="en-US" b="1" dirty="0" smtClean="0">
                <a:latin typeface="HG丸ｺﾞｼｯｸM-PRO" panose="020F0600000000000000" pitchFamily="50" charset="-128"/>
                <a:ea typeface="HG丸ｺﾞｼｯｸM-PRO" panose="020F0600000000000000" pitchFamily="50" charset="-128"/>
              </a:rPr>
              <a:t>証明証情報の投入タイミング</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384491840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p:cNvSpPr txBox="1"/>
          <p:nvPr/>
        </p:nvSpPr>
        <p:spPr>
          <a:xfrm>
            <a:off x="404792" y="767154"/>
            <a:ext cx="8892988" cy="1077218"/>
          </a:xfrm>
          <a:prstGeom prst="rect">
            <a:avLst/>
          </a:prstGeom>
          <a:noFill/>
        </p:spPr>
        <p:txBody>
          <a:bodyPr wrap="square" rtlCol="0">
            <a:spAutoFit/>
          </a:bodyPr>
          <a:lstStyle/>
          <a:p>
            <a:r>
              <a:rPr lang="ja-JP" altLang="en-US" sz="1600" dirty="0" smtClean="0">
                <a:latin typeface="AR P丸ゴシック体M" panose="020B0600010101010101" pitchFamily="50" charset="-128"/>
                <a:ea typeface="AR P丸ゴシック体M" panose="020B0600010101010101" pitchFamily="50" charset="-128"/>
              </a:rPr>
              <a:t>　申請後、各行政機関から、申請データ等の不備や確認等で補正通知が届く場合がある。その通知内容は代行センターから連絡が入るので、訂正等の処理を行う必要がある。補正には期限があり、また補正の状態だと訂正等の処理をするまで手続は止まるため、迅速な処理が必要となる。</a:t>
            </a:r>
            <a:endParaRPr lang="en-US" altLang="ja-JP" sz="1600" dirty="0" smtClean="0">
              <a:latin typeface="AR P丸ゴシック体M" panose="020B0600010101010101" pitchFamily="50" charset="-128"/>
              <a:ea typeface="AR P丸ゴシック体M" panose="020B0600010101010101" pitchFamily="50" charset="-128"/>
            </a:endParaRPr>
          </a:p>
        </p:txBody>
      </p:sp>
      <p:sp>
        <p:nvSpPr>
          <p:cNvPr id="8" name="テキスト ボックス 7"/>
          <p:cNvSpPr txBox="1"/>
          <p:nvPr/>
        </p:nvSpPr>
        <p:spPr>
          <a:xfrm>
            <a:off x="428497" y="3068960"/>
            <a:ext cx="4680520" cy="338554"/>
          </a:xfrm>
          <a:prstGeom prst="rect">
            <a:avLst/>
          </a:prstGeom>
          <a:noFill/>
        </p:spPr>
        <p:txBody>
          <a:bodyPr wrap="square" rtlCol="0">
            <a:spAutoFit/>
          </a:bodyPr>
          <a:lstStyle/>
          <a:p>
            <a:r>
              <a:rPr kumimoji="1" lang="ja-JP" altLang="en-US" sz="1600" b="1" u="sng" dirty="0" smtClean="0"/>
              <a:t>◆各審査機関と主な補正内容</a:t>
            </a:r>
            <a:endParaRPr kumimoji="1" lang="ja-JP" altLang="en-US" sz="1600" b="1" u="sng" dirty="0"/>
          </a:p>
        </p:txBody>
      </p:sp>
      <p:sp>
        <p:nvSpPr>
          <p:cNvPr id="10" name="テキスト ボックス 9"/>
          <p:cNvSpPr txBox="1"/>
          <p:nvPr/>
        </p:nvSpPr>
        <p:spPr>
          <a:xfrm>
            <a:off x="824304" y="3860344"/>
            <a:ext cx="3822425" cy="338554"/>
          </a:xfrm>
          <a:prstGeom prst="rect">
            <a:avLst/>
          </a:prstGeom>
          <a:noFill/>
        </p:spPr>
        <p:txBody>
          <a:bodyPr wrap="square" rtlCol="0">
            <a:spAutoFit/>
          </a:bodyPr>
          <a:lstStyle/>
          <a:p>
            <a:r>
              <a:rPr kumimoji="1" lang="ja-JP" altLang="en-US" sz="1600" b="1" dirty="0" smtClean="0"/>
              <a:t>・警察署</a:t>
            </a:r>
            <a:endParaRPr kumimoji="1" lang="ja-JP" altLang="en-US" sz="1600" b="1" dirty="0"/>
          </a:p>
        </p:txBody>
      </p:sp>
      <p:sp>
        <p:nvSpPr>
          <p:cNvPr id="11" name="テキスト ボックス 10"/>
          <p:cNvSpPr txBox="1"/>
          <p:nvPr/>
        </p:nvSpPr>
        <p:spPr>
          <a:xfrm>
            <a:off x="807221" y="5039013"/>
            <a:ext cx="3822425" cy="338554"/>
          </a:xfrm>
          <a:prstGeom prst="rect">
            <a:avLst/>
          </a:prstGeom>
          <a:noFill/>
        </p:spPr>
        <p:txBody>
          <a:bodyPr wrap="square" rtlCol="0">
            <a:spAutoFit/>
          </a:bodyPr>
          <a:lstStyle/>
          <a:p>
            <a:r>
              <a:rPr kumimoji="1" lang="ja-JP" altLang="en-US" sz="1600" b="1" dirty="0" smtClean="0"/>
              <a:t>・各</a:t>
            </a:r>
            <a:r>
              <a:rPr lang="ja-JP" altLang="en-US" sz="1600" b="1" dirty="0" smtClean="0"/>
              <a:t>支局</a:t>
            </a:r>
            <a:endParaRPr kumimoji="1" lang="ja-JP" altLang="en-US" sz="1600" b="1" dirty="0"/>
          </a:p>
        </p:txBody>
      </p:sp>
      <p:sp>
        <p:nvSpPr>
          <p:cNvPr id="12" name="テキスト ボックス 11"/>
          <p:cNvSpPr txBox="1"/>
          <p:nvPr/>
        </p:nvSpPr>
        <p:spPr>
          <a:xfrm>
            <a:off x="784422" y="5949280"/>
            <a:ext cx="3822425" cy="338554"/>
          </a:xfrm>
          <a:prstGeom prst="rect">
            <a:avLst/>
          </a:prstGeom>
          <a:noFill/>
        </p:spPr>
        <p:txBody>
          <a:bodyPr wrap="square" rtlCol="0">
            <a:spAutoFit/>
          </a:bodyPr>
          <a:lstStyle/>
          <a:p>
            <a:r>
              <a:rPr kumimoji="1" lang="ja-JP" altLang="en-US" sz="1600" b="1" dirty="0" smtClean="0"/>
              <a:t>・税事務所</a:t>
            </a:r>
            <a:endParaRPr kumimoji="1" lang="ja-JP" altLang="en-US" sz="1600" b="1" dirty="0"/>
          </a:p>
        </p:txBody>
      </p:sp>
      <p:sp>
        <p:nvSpPr>
          <p:cNvPr id="20" name="角丸四角形 19"/>
          <p:cNvSpPr/>
          <p:nvPr/>
        </p:nvSpPr>
        <p:spPr>
          <a:xfrm>
            <a:off x="740532" y="1988840"/>
            <a:ext cx="8152726" cy="100811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200" dirty="0">
                <a:solidFill>
                  <a:schemeClr val="tx1"/>
                </a:solidFill>
                <a:latin typeface="HG丸ｺﾞｼｯｸM-PRO" panose="020F0600000000000000" pitchFamily="50" charset="-128"/>
                <a:ea typeface="HG丸ｺﾞｼｯｸM-PRO" panose="020F0600000000000000" pitchFamily="50" charset="-128"/>
              </a:rPr>
              <a:t>　</a:t>
            </a:r>
            <a:r>
              <a:rPr lang="ja-JP" altLang="en-US" sz="1300" dirty="0">
                <a:solidFill>
                  <a:schemeClr val="tx1"/>
                </a:solidFill>
                <a:latin typeface="HG丸ｺﾞｼｯｸM-PRO" panose="020F0600000000000000" pitchFamily="50" charset="-128"/>
                <a:ea typeface="HG丸ｺﾞｼｯｸM-PRO" panose="020F0600000000000000" pitchFamily="50" charset="-128"/>
              </a:rPr>
              <a:t>応答期限は次の</a:t>
            </a:r>
            <a:r>
              <a:rPr lang="ja-JP" altLang="en-US" sz="1300" dirty="0" smtClean="0">
                <a:solidFill>
                  <a:schemeClr val="tx1"/>
                </a:solidFill>
                <a:latin typeface="HG丸ｺﾞｼｯｸM-PRO" panose="020F0600000000000000" pitchFamily="50" charset="-128"/>
                <a:ea typeface="HG丸ｺﾞｼｯｸM-PRO" panose="020F0600000000000000" pitchFamily="50" charset="-128"/>
              </a:rPr>
              <a:t>通り。</a:t>
            </a:r>
            <a:endParaRPr lang="en-US" altLang="ja-JP" sz="1300" dirty="0">
              <a:solidFill>
                <a:schemeClr val="tx1"/>
              </a:solidFill>
              <a:latin typeface="HG丸ｺﾞｼｯｸM-PRO" panose="020F0600000000000000" pitchFamily="50" charset="-128"/>
              <a:ea typeface="HG丸ｺﾞｼｯｸM-PRO" panose="020F0600000000000000" pitchFamily="50" charset="-128"/>
            </a:endParaRPr>
          </a:p>
          <a:p>
            <a:pPr>
              <a:defRPr/>
            </a:pPr>
            <a:r>
              <a:rPr lang="ja-JP" altLang="en-US" sz="1300" dirty="0">
                <a:solidFill>
                  <a:schemeClr val="tx1"/>
                </a:solidFill>
                <a:latin typeface="HG丸ｺﾞｼｯｸM-PRO" panose="020F0600000000000000" pitchFamily="50" charset="-128"/>
                <a:ea typeface="HG丸ｺﾞｼｯｸM-PRO" panose="020F0600000000000000" pitchFamily="50" charset="-128"/>
              </a:rPr>
              <a:t>　　■　国土交通省からの補正　・・・・・・　 ７日以内</a:t>
            </a:r>
            <a:endParaRPr lang="en-US" altLang="ja-JP" sz="1300" dirty="0">
              <a:solidFill>
                <a:schemeClr val="tx1"/>
              </a:solidFill>
              <a:latin typeface="HG丸ｺﾞｼｯｸM-PRO" panose="020F0600000000000000" pitchFamily="50" charset="-128"/>
              <a:ea typeface="HG丸ｺﾞｼｯｸM-PRO" panose="020F0600000000000000" pitchFamily="50" charset="-128"/>
            </a:endParaRPr>
          </a:p>
          <a:p>
            <a:pPr>
              <a:defRPr/>
            </a:pPr>
            <a:r>
              <a:rPr lang="ja-JP" altLang="en-US" sz="1300" dirty="0">
                <a:solidFill>
                  <a:schemeClr val="tx1"/>
                </a:solidFill>
                <a:latin typeface="HG丸ｺﾞｼｯｸM-PRO" panose="020F0600000000000000" pitchFamily="50" charset="-128"/>
                <a:ea typeface="HG丸ｺﾞｼｯｸM-PRO" panose="020F0600000000000000" pitchFamily="50" charset="-128"/>
              </a:rPr>
              <a:t>　　■　都道府県からの補正　　・・・・・・　 １年以内</a:t>
            </a:r>
            <a:endParaRPr lang="en-US" altLang="ja-JP" sz="1300" dirty="0">
              <a:solidFill>
                <a:schemeClr val="tx1"/>
              </a:solidFill>
              <a:latin typeface="HG丸ｺﾞｼｯｸM-PRO" panose="020F0600000000000000" pitchFamily="50" charset="-128"/>
              <a:ea typeface="HG丸ｺﾞｼｯｸM-PRO" panose="020F0600000000000000" pitchFamily="50" charset="-128"/>
            </a:endParaRPr>
          </a:p>
          <a:p>
            <a:pPr>
              <a:defRPr/>
            </a:pPr>
            <a:r>
              <a:rPr lang="ja-JP" altLang="en-US" sz="1300" dirty="0">
                <a:solidFill>
                  <a:schemeClr val="tx1"/>
                </a:solidFill>
                <a:latin typeface="HG丸ｺﾞｼｯｸM-PRO" panose="020F0600000000000000" pitchFamily="50" charset="-128"/>
                <a:ea typeface="HG丸ｺﾞｼｯｸM-PRO" panose="020F0600000000000000" pitchFamily="50" charset="-128"/>
              </a:rPr>
              <a:t>　　■　警察からの補正　　　　・・・・・・　 ５日（土日、祝祭日、年末年始を除く）以内</a:t>
            </a:r>
            <a:endParaRPr lang="en-US" altLang="ja-JP" sz="1300" dirty="0">
              <a:solidFill>
                <a:schemeClr val="tx1"/>
              </a:solidFill>
              <a:latin typeface="HG丸ｺﾞｼｯｸM-PRO" panose="020F0600000000000000" pitchFamily="50" charset="-128"/>
              <a:ea typeface="HG丸ｺﾞｼｯｸM-PRO" panose="020F0600000000000000" pitchFamily="50" charset="-128"/>
            </a:endParaRPr>
          </a:p>
        </p:txBody>
      </p:sp>
      <p:sp>
        <p:nvSpPr>
          <p:cNvPr id="22"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25</a:t>
            </a:fld>
            <a:endParaRPr lang="en-US" altLang="ja-JP" sz="1400" dirty="0" smtClean="0">
              <a:solidFill>
                <a:schemeClr val="tx1"/>
              </a:solidFill>
            </a:endParaRPr>
          </a:p>
        </p:txBody>
      </p:sp>
      <p:sp>
        <p:nvSpPr>
          <p:cNvPr id="23" name="角丸四角形 22"/>
          <p:cNvSpPr/>
          <p:nvPr/>
        </p:nvSpPr>
        <p:spPr>
          <a:xfrm>
            <a:off x="2314102" y="4715251"/>
            <a:ext cx="5456062" cy="1008112"/>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200" dirty="0" smtClean="0">
                <a:solidFill>
                  <a:schemeClr val="tx1"/>
                </a:solidFill>
                <a:latin typeface="HG丸ｺﾞｼｯｸM-PRO" panose="020F0600000000000000" pitchFamily="50" charset="-128"/>
                <a:ea typeface="HG丸ｺﾞｼｯｸM-PRO" panose="020F0600000000000000" pitchFamily="50" charset="-128"/>
              </a:rPr>
              <a:t>　</a:t>
            </a:r>
            <a:r>
              <a:rPr lang="ja-JP" altLang="en-US" sz="1300" dirty="0">
                <a:solidFill>
                  <a:schemeClr val="tx1"/>
                </a:solidFill>
                <a:latin typeface="HG丸ｺﾞｼｯｸM-PRO" panose="020F0600000000000000" pitchFamily="50" charset="-128"/>
                <a:ea typeface="HG丸ｺﾞｼｯｸM-PRO" panose="020F0600000000000000" pitchFamily="50" charset="-128"/>
              </a:rPr>
              <a:t>希望</a:t>
            </a:r>
            <a:r>
              <a:rPr lang="ja-JP" altLang="en-US" sz="1300" dirty="0" smtClean="0">
                <a:solidFill>
                  <a:schemeClr val="tx1"/>
                </a:solidFill>
                <a:latin typeface="HG丸ｺﾞｼｯｸM-PRO" panose="020F0600000000000000" pitchFamily="50" charset="-128"/>
                <a:ea typeface="HG丸ｺﾞｼｯｸM-PRO" panose="020F0600000000000000" pitchFamily="50" charset="-128"/>
              </a:rPr>
              <a:t>番号</a:t>
            </a:r>
            <a:r>
              <a:rPr lang="ja-JP" altLang="en-US" sz="1300" dirty="0">
                <a:solidFill>
                  <a:schemeClr val="tx1"/>
                </a:solidFill>
                <a:latin typeface="HG丸ｺﾞｼｯｸM-PRO" panose="020F0600000000000000" pitchFamily="50" charset="-128"/>
                <a:ea typeface="HG丸ｺﾞｼｯｸM-PRO" panose="020F0600000000000000" pitchFamily="50" charset="-128"/>
              </a:rPr>
              <a:t>未取得</a:t>
            </a:r>
            <a:endParaRPr lang="en-US" altLang="ja-JP" sz="1300" dirty="0" smtClean="0">
              <a:solidFill>
                <a:schemeClr val="tx1"/>
              </a:solidFill>
              <a:latin typeface="HG丸ｺﾞｼｯｸM-PRO" panose="020F0600000000000000" pitchFamily="50" charset="-128"/>
              <a:ea typeface="HG丸ｺﾞｼｯｸM-PRO" panose="020F0600000000000000" pitchFamily="50" charset="-128"/>
            </a:endParaRPr>
          </a:p>
          <a:p>
            <a:pPr>
              <a:defRPr/>
            </a:pPr>
            <a:r>
              <a:rPr lang="ja-JP" altLang="en-US" sz="1300" dirty="0" smtClean="0">
                <a:solidFill>
                  <a:schemeClr val="tx1"/>
                </a:solidFill>
                <a:latin typeface="HG丸ｺﾞｼｯｸM-PRO" panose="020F0600000000000000" pitchFamily="50" charset="-128"/>
                <a:ea typeface="HG丸ｺﾞｼｯｸM-PRO" panose="020F0600000000000000" pitchFamily="50" charset="-128"/>
              </a:rPr>
              <a:t>　自賠責未取得</a:t>
            </a:r>
            <a:endParaRPr lang="en-US" altLang="ja-JP" sz="1300" dirty="0" smtClean="0">
              <a:solidFill>
                <a:schemeClr val="tx1"/>
              </a:solidFill>
              <a:latin typeface="HG丸ｺﾞｼｯｸM-PRO" panose="020F0600000000000000" pitchFamily="50" charset="-128"/>
              <a:ea typeface="HG丸ｺﾞｼｯｸM-PRO" panose="020F0600000000000000" pitchFamily="50" charset="-128"/>
            </a:endParaRPr>
          </a:p>
          <a:p>
            <a:pPr>
              <a:defRPr/>
            </a:pPr>
            <a:r>
              <a:rPr lang="ja-JP" altLang="en-US" sz="1300" dirty="0">
                <a:solidFill>
                  <a:schemeClr val="tx1"/>
                </a:solidFill>
                <a:latin typeface="HG丸ｺﾞｼｯｸM-PRO" panose="020F0600000000000000" pitchFamily="50" charset="-128"/>
                <a:ea typeface="HG丸ｺﾞｼｯｸM-PRO" panose="020F0600000000000000" pitchFamily="50" charset="-128"/>
              </a:rPr>
              <a:t>　譲渡</a:t>
            </a:r>
            <a:r>
              <a:rPr lang="ja-JP" altLang="en-US" sz="1300" dirty="0" smtClean="0">
                <a:solidFill>
                  <a:schemeClr val="tx1"/>
                </a:solidFill>
                <a:latin typeface="HG丸ｺﾞｼｯｸM-PRO" panose="020F0600000000000000" pitchFamily="50" charset="-128"/>
                <a:ea typeface="HG丸ｺﾞｼｯｸM-PRO" panose="020F0600000000000000" pitchFamily="50" charset="-128"/>
              </a:rPr>
              <a:t>情報不一致（譲渡証と申請データの住所が違うなど）</a:t>
            </a:r>
            <a:endParaRPr lang="en-US" altLang="ja-JP" sz="1300" dirty="0">
              <a:solidFill>
                <a:schemeClr val="tx1"/>
              </a:solidFill>
              <a:latin typeface="HG丸ｺﾞｼｯｸM-PRO" panose="020F0600000000000000" pitchFamily="50" charset="-128"/>
              <a:ea typeface="HG丸ｺﾞｼｯｸM-PRO" panose="020F0600000000000000" pitchFamily="50" charset="-128"/>
            </a:endParaRPr>
          </a:p>
        </p:txBody>
      </p:sp>
      <p:sp>
        <p:nvSpPr>
          <p:cNvPr id="24" name="角丸四角形 23"/>
          <p:cNvSpPr/>
          <p:nvPr/>
        </p:nvSpPr>
        <p:spPr>
          <a:xfrm>
            <a:off x="2326042" y="5866529"/>
            <a:ext cx="5456062" cy="504056"/>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200" dirty="0" smtClean="0">
                <a:solidFill>
                  <a:schemeClr val="tx1"/>
                </a:solidFill>
                <a:latin typeface="HG丸ｺﾞｼｯｸM-PRO" panose="020F0600000000000000" pitchFamily="50" charset="-128"/>
                <a:ea typeface="HG丸ｺﾞｼｯｸM-PRO" panose="020F0600000000000000" pitchFamily="50" charset="-128"/>
              </a:rPr>
              <a:t>　</a:t>
            </a:r>
            <a:r>
              <a:rPr lang="ja-JP" altLang="en-US" sz="1300" dirty="0">
                <a:solidFill>
                  <a:schemeClr val="tx1"/>
                </a:solidFill>
                <a:latin typeface="HG丸ｺﾞｼｯｸM-PRO" panose="020F0600000000000000" pitchFamily="50" charset="-128"/>
                <a:ea typeface="HG丸ｺﾞｼｯｸM-PRO" panose="020F0600000000000000" pitchFamily="50" charset="-128"/>
              </a:rPr>
              <a:t>取得税額</a:t>
            </a:r>
            <a:r>
              <a:rPr lang="ja-JP" altLang="en-US" sz="1300" dirty="0" smtClean="0">
                <a:solidFill>
                  <a:schemeClr val="tx1"/>
                </a:solidFill>
                <a:latin typeface="HG丸ｺﾞｼｯｸM-PRO" panose="020F0600000000000000" pitchFamily="50" charset="-128"/>
                <a:ea typeface="HG丸ｺﾞｼｯｸM-PRO" panose="020F0600000000000000" pitchFamily="50" charset="-128"/>
              </a:rPr>
              <a:t>の確認（課税標準額過少など）</a:t>
            </a:r>
            <a:endParaRPr lang="en-US" altLang="ja-JP" sz="1300" dirty="0" smtClean="0">
              <a:solidFill>
                <a:schemeClr val="tx1"/>
              </a:solidFill>
              <a:latin typeface="HG丸ｺﾞｼｯｸM-PRO" panose="020F0600000000000000" pitchFamily="50" charset="-128"/>
              <a:ea typeface="HG丸ｺﾞｼｯｸM-PRO" panose="020F0600000000000000" pitchFamily="50" charset="-128"/>
            </a:endParaRPr>
          </a:p>
        </p:txBody>
      </p:sp>
      <p:sp>
        <p:nvSpPr>
          <p:cNvPr id="14" name="テキスト ボックス 13"/>
          <p:cNvSpPr txBox="1"/>
          <p:nvPr/>
        </p:nvSpPr>
        <p:spPr>
          <a:xfrm>
            <a:off x="350493" y="260651"/>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１２．</a:t>
            </a:r>
            <a:r>
              <a:rPr lang="ja-JP" altLang="en-US" b="1" dirty="0" smtClean="0">
                <a:latin typeface="HG丸ｺﾞｼｯｸM-PRO" panose="020F0600000000000000" pitchFamily="50" charset="-128"/>
                <a:ea typeface="HG丸ｺﾞｼｯｸM-PRO" panose="020F0600000000000000" pitchFamily="50" charset="-128"/>
              </a:rPr>
              <a:t>補正について</a:t>
            </a: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13" name="角丸四角形 12"/>
          <p:cNvSpPr/>
          <p:nvPr/>
        </p:nvSpPr>
        <p:spPr>
          <a:xfrm>
            <a:off x="2300705" y="3645030"/>
            <a:ext cx="4290477" cy="88865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ja-JP" altLang="en-US" sz="1200" dirty="0" smtClean="0">
                <a:solidFill>
                  <a:schemeClr val="tx1"/>
                </a:solidFill>
                <a:latin typeface="HG丸ｺﾞｼｯｸM-PRO" panose="020F0600000000000000" pitchFamily="50" charset="-128"/>
                <a:ea typeface="HG丸ｺﾞｼｯｸM-PRO" panose="020F0600000000000000" pitchFamily="50" charset="-128"/>
              </a:rPr>
              <a:t>　補正件数の多くを占めるのが保管場所審査であり、申請内容の精度を高め、確実な手続きを目指す上で、重要な手続き。</a:t>
            </a:r>
            <a:endParaRPr lang="en-US" altLang="ja-JP" sz="1200" dirty="0" smtClean="0">
              <a:solidFill>
                <a:schemeClr val="tx1"/>
              </a:solidFill>
              <a:latin typeface="HG丸ｺﾞｼｯｸM-PRO" panose="020F0600000000000000" pitchFamily="50" charset="-128"/>
              <a:ea typeface="HG丸ｺﾞｼｯｸM-PRO" panose="020F0600000000000000" pitchFamily="50" charset="-128"/>
            </a:endParaRPr>
          </a:p>
          <a:p>
            <a:pPr>
              <a:defRPr/>
            </a:pPr>
            <a:r>
              <a:rPr lang="ja-JP" altLang="en-US" sz="1200" dirty="0">
                <a:solidFill>
                  <a:schemeClr val="tx1"/>
                </a:solidFill>
                <a:latin typeface="HG丸ｺﾞｼｯｸM-PRO" panose="020F0600000000000000" pitchFamily="50" charset="-128"/>
                <a:ea typeface="HG丸ｺﾞｼｯｸM-PRO" panose="020F0600000000000000" pitchFamily="50" charset="-128"/>
              </a:rPr>
              <a:t>　</a:t>
            </a:r>
            <a:r>
              <a:rPr lang="ja-JP" altLang="en-US" sz="1200" dirty="0" smtClean="0">
                <a:solidFill>
                  <a:schemeClr val="tx1"/>
                </a:solidFill>
                <a:latin typeface="HG丸ｺﾞｼｯｸM-PRO" panose="020F0600000000000000" pitchFamily="50" charset="-128"/>
                <a:ea typeface="HG丸ｺﾞｼｯｸM-PRO" panose="020F0600000000000000" pitchFamily="50" charset="-128"/>
              </a:rPr>
              <a:t>県警担当者による保管場所法の勉強会を推奨</a:t>
            </a:r>
            <a:endParaRPr lang="en-US" altLang="ja-JP" sz="13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5" name="右矢印 14"/>
          <p:cNvSpPr/>
          <p:nvPr/>
        </p:nvSpPr>
        <p:spPr>
          <a:xfrm>
            <a:off x="6825208" y="3885610"/>
            <a:ext cx="468052" cy="407491"/>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7413476" y="3816283"/>
            <a:ext cx="1361953" cy="584775"/>
          </a:xfrm>
          <a:prstGeom prst="rect">
            <a:avLst/>
          </a:prstGeom>
          <a:noFill/>
          <a:ln>
            <a:solidFill>
              <a:schemeClr val="tx1"/>
            </a:solidFill>
          </a:ln>
        </p:spPr>
        <p:txBody>
          <a:bodyPr wrap="square" rtlCol="0" anchor="ctr">
            <a:spAutoFit/>
          </a:bodyPr>
          <a:lstStyle/>
          <a:p>
            <a:pPr algn="ctr"/>
            <a:r>
              <a:rPr kumimoji="1" lang="ja-JP" altLang="en-US" sz="1600" dirty="0" smtClean="0">
                <a:latin typeface="AR P丸ゴシック体M" panose="020B0600010101010101" pitchFamily="50" charset="-128"/>
                <a:ea typeface="AR P丸ゴシック体M" panose="020B0600010101010101" pitchFamily="50" charset="-128"/>
              </a:rPr>
              <a:t>補正事例は別紙参照</a:t>
            </a:r>
            <a:endParaRPr kumimoji="1" lang="ja-JP" altLang="en-US" sz="1600" dirty="0">
              <a:latin typeface="AR P丸ゴシック体M" panose="020B0600010101010101" pitchFamily="50" charset="-128"/>
              <a:ea typeface="AR P丸ゴシック体M" panose="020B0600010101010101" pitchFamily="50" charset="-128"/>
            </a:endParaRPr>
          </a:p>
        </p:txBody>
      </p:sp>
    </p:spTree>
    <p:extLst>
      <p:ext uri="{BB962C8B-B14F-4D97-AF65-F5344CB8AC3E}">
        <p14:creationId xmlns="" xmlns:p14="http://schemas.microsoft.com/office/powerpoint/2010/main" val="1906860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テキスト ボックス 2"/>
          <p:cNvSpPr txBox="1">
            <a:spLocks noChangeArrowheads="1"/>
          </p:cNvSpPr>
          <p:nvPr/>
        </p:nvSpPr>
        <p:spPr bwMode="auto">
          <a:xfrm>
            <a:off x="350841" y="836614"/>
            <a:ext cx="9204325" cy="353943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endParaRPr lang="en-US" altLang="ja-JP" sz="1600" dirty="0" smtClean="0">
              <a:ea typeface="AR P丸ゴシック体M"/>
            </a:endParaRPr>
          </a:p>
          <a:p>
            <a:pPr eaLnBrk="1" hangingPunct="1"/>
            <a:r>
              <a:rPr lang="ja-JP" altLang="ja-JP" sz="1600" dirty="0" smtClean="0">
                <a:ea typeface="AR P丸ゴシック体M"/>
              </a:rPr>
              <a:t>①</a:t>
            </a:r>
            <a:r>
              <a:rPr lang="ja-JP" altLang="en-US" sz="1600" dirty="0">
                <a:ea typeface="AR P丸ゴシック体M"/>
              </a:rPr>
              <a:t>　</a:t>
            </a:r>
            <a:r>
              <a:rPr lang="ja-JP" altLang="ja-JP" sz="1600" dirty="0" smtClean="0">
                <a:ea typeface="AR P丸ゴシック体M"/>
              </a:rPr>
              <a:t>以下</a:t>
            </a:r>
            <a:r>
              <a:rPr lang="ja-JP" altLang="ja-JP" sz="1600" dirty="0">
                <a:ea typeface="AR P丸ゴシック体M"/>
              </a:rPr>
              <a:t>のポイントで</a:t>
            </a:r>
            <a:r>
              <a:rPr lang="ja-JP" altLang="ja-JP" sz="1600" dirty="0" smtClean="0">
                <a:ea typeface="AR P丸ゴシック体M"/>
              </a:rPr>
              <a:t>、取り下げ</a:t>
            </a:r>
            <a:r>
              <a:rPr lang="ja-JP" altLang="ja-JP" sz="1600" dirty="0">
                <a:ea typeface="AR P丸ゴシック体M"/>
              </a:rPr>
              <a:t>が可能と</a:t>
            </a:r>
            <a:r>
              <a:rPr lang="ja-JP" altLang="ja-JP" sz="1600" dirty="0" smtClean="0">
                <a:ea typeface="AR P丸ゴシック体M"/>
              </a:rPr>
              <a:t>な</a:t>
            </a:r>
            <a:r>
              <a:rPr lang="ja-JP" altLang="en-US" sz="1600" dirty="0" smtClean="0">
                <a:ea typeface="AR P丸ゴシック体M"/>
              </a:rPr>
              <a:t>る</a:t>
            </a:r>
            <a:r>
              <a:rPr lang="ja-JP" altLang="ja-JP" sz="1600" dirty="0" smtClean="0">
                <a:ea typeface="AR P丸ゴシック体M"/>
              </a:rPr>
              <a:t>。</a:t>
            </a:r>
            <a:endParaRPr lang="en-US" altLang="ja-JP" sz="1600" dirty="0">
              <a:ea typeface="AR P丸ゴシック体M"/>
            </a:endParaRPr>
          </a:p>
          <a:p>
            <a:pPr eaLnBrk="1" hangingPunct="1"/>
            <a:endParaRPr lang="ja-JP" altLang="ja-JP" sz="1600" dirty="0">
              <a:ea typeface="AR P丸ゴシック体M"/>
            </a:endParaRPr>
          </a:p>
          <a:p>
            <a:pPr eaLnBrk="1" hangingPunct="1"/>
            <a:r>
              <a:rPr lang="ja-JP" altLang="en-US" sz="1600" dirty="0">
                <a:ea typeface="AR P丸ゴシック体M"/>
              </a:rPr>
              <a:t>　　</a:t>
            </a:r>
            <a:r>
              <a:rPr lang="ja-JP" altLang="ja-JP" sz="1600" dirty="0">
                <a:ea typeface="AR P丸ゴシック体M"/>
              </a:rPr>
              <a:t>・警察の手続きを開始</a:t>
            </a:r>
            <a:r>
              <a:rPr lang="ja-JP" altLang="ja-JP" sz="1600" dirty="0" smtClean="0">
                <a:ea typeface="AR P丸ゴシック体M"/>
              </a:rPr>
              <a:t>する</a:t>
            </a:r>
            <a:r>
              <a:rPr lang="ja-JP" altLang="en-US" sz="1600" dirty="0" smtClean="0">
                <a:ea typeface="AR P丸ゴシック体M"/>
              </a:rPr>
              <a:t>前の</a:t>
            </a:r>
            <a:r>
              <a:rPr lang="ja-JP" altLang="ja-JP" sz="1600" dirty="0" smtClean="0">
                <a:ea typeface="AR P丸ゴシック体M"/>
              </a:rPr>
              <a:t>ポイント</a:t>
            </a:r>
            <a:r>
              <a:rPr lang="ja-JP" altLang="en-US" sz="1600" dirty="0" smtClean="0">
                <a:latin typeface="+mj-ea"/>
                <a:ea typeface="+mj-ea"/>
              </a:rPr>
              <a:t>（</a:t>
            </a:r>
            <a:r>
              <a:rPr lang="ja-JP" altLang="en-US" sz="1600" dirty="0" smtClean="0"/>
              <a:t>「受付審査」後、保管場所審査フェーズにデータが移行</a:t>
            </a:r>
            <a:endParaRPr lang="en-US" altLang="ja-JP" sz="1600" dirty="0" smtClean="0"/>
          </a:p>
          <a:p>
            <a:pPr eaLnBrk="1" hangingPunct="1"/>
            <a:r>
              <a:rPr lang="ja-JP" altLang="en-US" sz="1600" dirty="0" smtClean="0"/>
              <a:t>　　　　した時点取り下げ可）</a:t>
            </a:r>
            <a:endParaRPr lang="en-US" altLang="ja-JP" sz="1600" dirty="0" smtClean="0"/>
          </a:p>
          <a:p>
            <a:pPr eaLnBrk="1" hangingPunct="1"/>
            <a:endParaRPr lang="ja-JP" altLang="ja-JP" sz="1600" dirty="0">
              <a:ea typeface="AR P丸ゴシック体M"/>
            </a:endParaRPr>
          </a:p>
          <a:p>
            <a:pPr eaLnBrk="1" hangingPunct="1"/>
            <a:r>
              <a:rPr lang="ja-JP" altLang="en-US" sz="1600" dirty="0">
                <a:ea typeface="AR P丸ゴシック体M"/>
              </a:rPr>
              <a:t>　　</a:t>
            </a:r>
            <a:r>
              <a:rPr lang="ja-JP" altLang="ja-JP" sz="1600" dirty="0">
                <a:ea typeface="AR P丸ゴシック体M"/>
              </a:rPr>
              <a:t>・支局の手続きを開始</a:t>
            </a:r>
            <a:r>
              <a:rPr lang="ja-JP" altLang="ja-JP" sz="1600" dirty="0" smtClean="0">
                <a:ea typeface="AR P丸ゴシック体M"/>
              </a:rPr>
              <a:t>する</a:t>
            </a:r>
            <a:r>
              <a:rPr lang="ja-JP" altLang="en-US" sz="1600" dirty="0" smtClean="0">
                <a:ea typeface="AR P丸ゴシック体M"/>
              </a:rPr>
              <a:t>前の</a:t>
            </a:r>
            <a:r>
              <a:rPr lang="ja-JP" altLang="ja-JP" sz="1600" dirty="0" smtClean="0">
                <a:ea typeface="AR P丸ゴシック体M"/>
              </a:rPr>
              <a:t>ポイント</a:t>
            </a:r>
            <a:r>
              <a:rPr lang="ja-JP" altLang="en-US" sz="1600" dirty="0" smtClean="0">
                <a:latin typeface="+mj-ea"/>
                <a:ea typeface="+mj-ea"/>
              </a:rPr>
              <a:t>（</a:t>
            </a:r>
            <a:r>
              <a:rPr lang="ja-JP" altLang="en-US" sz="1600" dirty="0" smtClean="0"/>
              <a:t> 「保管場所標章交付手数料納付」後、登録審査フェーズ</a:t>
            </a:r>
            <a:endParaRPr lang="en-US" altLang="ja-JP" sz="1600" dirty="0" smtClean="0"/>
          </a:p>
          <a:p>
            <a:pPr eaLnBrk="1" hangingPunct="1"/>
            <a:r>
              <a:rPr lang="ja-JP" altLang="en-US" sz="1600" dirty="0" smtClean="0"/>
              <a:t>　　　　にデータが移行した時点取り下げ可）</a:t>
            </a:r>
            <a:endParaRPr lang="en-US" altLang="ja-JP" sz="1600" dirty="0" smtClean="0"/>
          </a:p>
          <a:p>
            <a:pPr eaLnBrk="1" hangingPunct="1"/>
            <a:endParaRPr lang="ja-JP" altLang="ja-JP" sz="1600" dirty="0">
              <a:ea typeface="AR P丸ゴシック体M"/>
            </a:endParaRPr>
          </a:p>
          <a:p>
            <a:pPr eaLnBrk="1" fontAlgn="auto" hangingPunct="1">
              <a:spcAft>
                <a:spcPts val="0"/>
              </a:spcAft>
              <a:buFont typeface="Arial" pitchFamily="34" charset="0"/>
              <a:buNone/>
              <a:defRPr/>
            </a:pPr>
            <a:r>
              <a:rPr lang="ja-JP" altLang="en-US" sz="1600" dirty="0">
                <a:ea typeface="AR P丸ゴシック体M"/>
              </a:rPr>
              <a:t>　　</a:t>
            </a:r>
            <a:r>
              <a:rPr lang="ja-JP" altLang="ja-JP" sz="1600" dirty="0">
                <a:ea typeface="AR P丸ゴシック体M"/>
              </a:rPr>
              <a:t>・自賠</a:t>
            </a:r>
            <a:r>
              <a:rPr lang="ja-JP" altLang="ja-JP" sz="1600" dirty="0" smtClean="0">
                <a:ea typeface="AR P丸ゴシック体M"/>
              </a:rPr>
              <a:t>責</a:t>
            </a:r>
            <a:r>
              <a:rPr lang="ja-JP" altLang="en-US" sz="1600" dirty="0" smtClean="0">
                <a:ea typeface="AR P丸ゴシック体M"/>
              </a:rPr>
              <a:t>情報をＯＳＳが</a:t>
            </a:r>
            <a:r>
              <a:rPr lang="ja-JP" altLang="ja-JP" sz="1600" dirty="0" smtClean="0">
                <a:ea typeface="AR P丸ゴシック体M"/>
              </a:rPr>
              <a:t>取得</a:t>
            </a:r>
            <a:r>
              <a:rPr lang="ja-JP" altLang="en-US" sz="1600" dirty="0" smtClean="0">
                <a:ea typeface="AR P丸ゴシック体M"/>
              </a:rPr>
              <a:t>する前</a:t>
            </a:r>
            <a:r>
              <a:rPr lang="ja-JP" altLang="ja-JP" sz="1600" dirty="0" smtClean="0">
                <a:ea typeface="AR P丸ゴシック体M"/>
              </a:rPr>
              <a:t>のポイント</a:t>
            </a:r>
            <a:r>
              <a:rPr lang="ja-JP" altLang="en-US" sz="1600" dirty="0" smtClean="0">
                <a:latin typeface="+mj-ea"/>
                <a:ea typeface="+mj-ea"/>
              </a:rPr>
              <a:t>（</a:t>
            </a:r>
            <a:r>
              <a:rPr lang="ja-JP" altLang="en-US" sz="1600" dirty="0" smtClean="0">
                <a:uFill>
                  <a:solidFill>
                    <a:srgbClr val="FF0000"/>
                  </a:solidFill>
                </a:uFill>
              </a:rPr>
              <a:t>「検査登録手数料納付」後、「添付書類取得中」の</a:t>
            </a:r>
            <a:endParaRPr lang="en-US" altLang="ja-JP" sz="1600" dirty="0" smtClean="0">
              <a:uFill>
                <a:solidFill>
                  <a:srgbClr val="FF0000"/>
                </a:solidFill>
              </a:uFill>
            </a:endParaRPr>
          </a:p>
          <a:p>
            <a:pPr eaLnBrk="1" fontAlgn="auto" hangingPunct="1">
              <a:spcAft>
                <a:spcPts val="0"/>
              </a:spcAft>
              <a:buFont typeface="Arial" pitchFamily="34" charset="0"/>
              <a:buNone/>
              <a:defRPr/>
            </a:pPr>
            <a:r>
              <a:rPr lang="ja-JP" altLang="en-US" sz="1600" dirty="0" smtClean="0">
                <a:uFill>
                  <a:solidFill>
                    <a:srgbClr val="FF0000"/>
                  </a:solidFill>
                </a:uFill>
              </a:rPr>
              <a:t>　　　　状態となる。この時に、自賠責証を未投入のままにしておけば、ここでの申請取り下げ可）</a:t>
            </a:r>
            <a:endParaRPr lang="en-US" altLang="ja-JP" sz="1600" dirty="0" smtClean="0"/>
          </a:p>
          <a:p>
            <a:pPr eaLnBrk="1" hangingPunct="1"/>
            <a:endParaRPr lang="en-US" altLang="ja-JP" sz="1600" dirty="0">
              <a:ea typeface="AR P丸ゴシック体M"/>
            </a:endParaRPr>
          </a:p>
          <a:p>
            <a:pPr eaLnBrk="1" hangingPunct="1"/>
            <a:r>
              <a:rPr lang="ja-JP" altLang="ja-JP" sz="1600" dirty="0" smtClean="0">
                <a:ea typeface="AR P丸ゴシック体M"/>
              </a:rPr>
              <a:t>②</a:t>
            </a:r>
            <a:r>
              <a:rPr lang="ja-JP" altLang="en-US" sz="1600" dirty="0">
                <a:ea typeface="AR P丸ゴシック体M"/>
              </a:rPr>
              <a:t>　</a:t>
            </a:r>
            <a:r>
              <a:rPr lang="ja-JP" altLang="en-US" sz="1600" dirty="0" smtClean="0">
                <a:ea typeface="AR P丸ゴシック体M"/>
              </a:rPr>
              <a:t>修正</a:t>
            </a:r>
            <a:r>
              <a:rPr lang="ja-JP" altLang="ja-JP" sz="1600" dirty="0" smtClean="0">
                <a:ea typeface="AR P丸ゴシック体M"/>
              </a:rPr>
              <a:t>可能</a:t>
            </a:r>
            <a:r>
              <a:rPr lang="ja-JP" altLang="ja-JP" sz="1600" dirty="0">
                <a:ea typeface="AR P丸ゴシック体M"/>
              </a:rPr>
              <a:t>な</a:t>
            </a:r>
            <a:r>
              <a:rPr lang="ja-JP" altLang="ja-JP" sz="1600" dirty="0" smtClean="0">
                <a:ea typeface="AR P丸ゴシック体M"/>
              </a:rPr>
              <a:t>タイミング</a:t>
            </a:r>
            <a:r>
              <a:rPr lang="ja-JP" altLang="en-US" sz="1600" dirty="0" smtClean="0">
                <a:ea typeface="AR P丸ゴシック体M"/>
              </a:rPr>
              <a:t>は</a:t>
            </a:r>
            <a:r>
              <a:rPr lang="ja-JP" altLang="ja-JP" sz="1600" dirty="0" smtClean="0">
                <a:ea typeface="AR P丸ゴシック体M"/>
              </a:rPr>
              <a:t>、</a:t>
            </a:r>
            <a:r>
              <a:rPr lang="ja-JP" altLang="ja-JP" sz="1600" dirty="0">
                <a:ea typeface="AR P丸ゴシック体M"/>
              </a:rPr>
              <a:t>各行政</a:t>
            </a:r>
            <a:r>
              <a:rPr lang="ja-JP" altLang="ja-JP" sz="1600" dirty="0" smtClean="0">
                <a:ea typeface="AR P丸ゴシック体M"/>
              </a:rPr>
              <a:t>機関</a:t>
            </a:r>
            <a:r>
              <a:rPr lang="ja-JP" altLang="en-US" sz="1600" dirty="0" smtClean="0">
                <a:ea typeface="AR P丸ゴシック体M"/>
              </a:rPr>
              <a:t>の審査開始前までは、</a:t>
            </a:r>
            <a:r>
              <a:rPr lang="ja-JP" altLang="ja-JP" sz="1600" dirty="0" smtClean="0">
                <a:ea typeface="AR P丸ゴシック体M"/>
              </a:rPr>
              <a:t>随時修正</a:t>
            </a:r>
            <a:r>
              <a:rPr lang="ja-JP" altLang="ja-JP" sz="1600" dirty="0">
                <a:ea typeface="AR P丸ゴシック体M"/>
              </a:rPr>
              <a:t>することが</a:t>
            </a:r>
            <a:r>
              <a:rPr lang="ja-JP" altLang="ja-JP" sz="1600" dirty="0" smtClean="0">
                <a:ea typeface="AR P丸ゴシック体M"/>
              </a:rPr>
              <a:t>可能とな</a:t>
            </a:r>
            <a:r>
              <a:rPr lang="ja-JP" altLang="en-US" sz="1600" dirty="0" smtClean="0">
                <a:ea typeface="AR P丸ゴシック体M"/>
              </a:rPr>
              <a:t>る</a:t>
            </a:r>
            <a:r>
              <a:rPr lang="ja-JP" altLang="ja-JP" sz="1600" dirty="0" smtClean="0">
                <a:ea typeface="AR P丸ゴシック体M"/>
              </a:rPr>
              <a:t>。</a:t>
            </a:r>
            <a:endParaRPr lang="en-US" altLang="ja-JP" sz="1600" dirty="0" smtClean="0">
              <a:ea typeface="AR P丸ゴシック体M"/>
            </a:endParaRPr>
          </a:p>
          <a:p>
            <a:pPr eaLnBrk="1" hangingPunct="1"/>
            <a:r>
              <a:rPr lang="ja-JP" altLang="ja-JP" sz="1600" dirty="0" smtClean="0">
                <a:ea typeface="AR P丸ゴシック体M"/>
              </a:rPr>
              <a:t> </a:t>
            </a:r>
            <a:r>
              <a:rPr lang="ja-JP" altLang="en-US" sz="1600" dirty="0">
                <a:ea typeface="AR P丸ゴシック体M"/>
              </a:rPr>
              <a:t>　</a:t>
            </a:r>
            <a:endParaRPr lang="ja-JP" altLang="en-US" dirty="0">
              <a:ea typeface="AR P丸ゴシック体M"/>
            </a:endParaRPr>
          </a:p>
        </p:txBody>
      </p:sp>
      <p:sp>
        <p:nvSpPr>
          <p:cNvPr id="4" name="下矢印 3"/>
          <p:cNvSpPr/>
          <p:nvPr/>
        </p:nvSpPr>
        <p:spPr>
          <a:xfrm>
            <a:off x="4406510" y="4581128"/>
            <a:ext cx="1014677" cy="6492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437" name="テキスト ボックス 4"/>
          <p:cNvSpPr txBox="1">
            <a:spLocks noChangeArrowheads="1"/>
          </p:cNvSpPr>
          <p:nvPr/>
        </p:nvSpPr>
        <p:spPr bwMode="auto">
          <a:xfrm>
            <a:off x="662523" y="5517232"/>
            <a:ext cx="8502650" cy="646112"/>
          </a:xfrm>
          <a:prstGeom prst="rect">
            <a:avLst/>
          </a:prstGeom>
          <a:noFill/>
          <a:ln w="19050">
            <a:solidFill>
              <a:schemeClr val="tx1"/>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a:t>　取下げ指示等のＯＳＳ側への予約は</a:t>
            </a:r>
            <a:r>
              <a:rPr lang="ja-JP" altLang="en-US" dirty="0" smtClean="0"/>
              <a:t>、支部</a:t>
            </a:r>
            <a:r>
              <a:rPr lang="ja-JP" altLang="en-US" dirty="0"/>
              <a:t>が</a:t>
            </a:r>
            <a:r>
              <a:rPr lang="ja-JP" altLang="en-US" dirty="0" smtClean="0"/>
              <a:t>行うので</a:t>
            </a:r>
            <a:r>
              <a:rPr lang="ja-JP" altLang="en-US" dirty="0"/>
              <a:t>、支部の担当者にお問い合わせ下さい。</a:t>
            </a:r>
          </a:p>
        </p:txBody>
      </p:sp>
      <p:sp>
        <p:nvSpPr>
          <p:cNvPr id="7"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26</a:t>
            </a:fld>
            <a:endParaRPr lang="en-US" altLang="ja-JP" sz="1400" dirty="0" smtClean="0">
              <a:solidFill>
                <a:schemeClr val="tx1"/>
              </a:solidFill>
            </a:endParaRPr>
          </a:p>
        </p:txBody>
      </p:sp>
      <p:sp>
        <p:nvSpPr>
          <p:cNvPr id="9" name="テキスト ボックス 8"/>
          <p:cNvSpPr txBox="1"/>
          <p:nvPr/>
        </p:nvSpPr>
        <p:spPr>
          <a:xfrm>
            <a:off x="350493" y="260651"/>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１３．</a:t>
            </a:r>
            <a:r>
              <a:rPr lang="ja-JP" altLang="en-US" b="1" dirty="0" smtClean="0">
                <a:latin typeface="HG丸ｺﾞｼｯｸM-PRO" panose="020F0600000000000000" pitchFamily="50" charset="-128"/>
                <a:ea typeface="HG丸ｺﾞｼｯｸM-PRO" panose="020F0600000000000000" pitchFamily="50" charset="-128"/>
              </a:rPr>
              <a:t>申請の取り下げ、修正について</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28402690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テキスト ボックス 3"/>
          <p:cNvSpPr txBox="1">
            <a:spLocks noChangeArrowheads="1"/>
          </p:cNvSpPr>
          <p:nvPr/>
        </p:nvSpPr>
        <p:spPr bwMode="auto">
          <a:xfrm>
            <a:off x="428229" y="959731"/>
            <a:ext cx="9126934" cy="584775"/>
          </a:xfrm>
          <a:prstGeom prst="rect">
            <a:avLst/>
          </a:prstGeom>
          <a:solidFill>
            <a:schemeClr val="accent6">
              <a:lumMod val="20000"/>
              <a:lumOff val="80000"/>
            </a:schemeClr>
          </a:solidFill>
          <a:ln w="9525">
            <a:solidFill>
              <a:schemeClr val="tx1"/>
            </a:solidFill>
            <a:miter lim="800000"/>
            <a:headEnd/>
            <a:tailEnd/>
          </a:ln>
          <a:extLst/>
        </p:spPr>
        <p:txBody>
          <a:bodyPr wrap="square" anchor="ct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dirty="0"/>
              <a:t>　</a:t>
            </a:r>
            <a:r>
              <a:rPr lang="ja-JP" altLang="en-US" sz="1600" b="1" dirty="0" smtClean="0"/>
              <a:t>支局で登録して欲しい日を「登録審査</a:t>
            </a:r>
            <a:r>
              <a:rPr lang="ja-JP" altLang="en-US" sz="1600" b="1" dirty="0"/>
              <a:t>依頼</a:t>
            </a:r>
            <a:r>
              <a:rPr lang="ja-JP" altLang="en-US" sz="1600" b="1" dirty="0" smtClean="0"/>
              <a:t>日」と</a:t>
            </a:r>
            <a:r>
              <a:rPr lang="ja-JP" altLang="en-US" sz="1600" b="1" dirty="0"/>
              <a:t>して指定</a:t>
            </a:r>
            <a:r>
              <a:rPr lang="ja-JP" altLang="en-US" sz="1600" b="1" dirty="0" smtClean="0"/>
              <a:t>して申請</a:t>
            </a:r>
            <a:r>
              <a:rPr lang="ja-JP" altLang="en-US" sz="1600" b="1" dirty="0"/>
              <a:t>しておけば、当該日に登録審査が行われ、補正がなければ登録される</a:t>
            </a:r>
            <a:r>
              <a:rPr lang="ja-JP" altLang="en-US" sz="1600" b="1" dirty="0" smtClean="0"/>
              <a:t>仕組みがある。</a:t>
            </a:r>
            <a:endParaRPr lang="ja-JP" altLang="en-US" sz="1600" b="1" dirty="0"/>
          </a:p>
        </p:txBody>
      </p:sp>
      <p:pic>
        <p:nvPicPr>
          <p:cNvPr id="19460" name="Picture 61" descr="pc4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flipH="1">
            <a:off x="411894" y="3278981"/>
            <a:ext cx="1336279" cy="1236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雲形吹き出し 7"/>
          <p:cNvSpPr/>
          <p:nvPr/>
        </p:nvSpPr>
        <p:spPr>
          <a:xfrm>
            <a:off x="221857" y="1721650"/>
            <a:ext cx="3197092" cy="1152525"/>
          </a:xfrm>
          <a:prstGeom prst="cloudCallout">
            <a:avLst>
              <a:gd name="adj1" fmla="val -17835"/>
              <a:gd name="adj2" fmla="val 75297"/>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462" name="テキスト ボックス 8"/>
          <p:cNvSpPr txBox="1">
            <a:spLocks noChangeArrowheads="1"/>
          </p:cNvSpPr>
          <p:nvPr/>
        </p:nvSpPr>
        <p:spPr bwMode="auto">
          <a:xfrm>
            <a:off x="493587" y="2066925"/>
            <a:ext cx="2653639"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200" dirty="0"/>
              <a:t>11</a:t>
            </a:r>
            <a:r>
              <a:rPr lang="ja-JP" altLang="en-US" sz="1200" dirty="0"/>
              <a:t>月</a:t>
            </a:r>
            <a:r>
              <a:rPr lang="en-US" altLang="ja-JP" sz="1200" dirty="0"/>
              <a:t>23</a:t>
            </a:r>
            <a:r>
              <a:rPr lang="ja-JP" altLang="en-US" sz="1200" dirty="0"/>
              <a:t>日がお客様の納車希望日だから</a:t>
            </a:r>
            <a:r>
              <a:rPr lang="en-US" altLang="ja-JP" sz="1200" dirty="0"/>
              <a:t>11</a:t>
            </a:r>
            <a:r>
              <a:rPr lang="ja-JP" altLang="en-US" sz="1200" dirty="0"/>
              <a:t>月</a:t>
            </a:r>
            <a:r>
              <a:rPr lang="en-US" altLang="ja-JP" sz="1200" dirty="0"/>
              <a:t>21</a:t>
            </a:r>
            <a:r>
              <a:rPr lang="ja-JP" altLang="en-US" sz="1200" dirty="0"/>
              <a:t>日に登録希望</a:t>
            </a:r>
          </a:p>
        </p:txBody>
      </p:sp>
      <p:cxnSp>
        <p:nvCxnSpPr>
          <p:cNvPr id="11" name="直線矢印コネクタ 10"/>
          <p:cNvCxnSpPr/>
          <p:nvPr/>
        </p:nvCxnSpPr>
        <p:spPr>
          <a:xfrm>
            <a:off x="3783545" y="3892550"/>
            <a:ext cx="8581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464" name="テキスト ボックス 11"/>
          <p:cNvSpPr txBox="1">
            <a:spLocks noChangeArrowheads="1"/>
          </p:cNvSpPr>
          <p:nvPr/>
        </p:nvSpPr>
        <p:spPr bwMode="auto">
          <a:xfrm>
            <a:off x="3783546" y="3520274"/>
            <a:ext cx="10146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t>申請入力</a:t>
            </a:r>
            <a:endParaRPr lang="ja-JP" altLang="en-US" sz="1200" dirty="0"/>
          </a:p>
        </p:txBody>
      </p:sp>
      <p:pic>
        <p:nvPicPr>
          <p:cNvPr id="19465"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092897" y="3455193"/>
            <a:ext cx="691356" cy="8842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66" name="テキスト ボックス 13"/>
          <p:cNvSpPr txBox="1">
            <a:spLocks noChangeArrowheads="1"/>
          </p:cNvSpPr>
          <p:nvPr/>
        </p:nvSpPr>
        <p:spPr bwMode="auto">
          <a:xfrm>
            <a:off x="5023429" y="3015700"/>
            <a:ext cx="97046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t>共同利用システム</a:t>
            </a:r>
            <a:endParaRPr lang="ja-JP" altLang="en-US" sz="1200" dirty="0"/>
          </a:p>
        </p:txBody>
      </p:sp>
      <p:sp>
        <p:nvSpPr>
          <p:cNvPr id="19467" name="テキスト ボックス 14"/>
          <p:cNvSpPr txBox="1">
            <a:spLocks noChangeArrowheads="1"/>
          </p:cNvSpPr>
          <p:nvPr/>
        </p:nvSpPr>
        <p:spPr bwMode="auto">
          <a:xfrm>
            <a:off x="5923472" y="3500441"/>
            <a:ext cx="1210733"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a:t>審査開始依頼</a:t>
            </a:r>
          </a:p>
        </p:txBody>
      </p:sp>
      <p:cxnSp>
        <p:nvCxnSpPr>
          <p:cNvPr id="16" name="直線矢印コネクタ 15"/>
          <p:cNvCxnSpPr/>
          <p:nvPr/>
        </p:nvCxnSpPr>
        <p:spPr>
          <a:xfrm>
            <a:off x="6128804" y="3892550"/>
            <a:ext cx="8581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9469" name="Picture 46" descr="MCj04289690000[1]"/>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254542" y="3452019"/>
            <a:ext cx="691356" cy="884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70" name="テキスト ボックス 17"/>
          <p:cNvSpPr txBox="1">
            <a:spLocks noChangeArrowheads="1"/>
          </p:cNvSpPr>
          <p:nvPr/>
        </p:nvSpPr>
        <p:spPr bwMode="auto">
          <a:xfrm>
            <a:off x="7279478" y="3121031"/>
            <a:ext cx="641482"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a:t>ＯＳＳ</a:t>
            </a:r>
          </a:p>
        </p:txBody>
      </p:sp>
      <p:sp>
        <p:nvSpPr>
          <p:cNvPr id="19471" name="AutoShape 55"/>
          <p:cNvSpPr>
            <a:spLocks noChangeArrowheads="1"/>
          </p:cNvSpPr>
          <p:nvPr/>
        </p:nvSpPr>
        <p:spPr bwMode="auto">
          <a:xfrm>
            <a:off x="2534732" y="5013183"/>
            <a:ext cx="2419746" cy="647799"/>
          </a:xfrm>
          <a:prstGeom prst="wedgeRoundRectCallout">
            <a:avLst>
              <a:gd name="adj1" fmla="val 12923"/>
              <a:gd name="adj2" fmla="val -229350"/>
              <a:gd name="adj3" fmla="val 16667"/>
            </a:avLst>
          </a:prstGeom>
          <a:solidFill>
            <a:srgbClr val="FFFF00"/>
          </a:solidFill>
          <a:ln w="12700">
            <a:solidFill>
              <a:schemeClr val="tx1"/>
            </a:solidFill>
            <a:miter lim="800000"/>
            <a:headEnd/>
            <a:tailEnd/>
          </a:ln>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endParaRPr lang="ja-JP" altLang="en-US"/>
          </a:p>
        </p:txBody>
      </p:sp>
      <p:sp>
        <p:nvSpPr>
          <p:cNvPr id="19472" name="Text Box 57"/>
          <p:cNvSpPr txBox="1">
            <a:spLocks noChangeArrowheads="1"/>
          </p:cNvSpPr>
          <p:nvPr/>
        </p:nvSpPr>
        <p:spPr bwMode="auto">
          <a:xfrm>
            <a:off x="2612740" y="5085191"/>
            <a:ext cx="2306241"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t>登録審査</a:t>
            </a:r>
            <a:r>
              <a:rPr lang="ja-JP" altLang="en-US" sz="1200" dirty="0"/>
              <a:t>依頼</a:t>
            </a:r>
            <a:r>
              <a:rPr lang="ja-JP" altLang="en-US" sz="1200" dirty="0" smtClean="0"/>
              <a:t>日</a:t>
            </a:r>
            <a:r>
              <a:rPr lang="ja-JP" altLang="en-US" sz="1200" dirty="0"/>
              <a:t>（</a:t>
            </a:r>
            <a:r>
              <a:rPr lang="en-US" altLang="ja-JP" sz="1200" dirty="0"/>
              <a:t>11</a:t>
            </a:r>
            <a:r>
              <a:rPr lang="ja-JP" altLang="en-US" sz="1200" dirty="0"/>
              <a:t>月</a:t>
            </a:r>
            <a:r>
              <a:rPr lang="en-US" altLang="ja-JP" sz="1200" dirty="0"/>
              <a:t>21</a:t>
            </a:r>
            <a:r>
              <a:rPr lang="ja-JP" altLang="en-US" sz="1200" dirty="0"/>
              <a:t>日）</a:t>
            </a:r>
            <a:r>
              <a:rPr lang="ja-JP" altLang="en-US" sz="1200" dirty="0" smtClean="0"/>
              <a:t>を入力</a:t>
            </a:r>
            <a:endParaRPr lang="ja-JP" altLang="en-US" sz="1200" dirty="0"/>
          </a:p>
        </p:txBody>
      </p:sp>
      <p:sp>
        <p:nvSpPr>
          <p:cNvPr id="19473" name="AutoShape 55"/>
          <p:cNvSpPr>
            <a:spLocks noChangeArrowheads="1"/>
          </p:cNvSpPr>
          <p:nvPr/>
        </p:nvSpPr>
        <p:spPr bwMode="auto">
          <a:xfrm>
            <a:off x="5499065" y="5013176"/>
            <a:ext cx="2419747" cy="647700"/>
          </a:xfrm>
          <a:prstGeom prst="wedgeRoundRectCallout">
            <a:avLst>
              <a:gd name="adj1" fmla="val -7226"/>
              <a:gd name="adj2" fmla="val -227835"/>
              <a:gd name="adj3" fmla="val 16667"/>
            </a:avLst>
          </a:prstGeom>
          <a:solidFill>
            <a:srgbClr val="FFFF00"/>
          </a:solidFill>
          <a:ln w="12700">
            <a:solidFill>
              <a:schemeClr val="tx1"/>
            </a:solidFill>
            <a:miter lim="800000"/>
            <a:headEnd/>
            <a:tailEnd/>
          </a:ln>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endParaRPr lang="ja-JP" altLang="en-US"/>
          </a:p>
        </p:txBody>
      </p:sp>
      <p:sp>
        <p:nvSpPr>
          <p:cNvPr id="19474" name="Text Box 57"/>
          <p:cNvSpPr txBox="1">
            <a:spLocks noChangeArrowheads="1"/>
          </p:cNvSpPr>
          <p:nvPr/>
        </p:nvSpPr>
        <p:spPr bwMode="auto">
          <a:xfrm>
            <a:off x="5499065" y="5013183"/>
            <a:ext cx="23836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en-US" altLang="ja-JP" sz="1200" dirty="0" smtClean="0"/>
              <a:t>11</a:t>
            </a:r>
            <a:r>
              <a:rPr lang="ja-JP" altLang="en-US" sz="1200" dirty="0"/>
              <a:t>月</a:t>
            </a:r>
            <a:r>
              <a:rPr lang="en-US" altLang="ja-JP" sz="1200" dirty="0"/>
              <a:t>21</a:t>
            </a:r>
            <a:r>
              <a:rPr lang="ja-JP" altLang="en-US" sz="1200" dirty="0" smtClean="0"/>
              <a:t>日に</a:t>
            </a:r>
            <a:r>
              <a:rPr lang="ja-JP" altLang="en-US" sz="1200" dirty="0"/>
              <a:t>審査開始依頼の指示</a:t>
            </a:r>
            <a:r>
              <a:rPr lang="ja-JP" altLang="en-US" sz="1200" dirty="0" smtClean="0"/>
              <a:t>をシステム</a:t>
            </a:r>
            <a:r>
              <a:rPr lang="ja-JP" altLang="en-US" sz="1200" dirty="0"/>
              <a:t>がＯＳＳへ自動で送る</a:t>
            </a:r>
          </a:p>
        </p:txBody>
      </p:sp>
      <p:sp>
        <p:nvSpPr>
          <p:cNvPr id="23" name="右矢印 22"/>
          <p:cNvSpPr/>
          <p:nvPr/>
        </p:nvSpPr>
        <p:spPr>
          <a:xfrm>
            <a:off x="8031835" y="3749680"/>
            <a:ext cx="545173" cy="28892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 name="角丸四角形 23"/>
          <p:cNvSpPr/>
          <p:nvPr/>
        </p:nvSpPr>
        <p:spPr>
          <a:xfrm>
            <a:off x="8774381" y="3105157"/>
            <a:ext cx="390393" cy="1584325"/>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477" name="テキスト ボックス 24"/>
          <p:cNvSpPr txBox="1">
            <a:spLocks noChangeArrowheads="1"/>
          </p:cNvSpPr>
          <p:nvPr/>
        </p:nvSpPr>
        <p:spPr bwMode="auto">
          <a:xfrm>
            <a:off x="8795442" y="3259137"/>
            <a:ext cx="369332" cy="1366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a:solidFill>
                  <a:srgbClr val="FF0000"/>
                </a:solidFill>
              </a:rPr>
              <a:t>登録（</a:t>
            </a:r>
            <a:r>
              <a:rPr lang="en-US" altLang="ja-JP" sz="1200">
                <a:solidFill>
                  <a:srgbClr val="FF0000"/>
                </a:solidFill>
              </a:rPr>
              <a:t>11</a:t>
            </a:r>
            <a:r>
              <a:rPr lang="ja-JP" altLang="en-US" sz="1200">
                <a:solidFill>
                  <a:srgbClr val="FF0000"/>
                </a:solidFill>
              </a:rPr>
              <a:t>月</a:t>
            </a:r>
            <a:r>
              <a:rPr lang="en-US" altLang="ja-JP" sz="1200">
                <a:solidFill>
                  <a:srgbClr val="FF0000"/>
                </a:solidFill>
              </a:rPr>
              <a:t>21</a:t>
            </a:r>
            <a:r>
              <a:rPr lang="ja-JP" altLang="en-US" sz="1200">
                <a:solidFill>
                  <a:srgbClr val="FF0000"/>
                </a:solidFill>
              </a:rPr>
              <a:t>日）</a:t>
            </a:r>
          </a:p>
        </p:txBody>
      </p:sp>
      <p:sp>
        <p:nvSpPr>
          <p:cNvPr id="25" name="スライド番号プレースホルダ 13"/>
          <p:cNvSpPr>
            <a:spLocks noGrp="1"/>
          </p:cNvSpPr>
          <p:nvPr>
            <p:ph type="sldNum" sz="quarter" idx="12"/>
          </p:nvPr>
        </p:nvSpPr>
        <p:spPr bwMode="auto">
          <a:xfrm>
            <a:off x="8913813" y="6477008"/>
            <a:ext cx="825500" cy="244475"/>
          </a:xfrm>
          <a:noFill/>
          <a:ln>
            <a:miter lim="800000"/>
            <a:headEnd/>
            <a:tailEnd/>
          </a:ln>
        </p:spPr>
        <p:txBody>
          <a:bodyPr wrap="square" lIns="91440" tIns="45720" rIns="91440" bIns="45720" numCol="1" anchor="t" anchorCtr="0" compatLnSpc="1">
            <a:prstTxWarp prst="textNoShape">
              <a:avLst/>
            </a:prstTxWarp>
          </a:bodyPr>
          <a:lstStyle/>
          <a:p>
            <a:fld id="{6F840D05-F2A4-4099-BC6C-0EF3BA29C311}" type="slidenum">
              <a:rPr lang="en-US" altLang="ja-JP" sz="1400" smtClean="0">
                <a:solidFill>
                  <a:schemeClr val="tx1"/>
                </a:solidFill>
              </a:rPr>
              <a:pPr/>
              <a:t>27</a:t>
            </a:fld>
            <a:endParaRPr lang="en-US" altLang="ja-JP" sz="1400" dirty="0" smtClean="0">
              <a:solidFill>
                <a:schemeClr val="tx1"/>
              </a:solidFill>
            </a:endParaRPr>
          </a:p>
        </p:txBody>
      </p:sp>
      <p:pic>
        <p:nvPicPr>
          <p:cNvPr id="58370" name="Picture 2"/>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2353722" y="3347520"/>
            <a:ext cx="1255261" cy="109958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7" name="テキスト ボックス 13"/>
          <p:cNvSpPr txBox="1">
            <a:spLocks noChangeArrowheads="1"/>
          </p:cNvSpPr>
          <p:nvPr/>
        </p:nvSpPr>
        <p:spPr bwMode="auto">
          <a:xfrm>
            <a:off x="2425954" y="3071302"/>
            <a:ext cx="119258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t>代行</a:t>
            </a:r>
            <a:r>
              <a:rPr lang="ja-JP" altLang="en-US" sz="1200" dirty="0"/>
              <a:t>センター</a:t>
            </a:r>
          </a:p>
        </p:txBody>
      </p:sp>
      <p:cxnSp>
        <p:nvCxnSpPr>
          <p:cNvPr id="28" name="直線矢印コネクタ 27"/>
          <p:cNvCxnSpPr/>
          <p:nvPr/>
        </p:nvCxnSpPr>
        <p:spPr>
          <a:xfrm>
            <a:off x="1391318" y="3892550"/>
            <a:ext cx="858177" cy="0"/>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11"/>
          <p:cNvSpPr txBox="1">
            <a:spLocks noChangeArrowheads="1"/>
          </p:cNvSpPr>
          <p:nvPr/>
        </p:nvSpPr>
        <p:spPr bwMode="auto">
          <a:xfrm>
            <a:off x="1559854" y="3520277"/>
            <a:ext cx="1014677" cy="276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t>依頼</a:t>
            </a:r>
            <a:endParaRPr lang="ja-JP" altLang="en-US" sz="1200" dirty="0"/>
          </a:p>
        </p:txBody>
      </p:sp>
      <p:sp>
        <p:nvSpPr>
          <p:cNvPr id="30" name="テキスト ボックス 29"/>
          <p:cNvSpPr txBox="1"/>
          <p:nvPr/>
        </p:nvSpPr>
        <p:spPr>
          <a:xfrm>
            <a:off x="309893" y="277271"/>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１４．</a:t>
            </a:r>
            <a:r>
              <a:rPr lang="ja-JP" altLang="en-US" b="1" dirty="0" smtClean="0">
                <a:latin typeface="HG丸ｺﾞｼｯｸM-PRO" panose="020F0600000000000000" pitchFamily="50" charset="-128"/>
                <a:ea typeface="HG丸ｺﾞｼｯｸM-PRO" panose="020F0600000000000000" pitchFamily="50" charset="-128"/>
              </a:rPr>
              <a:t>支局での審査を希望する日を指定できる機能</a:t>
            </a:r>
            <a:endParaRPr kumimoji="1" lang="ja-JP" altLang="en-US" b="1" dirty="0">
              <a:latin typeface="HG丸ｺﾞｼｯｸM-PRO" panose="020F0600000000000000" pitchFamily="50" charset="-128"/>
              <a:ea typeface="HG丸ｺﾞｼｯｸM-PRO" panose="020F0600000000000000" pitchFamily="50" charset="-128"/>
            </a:endParaRPr>
          </a:p>
        </p:txBody>
      </p:sp>
      <p:sp>
        <p:nvSpPr>
          <p:cNvPr id="31" name="AutoShape 55"/>
          <p:cNvSpPr>
            <a:spLocks noChangeArrowheads="1"/>
          </p:cNvSpPr>
          <p:nvPr/>
        </p:nvSpPr>
        <p:spPr bwMode="auto">
          <a:xfrm>
            <a:off x="6903221" y="1844824"/>
            <a:ext cx="2419747" cy="647700"/>
          </a:xfrm>
          <a:prstGeom prst="wedgeRoundRectCallout">
            <a:avLst>
              <a:gd name="adj1" fmla="val 4766"/>
              <a:gd name="adj2" fmla="val 254162"/>
              <a:gd name="adj3" fmla="val 16667"/>
            </a:avLst>
          </a:prstGeom>
          <a:solidFill>
            <a:srgbClr val="FFFF00"/>
          </a:solidFill>
          <a:ln w="12700">
            <a:solidFill>
              <a:schemeClr val="tx1"/>
            </a:solidFill>
            <a:miter lim="800000"/>
            <a:headEnd/>
            <a:tailEnd/>
          </a:ln>
        </p:spPr>
        <p:txBody>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endParaRPr lang="ja-JP" altLang="en-US"/>
          </a:p>
        </p:txBody>
      </p:sp>
      <p:sp>
        <p:nvSpPr>
          <p:cNvPr id="32" name="Text Box 57"/>
          <p:cNvSpPr txBox="1">
            <a:spLocks noChangeArrowheads="1"/>
          </p:cNvSpPr>
          <p:nvPr/>
        </p:nvSpPr>
        <p:spPr bwMode="auto">
          <a:xfrm>
            <a:off x="6947022" y="1962060"/>
            <a:ext cx="238363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200" dirty="0" smtClean="0"/>
              <a:t>支局登録官は、決裁対象の案件のみ審査し、登録を行う</a:t>
            </a:r>
            <a:endParaRPr lang="ja-JP" altLang="en-US" sz="1200" dirty="0"/>
          </a:p>
        </p:txBody>
      </p:sp>
      <p:sp>
        <p:nvSpPr>
          <p:cNvPr id="33" name="テキスト ボックス 13"/>
          <p:cNvSpPr txBox="1">
            <a:spLocks noChangeArrowheads="1"/>
          </p:cNvSpPr>
          <p:nvPr/>
        </p:nvSpPr>
        <p:spPr bwMode="auto">
          <a:xfrm>
            <a:off x="428500" y="4653143"/>
            <a:ext cx="119258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1200" dirty="0" smtClean="0"/>
              <a:t>販社</a:t>
            </a:r>
            <a:endParaRPr lang="ja-JP" altLang="en-US" sz="1200" dirty="0"/>
          </a:p>
        </p:txBody>
      </p:sp>
      <p:sp>
        <p:nvSpPr>
          <p:cNvPr id="34" name="テキスト ボックス 25"/>
          <p:cNvSpPr txBox="1">
            <a:spLocks noChangeArrowheads="1"/>
          </p:cNvSpPr>
          <p:nvPr/>
        </p:nvSpPr>
        <p:spPr bwMode="auto">
          <a:xfrm>
            <a:off x="662523" y="5805271"/>
            <a:ext cx="8502650" cy="646113"/>
          </a:xfrm>
          <a:prstGeom prst="rect">
            <a:avLst/>
          </a:prstGeom>
          <a:noFill/>
          <a:ln w="19050">
            <a:solidFill>
              <a:schemeClr val="tx1"/>
            </a:solidFill>
            <a:prstDash val="dash"/>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dirty="0"/>
              <a:t>　</a:t>
            </a:r>
            <a:r>
              <a:rPr lang="ja-JP" altLang="en-US" dirty="0" smtClean="0"/>
              <a:t>登録</a:t>
            </a:r>
            <a:r>
              <a:rPr lang="ja-JP" altLang="en-US" dirty="0"/>
              <a:t>審査依頼</a:t>
            </a:r>
            <a:r>
              <a:rPr lang="ja-JP" altLang="en-US" dirty="0" smtClean="0"/>
              <a:t>日の</a:t>
            </a:r>
            <a:r>
              <a:rPr lang="ja-JP" altLang="en-US" dirty="0" smtClean="0"/>
              <a:t>設定</a:t>
            </a:r>
            <a:r>
              <a:rPr lang="ja-JP" altLang="en-US" dirty="0" smtClean="0"/>
              <a:t>や</a:t>
            </a:r>
            <a:r>
              <a:rPr lang="ja-JP" altLang="en-US" dirty="0"/>
              <a:t>修正は</a:t>
            </a:r>
            <a:r>
              <a:rPr lang="ja-JP" altLang="en-US" dirty="0" smtClean="0"/>
              <a:t>、</a:t>
            </a:r>
            <a:r>
              <a:rPr lang="ja-JP" altLang="en-US" dirty="0"/>
              <a:t>販社</a:t>
            </a:r>
            <a:r>
              <a:rPr lang="ja-JP" altLang="en-US" dirty="0" smtClean="0"/>
              <a:t>側</a:t>
            </a:r>
            <a:r>
              <a:rPr lang="ja-JP" altLang="en-US" dirty="0"/>
              <a:t>からの依頼を</a:t>
            </a:r>
            <a:r>
              <a:rPr lang="ja-JP" altLang="en-US" dirty="0" smtClean="0"/>
              <a:t>受けた支部</a:t>
            </a:r>
            <a:r>
              <a:rPr lang="ja-JP" altLang="en-US" dirty="0"/>
              <a:t>が</a:t>
            </a:r>
            <a:r>
              <a:rPr lang="ja-JP" altLang="en-US" dirty="0" smtClean="0"/>
              <a:t>行うので</a:t>
            </a:r>
            <a:r>
              <a:rPr lang="ja-JP" altLang="en-US" dirty="0"/>
              <a:t>、支部の担当者にお問い合わせ下さい。</a:t>
            </a:r>
          </a:p>
        </p:txBody>
      </p:sp>
    </p:spTree>
    <p:extLst>
      <p:ext uri="{BB962C8B-B14F-4D97-AF65-F5344CB8AC3E}">
        <p14:creationId xmlns="" xmlns:p14="http://schemas.microsoft.com/office/powerpoint/2010/main" val="146170097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テキスト ボックス 6"/>
          <p:cNvSpPr txBox="1">
            <a:spLocks noChangeArrowheads="1"/>
          </p:cNvSpPr>
          <p:nvPr/>
        </p:nvSpPr>
        <p:spPr bwMode="auto">
          <a:xfrm>
            <a:off x="506508" y="836715"/>
            <a:ext cx="8941196" cy="984804"/>
          </a:xfrm>
          <a:prstGeom prst="rect">
            <a:avLst/>
          </a:prstGeom>
          <a:noFill/>
          <a:ln w="9525">
            <a:solidFill>
              <a:schemeClr val="tx1"/>
            </a:solidFill>
            <a:miter lim="800000"/>
            <a:headEnd/>
            <a:tailEnd/>
          </a:ln>
        </p:spPr>
        <p:txBody>
          <a:bodyPr lIns="91360" tIns="45680" rIns="91360" bIns="45680">
            <a:spAutoFit/>
          </a:bodyPr>
          <a:lstStyle/>
          <a:p>
            <a:r>
              <a:rPr lang="ja-JP" altLang="en-US" sz="1400" dirty="0"/>
              <a:t>　</a:t>
            </a:r>
            <a:r>
              <a:rPr lang="ja-JP" altLang="en-US" sz="1400" dirty="0" smtClean="0"/>
              <a:t>ＯＳＳを</a:t>
            </a:r>
            <a:r>
              <a:rPr lang="ja-JP" altLang="en-US" sz="1400" dirty="0"/>
              <a:t>利用した場合の具体的な効果を明確にするため</a:t>
            </a:r>
            <a:r>
              <a:rPr lang="ja-JP" altLang="en-US" sz="1400" dirty="0" smtClean="0"/>
              <a:t>、</a:t>
            </a:r>
            <a:r>
              <a:rPr lang="ja-JP" altLang="en-US" sz="1400" u="sng" dirty="0" smtClean="0"/>
              <a:t>２社</a:t>
            </a:r>
            <a:r>
              <a:rPr lang="ja-JP" altLang="en-US" sz="1400" dirty="0"/>
              <a:t>の導入効果</a:t>
            </a:r>
            <a:r>
              <a:rPr lang="ja-JP" altLang="en-US" sz="1400" dirty="0" smtClean="0"/>
              <a:t>検証（Ｈ</a:t>
            </a:r>
            <a:r>
              <a:rPr lang="en-US" altLang="ja-JP" sz="1400" dirty="0" smtClean="0"/>
              <a:t>21</a:t>
            </a:r>
            <a:r>
              <a:rPr lang="ja-JP" altLang="en-US" sz="1400" dirty="0" smtClean="0"/>
              <a:t>年）を行った。</a:t>
            </a:r>
            <a:endParaRPr lang="en-US" altLang="ja-JP" sz="1400" dirty="0" smtClean="0"/>
          </a:p>
          <a:p>
            <a:endParaRPr lang="en-US" altLang="ja-JP" sz="1400" dirty="0" smtClean="0"/>
          </a:p>
          <a:p>
            <a:r>
              <a:rPr lang="ja-JP" altLang="en-US" sz="1400" dirty="0" smtClean="0">
                <a:solidFill>
                  <a:srgbClr val="FF0000"/>
                </a:solidFill>
              </a:rPr>
              <a:t>     </a:t>
            </a:r>
            <a:r>
              <a:rPr lang="ja-JP" altLang="en-US" sz="1500" b="1" dirty="0" smtClean="0">
                <a:solidFill>
                  <a:srgbClr val="FF0000"/>
                </a:solidFill>
              </a:rPr>
              <a:t>・ＯＳＳ導入前との比較では、利用率が高まると約</a:t>
            </a:r>
            <a:r>
              <a:rPr lang="en-US" altLang="ja-JP" sz="1500" b="1" dirty="0" smtClean="0">
                <a:solidFill>
                  <a:srgbClr val="FF0000"/>
                </a:solidFill>
              </a:rPr>
              <a:t>40</a:t>
            </a:r>
            <a:r>
              <a:rPr lang="ja-JP" altLang="en-US" sz="1500" b="1" dirty="0" smtClean="0">
                <a:solidFill>
                  <a:srgbClr val="FF0000"/>
                </a:solidFill>
              </a:rPr>
              <a:t>％の登録業務時間の削減が見込まれる。</a:t>
            </a:r>
            <a:endParaRPr lang="en-US" altLang="ja-JP" sz="1500" b="1" dirty="0" smtClean="0">
              <a:solidFill>
                <a:srgbClr val="FF0000"/>
              </a:solidFill>
            </a:endParaRPr>
          </a:p>
          <a:p>
            <a:r>
              <a:rPr lang="en-US" altLang="ja-JP" sz="1500" b="1" dirty="0" smtClean="0">
                <a:solidFill>
                  <a:srgbClr val="FF0000"/>
                </a:solidFill>
              </a:rPr>
              <a:t>     </a:t>
            </a:r>
            <a:r>
              <a:rPr lang="ja-JP" altLang="en-US" sz="1500" b="1" dirty="0" smtClean="0">
                <a:solidFill>
                  <a:srgbClr val="FF0000"/>
                </a:solidFill>
              </a:rPr>
              <a:t>・警察署への移動時間は確実に削減されるため、他県のお客様の申請手続が容易に行える。</a:t>
            </a:r>
            <a:endParaRPr lang="en-US" altLang="ja-JP" sz="1500" b="1" dirty="0">
              <a:solidFill>
                <a:srgbClr val="FF0000"/>
              </a:solidFill>
            </a:endParaRPr>
          </a:p>
        </p:txBody>
      </p:sp>
      <p:sp>
        <p:nvSpPr>
          <p:cNvPr id="8" name="スライド番号プレースホルダ 13"/>
          <p:cNvSpPr>
            <a:spLocks noGrp="1"/>
          </p:cNvSpPr>
          <p:nvPr>
            <p:ph type="sldNum" sz="quarter" idx="12"/>
          </p:nvPr>
        </p:nvSpPr>
        <p:spPr bwMode="auto">
          <a:xfrm>
            <a:off x="8913815" y="6477023"/>
            <a:ext cx="825500" cy="244475"/>
          </a:xfrm>
          <a:noFill/>
          <a:ln>
            <a:miter lim="800000"/>
            <a:headEnd/>
            <a:tailEnd/>
          </a:ln>
        </p:spPr>
        <p:txBody>
          <a:bodyPr wrap="square" lIns="91360" tIns="45680" rIns="91360" bIns="45680" numCol="1" anchor="t" anchorCtr="0" compatLnSpc="1">
            <a:prstTxWarp prst="textNoShape">
              <a:avLst/>
            </a:prstTxWarp>
          </a:bodyPr>
          <a:lstStyle/>
          <a:p>
            <a:fld id="{6F840D05-F2A4-4099-BC6C-0EF3BA29C311}" type="slidenum">
              <a:rPr lang="en-US" altLang="ja-JP" sz="1400" smtClean="0">
                <a:solidFill>
                  <a:schemeClr val="tx1"/>
                </a:solidFill>
              </a:rPr>
              <a:pPr/>
              <a:t>28</a:t>
            </a:fld>
            <a:endParaRPr lang="en-US" altLang="ja-JP" sz="1400" dirty="0" smtClean="0">
              <a:solidFill>
                <a:schemeClr val="tx1"/>
              </a:solidFill>
            </a:endParaRPr>
          </a:p>
        </p:txBody>
      </p:sp>
      <p:sp>
        <p:nvSpPr>
          <p:cNvPr id="9" name="AutoShape 16"/>
          <p:cNvSpPr>
            <a:spLocks noChangeArrowheads="1"/>
          </p:cNvSpPr>
          <p:nvPr/>
        </p:nvSpPr>
        <p:spPr bwMode="auto">
          <a:xfrm>
            <a:off x="740532" y="5949291"/>
            <a:ext cx="4914546" cy="648064"/>
          </a:xfrm>
          <a:prstGeom prst="roundRect">
            <a:avLst>
              <a:gd name="adj" fmla="val 16667"/>
            </a:avLst>
          </a:prstGeom>
          <a:solidFill>
            <a:schemeClr val="accent1">
              <a:lumMod val="20000"/>
              <a:lumOff val="80000"/>
            </a:schemeClr>
          </a:solidFill>
          <a:ln w="19050">
            <a:solidFill>
              <a:srgbClr val="0000FF"/>
            </a:solidFill>
            <a:round/>
            <a:headEnd/>
            <a:tailEnd/>
          </a:ln>
          <a:effectLst/>
        </p:spPr>
        <p:txBody>
          <a:bodyPr wrap="none" lIns="91360" tIns="45680" rIns="91360" bIns="45680" anchor="ctr"/>
          <a:lstStyle/>
          <a:p>
            <a:endParaRPr lang="ja-JP" altLang="en-US"/>
          </a:p>
        </p:txBody>
      </p:sp>
      <p:sp>
        <p:nvSpPr>
          <p:cNvPr id="10" name="Text Box 17"/>
          <p:cNvSpPr txBox="1">
            <a:spLocks noChangeArrowheads="1"/>
          </p:cNvSpPr>
          <p:nvPr/>
        </p:nvSpPr>
        <p:spPr bwMode="auto">
          <a:xfrm>
            <a:off x="818542" y="5949290"/>
            <a:ext cx="5382598" cy="646250"/>
          </a:xfrm>
          <a:prstGeom prst="rect">
            <a:avLst/>
          </a:prstGeom>
          <a:noFill/>
          <a:ln w="9525">
            <a:noFill/>
            <a:miter lim="800000"/>
            <a:headEnd/>
            <a:tailEnd/>
          </a:ln>
          <a:effectLst/>
        </p:spPr>
        <p:txBody>
          <a:bodyPr wrap="square" lIns="91360" tIns="45680" rIns="91360" bIns="45680">
            <a:spAutoFit/>
          </a:bodyPr>
          <a:lstStyle/>
          <a:p>
            <a:r>
              <a:rPr lang="ja-JP" altLang="en-US" sz="1200" dirty="0" smtClean="0">
                <a:solidFill>
                  <a:srgbClr val="FF0000"/>
                </a:solidFill>
                <a:latin typeface="HGP創英角ｺﾞｼｯｸUB" pitchFamily="50" charset="-128"/>
                <a:ea typeface="HGP創英角ｺﾞｼｯｸUB" pitchFamily="50" charset="-128"/>
              </a:rPr>
              <a:t>＜効果＞</a:t>
            </a:r>
            <a:endParaRPr lang="en-US" altLang="ja-JP" sz="1200" dirty="0" smtClean="0">
              <a:solidFill>
                <a:srgbClr val="FF0000"/>
              </a:solidFill>
              <a:latin typeface="HGP創英角ｺﾞｼｯｸUB" pitchFamily="50" charset="-128"/>
              <a:ea typeface="HGP創英角ｺﾞｼｯｸUB" pitchFamily="50" charset="-128"/>
            </a:endParaRPr>
          </a:p>
          <a:p>
            <a:r>
              <a:rPr lang="ja-JP" altLang="en-US" sz="1200" dirty="0" smtClean="0">
                <a:solidFill>
                  <a:srgbClr val="FF0000"/>
                </a:solidFill>
                <a:latin typeface="HGP創英角ｺﾞｼｯｸUB" pitchFamily="50" charset="-128"/>
                <a:ea typeface="HGP創英角ｺﾞｼｯｸUB" pitchFamily="50" charset="-128"/>
              </a:rPr>
              <a:t>登録</a:t>
            </a:r>
            <a:r>
              <a:rPr lang="ja-JP" altLang="en-US" sz="1200" dirty="0">
                <a:solidFill>
                  <a:srgbClr val="FF0000"/>
                </a:solidFill>
                <a:latin typeface="HGP創英角ｺﾞｼｯｸUB" pitchFamily="50" charset="-128"/>
                <a:ea typeface="HGP創英角ｺﾞｼｯｸUB" pitchFamily="50" charset="-128"/>
              </a:rPr>
              <a:t>業務</a:t>
            </a:r>
            <a:r>
              <a:rPr lang="ja-JP" altLang="en-US" sz="1200" dirty="0" smtClean="0">
                <a:solidFill>
                  <a:srgbClr val="FF0000"/>
                </a:solidFill>
                <a:latin typeface="HGP創英角ｺﾞｼｯｸUB" pitchFamily="50" charset="-128"/>
                <a:ea typeface="HGP創英角ｺﾞｼｯｸUB" pitchFamily="50" charset="-128"/>
              </a:rPr>
              <a:t>処理時間の</a:t>
            </a:r>
            <a:r>
              <a:rPr lang="ja-JP" altLang="en-US" sz="1200" dirty="0">
                <a:solidFill>
                  <a:srgbClr val="FF0000"/>
                </a:solidFill>
                <a:latin typeface="HGP創英角ｺﾞｼｯｸUB" pitchFamily="50" charset="-128"/>
                <a:ea typeface="HGP創英角ｺﾞｼｯｸUB" pitchFamily="50" charset="-128"/>
              </a:rPr>
              <a:t>削減：　６．５Ｈ→４</a:t>
            </a:r>
            <a:r>
              <a:rPr lang="en-US" altLang="ja-JP" sz="1200" dirty="0">
                <a:solidFill>
                  <a:srgbClr val="FF0000"/>
                </a:solidFill>
                <a:latin typeface="HGP創英角ｺﾞｼｯｸUB" pitchFamily="50" charset="-128"/>
                <a:ea typeface="HGP創英角ｺﾞｼｯｸUB" pitchFamily="50" charset="-128"/>
              </a:rPr>
              <a:t>.</a:t>
            </a:r>
            <a:r>
              <a:rPr lang="ja-JP" altLang="en-US" sz="1200" dirty="0">
                <a:solidFill>
                  <a:srgbClr val="FF0000"/>
                </a:solidFill>
                <a:latin typeface="HGP創英角ｺﾞｼｯｸUB" pitchFamily="50" charset="-128"/>
                <a:ea typeface="HGP創英角ｺﾞｼｯｸUB" pitchFamily="50" charset="-128"/>
              </a:rPr>
              <a:t>２Ｈへ（２</a:t>
            </a:r>
            <a:r>
              <a:rPr lang="en-US" altLang="ja-JP" sz="1200" dirty="0">
                <a:solidFill>
                  <a:srgbClr val="FF0000"/>
                </a:solidFill>
                <a:latin typeface="HGP創英角ｺﾞｼｯｸUB" pitchFamily="50" charset="-128"/>
                <a:ea typeface="HGP創英角ｺﾞｼｯｸUB" pitchFamily="50" charset="-128"/>
              </a:rPr>
              <a:t>.</a:t>
            </a:r>
            <a:r>
              <a:rPr lang="ja-JP" altLang="en-US" sz="1200" dirty="0">
                <a:solidFill>
                  <a:srgbClr val="FF0000"/>
                </a:solidFill>
                <a:latin typeface="HGP創英角ｺﾞｼｯｸUB" pitchFamily="50" charset="-128"/>
                <a:ea typeface="HGP創英角ｺﾞｼｯｸUB" pitchFamily="50" charset="-128"/>
              </a:rPr>
              <a:t>３Ｈ</a:t>
            </a:r>
            <a:r>
              <a:rPr lang="en-US" altLang="ja-JP" sz="1200" dirty="0">
                <a:solidFill>
                  <a:srgbClr val="FF0000"/>
                </a:solidFill>
                <a:latin typeface="HGP創英角ｺﾞｼｯｸUB" pitchFamily="50" charset="-128"/>
                <a:ea typeface="HGP創英角ｺﾞｼｯｸUB" pitchFamily="50" charset="-128"/>
              </a:rPr>
              <a:t>/</a:t>
            </a:r>
            <a:r>
              <a:rPr lang="ja-JP" altLang="en-US" sz="1200" dirty="0">
                <a:solidFill>
                  <a:srgbClr val="FF0000"/>
                </a:solidFill>
                <a:latin typeface="HGP創英角ｺﾞｼｯｸUB" pitchFamily="50" charset="-128"/>
                <a:ea typeface="HGP創英角ｺﾞｼｯｸUB" pitchFamily="50" charset="-128"/>
              </a:rPr>
              <a:t>台削減</a:t>
            </a:r>
            <a:r>
              <a:rPr lang="ja-JP" altLang="en-US" sz="1200" dirty="0" smtClean="0">
                <a:solidFill>
                  <a:srgbClr val="FF0000"/>
                </a:solidFill>
                <a:latin typeface="HGP創英角ｺﾞｼｯｸUB" pitchFamily="50" charset="-128"/>
                <a:ea typeface="HGP創英角ｺﾞｼｯｸUB" pitchFamily="50" charset="-128"/>
              </a:rPr>
              <a:t>）</a:t>
            </a:r>
            <a:r>
              <a:rPr lang="ja-JP" altLang="en-US" sz="1200" dirty="0" smtClean="0">
                <a:latin typeface="HGP創英角ｺﾞｼｯｸUB" pitchFamily="50" charset="-128"/>
                <a:ea typeface="HGP創英角ｺﾞｼｯｸUB" pitchFamily="50" charset="-128"/>
              </a:rPr>
              <a:t> </a:t>
            </a:r>
            <a:br>
              <a:rPr lang="ja-JP" altLang="en-US" sz="1200" dirty="0" smtClean="0">
                <a:latin typeface="HGP創英角ｺﾞｼｯｸUB" pitchFamily="50" charset="-128"/>
                <a:ea typeface="HGP創英角ｺﾞｼｯｸUB" pitchFamily="50" charset="-128"/>
              </a:rPr>
            </a:br>
            <a:r>
              <a:rPr lang="ja-JP" altLang="en-US" sz="1200" dirty="0" smtClean="0">
                <a:latin typeface="HGP創英角ｺﾞｼｯｸUB" pitchFamily="50" charset="-128"/>
                <a:ea typeface="HGP創英角ｺﾞｼｯｸUB" pitchFamily="50" charset="-128"/>
              </a:rPr>
              <a:t>　　　　　　　　　</a:t>
            </a:r>
            <a:r>
              <a:rPr lang="ja-JP" altLang="en-US" sz="1200" dirty="0" smtClean="0">
                <a:solidFill>
                  <a:srgbClr val="FF0000"/>
                </a:solidFill>
                <a:latin typeface="HGP創英角ｺﾞｼｯｸUB" pitchFamily="50" charset="-128"/>
                <a:ea typeface="HGP創英角ｺﾞｼｯｸUB" pitchFamily="50" charset="-128"/>
              </a:rPr>
              <a:t>～</a:t>
            </a:r>
            <a:r>
              <a:rPr lang="ja-JP" altLang="en-US" sz="1200" dirty="0">
                <a:solidFill>
                  <a:srgbClr val="FF0000"/>
                </a:solidFill>
                <a:latin typeface="HGP創英角ｺﾞｼｯｸUB" pitchFamily="50" charset="-128"/>
                <a:ea typeface="HGP創英角ｺﾞｼｯｸUB" pitchFamily="50" charset="-128"/>
              </a:rPr>
              <a:t>営業スタッフ時間削減：２</a:t>
            </a:r>
            <a:r>
              <a:rPr lang="en-US" altLang="ja-JP" sz="1200" dirty="0">
                <a:solidFill>
                  <a:srgbClr val="FF0000"/>
                </a:solidFill>
                <a:latin typeface="HGP創英角ｺﾞｼｯｸUB" pitchFamily="50" charset="-128"/>
                <a:ea typeface="HGP創英角ｺﾞｼｯｸUB" pitchFamily="50" charset="-128"/>
              </a:rPr>
              <a:t>.</a:t>
            </a:r>
            <a:r>
              <a:rPr lang="ja-JP" altLang="en-US" sz="1200" dirty="0">
                <a:solidFill>
                  <a:srgbClr val="FF0000"/>
                </a:solidFill>
                <a:latin typeface="HGP創英角ｺﾞｼｯｸUB" pitchFamily="50" charset="-128"/>
                <a:ea typeface="HGP創英角ｺﾞｼｯｸUB" pitchFamily="50" charset="-128"/>
              </a:rPr>
              <a:t>４Ｈ</a:t>
            </a:r>
            <a:r>
              <a:rPr lang="en-US" altLang="ja-JP" sz="1200" dirty="0">
                <a:solidFill>
                  <a:srgbClr val="FF0000"/>
                </a:solidFill>
                <a:latin typeface="HGP創英角ｺﾞｼｯｸUB" pitchFamily="50" charset="-128"/>
                <a:ea typeface="HGP創英角ｺﾞｼｯｸUB" pitchFamily="50" charset="-128"/>
              </a:rPr>
              <a:t>/</a:t>
            </a:r>
            <a:r>
              <a:rPr lang="ja-JP" altLang="en-US" sz="1200" dirty="0">
                <a:solidFill>
                  <a:srgbClr val="FF0000"/>
                </a:solidFill>
                <a:latin typeface="HGP創英角ｺﾞｼｯｸUB" pitchFamily="50" charset="-128"/>
                <a:ea typeface="HGP創英角ｺﾞｼｯｸUB" pitchFamily="50" charset="-128"/>
              </a:rPr>
              <a:t>台～</a:t>
            </a:r>
          </a:p>
        </p:txBody>
      </p:sp>
      <p:sp>
        <p:nvSpPr>
          <p:cNvPr id="11" name="AutoShape 8"/>
          <p:cNvSpPr>
            <a:spLocks noChangeArrowheads="1"/>
          </p:cNvSpPr>
          <p:nvPr/>
        </p:nvSpPr>
        <p:spPr bwMode="auto">
          <a:xfrm>
            <a:off x="5577077" y="2132856"/>
            <a:ext cx="3866709" cy="3888432"/>
          </a:xfrm>
          <a:prstGeom prst="roundRect">
            <a:avLst>
              <a:gd name="adj" fmla="val 16667"/>
            </a:avLst>
          </a:prstGeom>
          <a:solidFill>
            <a:srgbClr val="CCFFCC"/>
          </a:solidFill>
          <a:ln w="25400">
            <a:solidFill>
              <a:srgbClr val="008000"/>
            </a:solidFill>
            <a:round/>
            <a:headEnd/>
            <a:tailEnd/>
          </a:ln>
          <a:effectLst/>
        </p:spPr>
        <p:txBody>
          <a:bodyPr wrap="none" lIns="91360" tIns="45680" rIns="91360" bIns="45680" anchor="ctr"/>
          <a:lstStyle/>
          <a:p>
            <a:endParaRPr lang="ja-JP" altLang="en-US"/>
          </a:p>
        </p:txBody>
      </p:sp>
      <p:sp>
        <p:nvSpPr>
          <p:cNvPr id="12" name="Text Box 18"/>
          <p:cNvSpPr txBox="1">
            <a:spLocks noChangeArrowheads="1"/>
          </p:cNvSpPr>
          <p:nvPr/>
        </p:nvSpPr>
        <p:spPr bwMode="auto">
          <a:xfrm>
            <a:off x="6825215" y="2276882"/>
            <a:ext cx="1428435" cy="338473"/>
          </a:xfrm>
          <a:prstGeom prst="rect">
            <a:avLst/>
          </a:prstGeom>
          <a:noFill/>
          <a:ln w="9525">
            <a:noFill/>
            <a:miter lim="800000"/>
            <a:headEnd/>
            <a:tailEnd/>
          </a:ln>
          <a:effectLst/>
        </p:spPr>
        <p:txBody>
          <a:bodyPr wrap="none" lIns="91360" tIns="45680" rIns="91360" bIns="45680">
            <a:spAutoFit/>
          </a:bodyPr>
          <a:lstStyle/>
          <a:p>
            <a:r>
              <a:rPr lang="en-US" altLang="ja-JP" sz="1600" dirty="0">
                <a:latin typeface="HGP創英角ｺﾞｼｯｸUB" pitchFamily="50" charset="-128"/>
                <a:ea typeface="HGP創英角ｺﾞｼｯｸUB" pitchFamily="50" charset="-128"/>
              </a:rPr>
              <a:t>【</a:t>
            </a:r>
            <a:r>
              <a:rPr lang="ja-JP" altLang="en-US" sz="1600" dirty="0">
                <a:latin typeface="HGP創英角ｺﾞｼｯｸUB" pitchFamily="50" charset="-128"/>
                <a:ea typeface="HGP創英角ｺﾞｼｯｸUB" pitchFamily="50" charset="-128"/>
              </a:rPr>
              <a:t>分析コメント</a:t>
            </a:r>
            <a:r>
              <a:rPr lang="en-US" altLang="ja-JP" sz="1600" dirty="0">
                <a:latin typeface="HGP創英角ｺﾞｼｯｸUB" pitchFamily="50" charset="-128"/>
                <a:ea typeface="HGP創英角ｺﾞｼｯｸUB" pitchFamily="50" charset="-128"/>
              </a:rPr>
              <a:t>】</a:t>
            </a:r>
          </a:p>
        </p:txBody>
      </p:sp>
      <p:sp>
        <p:nvSpPr>
          <p:cNvPr id="13" name="Text Box 14"/>
          <p:cNvSpPr txBox="1">
            <a:spLocks noChangeArrowheads="1"/>
          </p:cNvSpPr>
          <p:nvPr/>
        </p:nvSpPr>
        <p:spPr bwMode="auto">
          <a:xfrm>
            <a:off x="5733090" y="2780940"/>
            <a:ext cx="3366466" cy="3046907"/>
          </a:xfrm>
          <a:prstGeom prst="rect">
            <a:avLst/>
          </a:prstGeom>
          <a:noFill/>
          <a:ln w="9525">
            <a:noFill/>
            <a:miter lim="800000"/>
            <a:headEnd/>
            <a:tailEnd/>
          </a:ln>
          <a:effectLst/>
        </p:spPr>
        <p:txBody>
          <a:bodyPr wrap="none" lIns="91360" tIns="45680" rIns="91360" bIns="45680">
            <a:spAutoFit/>
          </a:bodyPr>
          <a:lstStyle/>
          <a:p>
            <a:r>
              <a:rPr lang="en-US" altLang="ja-JP" sz="1200" u="sng" dirty="0">
                <a:latin typeface="HGP創英角ｺﾞｼｯｸUB" pitchFamily="50" charset="-128"/>
                <a:ea typeface="HGP創英角ｺﾞｼｯｸUB" pitchFamily="50" charset="-128"/>
              </a:rPr>
              <a:t>【</a:t>
            </a:r>
            <a:r>
              <a:rPr lang="ja-JP" altLang="en-US" sz="1200" u="sng" dirty="0">
                <a:latin typeface="HGP創英角ｺﾞｼｯｸUB" pitchFamily="50" charset="-128"/>
                <a:ea typeface="HGP創英角ｺﾞｼｯｸUB" pitchFamily="50" charset="-128"/>
              </a:rPr>
              <a:t>営業スタッフ</a:t>
            </a:r>
            <a:r>
              <a:rPr lang="en-US" altLang="ja-JP" sz="1200" u="sng" dirty="0" smtClean="0">
                <a:latin typeface="HGP創英角ｺﾞｼｯｸUB" pitchFamily="50" charset="-128"/>
                <a:ea typeface="HGP創英角ｺﾞｼｯｸUB" pitchFamily="50" charset="-128"/>
              </a:rPr>
              <a:t>】</a:t>
            </a:r>
          </a:p>
          <a:p>
            <a:endParaRPr lang="en-US" altLang="ja-JP" sz="1200" u="sng" dirty="0">
              <a:latin typeface="HGP創英角ｺﾞｼｯｸUB" pitchFamily="50" charset="-128"/>
              <a:ea typeface="HGP創英角ｺﾞｼｯｸUB" pitchFamily="50" charset="-128"/>
            </a:endParaRPr>
          </a:p>
          <a:p>
            <a:r>
              <a:rPr lang="ja-JP" altLang="en-US" sz="1200" dirty="0">
                <a:latin typeface="HGP創英角ｺﾞｼｯｸUB" pitchFamily="50" charset="-128"/>
                <a:ea typeface="HGP創英角ｺﾞｼｯｸUB" pitchFamily="50" charset="-128"/>
              </a:rPr>
              <a:t>・</a:t>
            </a:r>
            <a:r>
              <a:rPr lang="ja-JP" altLang="en-US" sz="1200" dirty="0" smtClean="0">
                <a:latin typeface="HGP創英角ｺﾞｼｯｸUB" pitchFamily="50" charset="-128"/>
                <a:ea typeface="HGP創英角ｺﾞｼｯｸUB" pitchFamily="50" charset="-128"/>
              </a:rPr>
              <a:t>警察署へ</a:t>
            </a:r>
            <a:r>
              <a:rPr lang="ja-JP" altLang="en-US" sz="1200" dirty="0">
                <a:latin typeface="HGP創英角ｺﾞｼｯｸUB" pitchFamily="50" charset="-128"/>
                <a:ea typeface="HGP創英角ｺﾞｼｯｸUB" pitchFamily="50" charset="-128"/>
              </a:rPr>
              <a:t>の</a:t>
            </a:r>
            <a:r>
              <a:rPr lang="ja-JP" altLang="en-US" sz="1200" dirty="0">
                <a:solidFill>
                  <a:srgbClr val="FF0000"/>
                </a:solidFill>
                <a:latin typeface="HGP創英角ｺﾞｼｯｸUB" pitchFamily="50" charset="-128"/>
                <a:ea typeface="HGP創英角ｺﾞｼｯｸUB" pitchFamily="50" charset="-128"/>
              </a:rPr>
              <a:t>移動時間は確実に削減</a:t>
            </a:r>
            <a:r>
              <a:rPr lang="ja-JP" altLang="en-US" sz="1200" dirty="0" smtClean="0">
                <a:latin typeface="HGP創英角ｺﾞｼｯｸUB" pitchFamily="50" charset="-128"/>
                <a:ea typeface="HGP創英角ｺﾞｼｯｸUB" pitchFamily="50" charset="-128"/>
              </a:rPr>
              <a:t>される</a:t>
            </a:r>
            <a:endParaRPr lang="en-US" altLang="ja-JP" sz="1200" dirty="0" smtClean="0">
              <a:latin typeface="HGP創英角ｺﾞｼｯｸUB" pitchFamily="50" charset="-128"/>
              <a:ea typeface="HGP創英角ｺﾞｼｯｸUB" pitchFamily="50" charset="-128"/>
            </a:endParaRPr>
          </a:p>
          <a:p>
            <a:r>
              <a:rPr lang="ja-JP" altLang="en-US" sz="1200" dirty="0" smtClean="0">
                <a:latin typeface="HGP創英角ｺﾞｼｯｸUB" pitchFamily="50" charset="-128"/>
                <a:ea typeface="HGP創英角ｺﾞｼｯｸUB" pitchFamily="50" charset="-128"/>
              </a:rPr>
              <a:t>・</a:t>
            </a:r>
            <a:r>
              <a:rPr lang="ja-JP" altLang="en-US" sz="1200" dirty="0" smtClean="0">
                <a:solidFill>
                  <a:srgbClr val="FF0000"/>
                </a:solidFill>
                <a:latin typeface="HGP創英角ｺﾞｼｯｸUB" pitchFamily="50" charset="-128"/>
                <a:ea typeface="HGP創英角ｺﾞｼｯｸUB" pitchFamily="50" charset="-128"/>
              </a:rPr>
              <a:t>最寄以外の警察署</a:t>
            </a:r>
            <a:r>
              <a:rPr lang="ja-JP" altLang="en-US" sz="1200" dirty="0" smtClean="0">
                <a:latin typeface="HGP創英角ｺﾞｼｯｸUB" pitchFamily="50" charset="-128"/>
                <a:ea typeface="HGP創英角ｺﾞｼｯｸUB" pitchFamily="50" charset="-128"/>
              </a:rPr>
              <a:t>への申請など、</a:t>
            </a:r>
            <a:r>
              <a:rPr lang="ja-JP" altLang="en-US" sz="1200" dirty="0" smtClean="0">
                <a:solidFill>
                  <a:srgbClr val="FF0000"/>
                </a:solidFill>
                <a:latin typeface="HGP創英角ｺﾞｼｯｸUB" pitchFamily="50" charset="-128"/>
                <a:ea typeface="HGP創英角ｺﾞｼｯｸUB" pitchFamily="50" charset="-128"/>
              </a:rPr>
              <a:t>移動時間の</a:t>
            </a:r>
            <a:endParaRPr lang="en-US" altLang="ja-JP" sz="1200" dirty="0" smtClean="0">
              <a:solidFill>
                <a:srgbClr val="FF0000"/>
              </a:solidFill>
              <a:latin typeface="HGP創英角ｺﾞｼｯｸUB" pitchFamily="50" charset="-128"/>
              <a:ea typeface="HGP創英角ｺﾞｼｯｸUB" pitchFamily="50" charset="-128"/>
            </a:endParaRPr>
          </a:p>
          <a:p>
            <a:r>
              <a:rPr lang="ja-JP" altLang="en-US" sz="1200" dirty="0" smtClean="0">
                <a:solidFill>
                  <a:srgbClr val="FF0000"/>
                </a:solidFill>
                <a:latin typeface="HGP創英角ｺﾞｼｯｸUB" pitchFamily="50" charset="-128"/>
                <a:ea typeface="HGP創英角ｺﾞｼｯｸUB" pitchFamily="50" charset="-128"/>
              </a:rPr>
              <a:t>　削減は有効</a:t>
            </a:r>
            <a:r>
              <a:rPr lang="ja-JP" altLang="en-US" sz="1200" dirty="0">
                <a:latin typeface="HGP創英角ｺﾞｼｯｸUB" pitchFamily="50" charset="-128"/>
                <a:ea typeface="HGP創英角ｺﾞｼｯｸUB" pitchFamily="50" charset="-128"/>
              </a:rPr>
              <a:t/>
            </a:r>
            <a:br>
              <a:rPr lang="ja-JP" altLang="en-US" sz="1200" dirty="0">
                <a:latin typeface="HGP創英角ｺﾞｼｯｸUB" pitchFamily="50" charset="-128"/>
                <a:ea typeface="HGP創英角ｺﾞｼｯｸUB" pitchFamily="50" charset="-128"/>
              </a:rPr>
            </a:br>
            <a:r>
              <a:rPr lang="ja-JP" altLang="en-US" sz="1200" dirty="0" smtClean="0">
                <a:latin typeface="HGP創英角ｺﾞｼｯｸUB" pitchFamily="50" charset="-128"/>
                <a:ea typeface="HGP創英角ｺﾞｼｯｸUB" pitchFamily="50" charset="-128"/>
              </a:rPr>
              <a:t>・</a:t>
            </a:r>
            <a:r>
              <a:rPr lang="ja-JP" altLang="en-US" sz="1200" dirty="0">
                <a:latin typeface="HGP創英角ｺﾞｼｯｸUB" pitchFamily="50" charset="-128"/>
                <a:ea typeface="HGP創英角ｺﾞｼｯｸUB" pitchFamily="50" charset="-128"/>
              </a:rPr>
              <a:t>ＯＳＳ利用率が定着（約３０％程度）すると営業ス</a:t>
            </a:r>
            <a:br>
              <a:rPr lang="ja-JP" altLang="en-US" sz="1200" dirty="0">
                <a:latin typeface="HGP創英角ｺﾞｼｯｸUB" pitchFamily="50" charset="-128"/>
                <a:ea typeface="HGP創英角ｺﾞｼｯｸUB" pitchFamily="50" charset="-128"/>
              </a:rPr>
            </a:br>
            <a:r>
              <a:rPr lang="ja-JP" altLang="en-US" sz="1200" dirty="0">
                <a:latin typeface="HGP創英角ｺﾞｼｯｸUB" pitchFamily="50" charset="-128"/>
                <a:ea typeface="HGP創英角ｺﾞｼｯｸUB" pitchFamily="50" charset="-128"/>
              </a:rPr>
              <a:t>　タッフでは</a:t>
            </a:r>
            <a:r>
              <a:rPr lang="ja-JP" altLang="en-US" sz="1200" dirty="0">
                <a:solidFill>
                  <a:srgbClr val="FF0000"/>
                </a:solidFill>
                <a:latin typeface="HGP創英角ｺﾞｼｯｸUB" pitchFamily="50" charset="-128"/>
                <a:ea typeface="HGP創英角ｺﾞｼｯｸUB" pitchFamily="50" charset="-128"/>
              </a:rPr>
              <a:t>４０％程度の時間改善</a:t>
            </a:r>
            <a:r>
              <a:rPr lang="ja-JP" altLang="en-US" sz="1200" dirty="0">
                <a:latin typeface="HGP創英角ｺﾞｼｯｸUB" pitchFamily="50" charset="-128"/>
                <a:ea typeface="HGP創英角ｺﾞｼｯｸUB" pitchFamily="50" charset="-128"/>
              </a:rPr>
              <a:t>が</a:t>
            </a:r>
            <a:r>
              <a:rPr lang="ja-JP" altLang="en-US" sz="1200" dirty="0" smtClean="0">
                <a:latin typeface="HGP創英角ｺﾞｼｯｸUB" pitchFamily="50" charset="-128"/>
                <a:ea typeface="HGP創英角ｺﾞｼｯｸUB" pitchFamily="50" charset="-128"/>
              </a:rPr>
              <a:t>見込まれる</a:t>
            </a:r>
            <a:endParaRPr lang="en-US" altLang="ja-JP" sz="1200" dirty="0" smtClean="0">
              <a:latin typeface="HGP創英角ｺﾞｼｯｸUB" pitchFamily="50" charset="-128"/>
              <a:ea typeface="HGP創英角ｺﾞｼｯｸUB" pitchFamily="50" charset="-128"/>
            </a:endParaRPr>
          </a:p>
          <a:p>
            <a:r>
              <a:rPr lang="ja-JP" altLang="en-US" sz="1200" dirty="0" smtClean="0">
                <a:latin typeface="HGP創英角ｺﾞｼｯｸUB" pitchFamily="50" charset="-128"/>
                <a:ea typeface="HGP創英角ｺﾞｼｯｸUB" pitchFamily="50" charset="-128"/>
              </a:rPr>
              <a:t>・時間的な削減により、</a:t>
            </a:r>
            <a:r>
              <a:rPr lang="ja-JP" altLang="en-US" sz="1200" dirty="0" smtClean="0">
                <a:solidFill>
                  <a:srgbClr val="FF0000"/>
                </a:solidFill>
                <a:latin typeface="HGP創英角ｺﾞｼｯｸUB" pitchFamily="50" charset="-128"/>
                <a:ea typeface="HGP創英角ｺﾞｼｯｸUB" pitchFamily="50" charset="-128"/>
              </a:rPr>
              <a:t>お客様と時間の約束等、</a:t>
            </a:r>
            <a:endParaRPr lang="en-US" altLang="ja-JP" sz="1200" dirty="0" smtClean="0">
              <a:solidFill>
                <a:srgbClr val="FF0000"/>
              </a:solidFill>
              <a:latin typeface="HGP創英角ｺﾞｼｯｸUB" pitchFamily="50" charset="-128"/>
              <a:ea typeface="HGP創英角ｺﾞｼｯｸUB" pitchFamily="50" charset="-128"/>
            </a:endParaRPr>
          </a:p>
          <a:p>
            <a:r>
              <a:rPr lang="ja-JP" altLang="en-US" sz="1200" dirty="0" smtClean="0">
                <a:solidFill>
                  <a:srgbClr val="FF0000"/>
                </a:solidFill>
                <a:latin typeface="HGP創英角ｺﾞｼｯｸUB" pitchFamily="50" charset="-128"/>
                <a:ea typeface="HGP創英角ｺﾞｼｯｸUB" pitchFamily="50" charset="-128"/>
              </a:rPr>
              <a:t>　販売のための時間がつくれる</a:t>
            </a:r>
            <a:endParaRPr lang="en-US" altLang="ja-JP" sz="1200" dirty="0" smtClean="0">
              <a:solidFill>
                <a:srgbClr val="FF0000"/>
              </a:solidFill>
              <a:latin typeface="HGP創英角ｺﾞｼｯｸUB" pitchFamily="50" charset="-128"/>
              <a:ea typeface="HGP創英角ｺﾞｼｯｸUB" pitchFamily="50" charset="-128"/>
            </a:endParaRPr>
          </a:p>
          <a:p>
            <a:r>
              <a:rPr lang="ja-JP" altLang="en-US" sz="1200" dirty="0">
                <a:solidFill>
                  <a:srgbClr val="FF0000"/>
                </a:solidFill>
                <a:latin typeface="HGP創英角ｺﾞｼｯｸUB" pitchFamily="50" charset="-128"/>
                <a:ea typeface="HGP創英角ｺﾞｼｯｸUB" pitchFamily="50" charset="-128"/>
              </a:rPr>
              <a:t/>
            </a:r>
            <a:br>
              <a:rPr lang="ja-JP" altLang="en-US" sz="1200" dirty="0">
                <a:solidFill>
                  <a:srgbClr val="FF0000"/>
                </a:solidFill>
                <a:latin typeface="HGP創英角ｺﾞｼｯｸUB" pitchFamily="50" charset="-128"/>
                <a:ea typeface="HGP創英角ｺﾞｼｯｸUB" pitchFamily="50" charset="-128"/>
              </a:rPr>
            </a:br>
            <a:r>
              <a:rPr lang="en-US" altLang="ja-JP" sz="1200" u="sng" dirty="0" smtClean="0">
                <a:latin typeface="HGP創英角ｺﾞｼｯｸUB" pitchFamily="50" charset="-128"/>
                <a:ea typeface="HGP創英角ｺﾞｼｯｸUB" pitchFamily="50" charset="-128"/>
              </a:rPr>
              <a:t>【</a:t>
            </a:r>
            <a:r>
              <a:rPr lang="ja-JP" altLang="en-US" sz="1200" u="sng" dirty="0">
                <a:latin typeface="HGP創英角ｺﾞｼｯｸUB" pitchFamily="50" charset="-128"/>
                <a:ea typeface="HGP創英角ｺﾞｼｯｸUB" pitchFamily="50" charset="-128"/>
              </a:rPr>
              <a:t>本部スタッフ</a:t>
            </a:r>
            <a:r>
              <a:rPr lang="en-US" altLang="ja-JP" sz="1200" u="sng" dirty="0" smtClean="0">
                <a:latin typeface="HGP創英角ｺﾞｼｯｸUB" pitchFamily="50" charset="-128"/>
                <a:ea typeface="HGP創英角ｺﾞｼｯｸUB" pitchFamily="50" charset="-128"/>
              </a:rPr>
              <a:t>】</a:t>
            </a:r>
          </a:p>
          <a:p>
            <a:r>
              <a:rPr lang="en-US" altLang="ja-JP" sz="1200" u="sng" dirty="0">
                <a:latin typeface="HGP創英角ｺﾞｼｯｸUB" pitchFamily="50" charset="-128"/>
                <a:ea typeface="HGP創英角ｺﾞｼｯｸUB" pitchFamily="50" charset="-128"/>
              </a:rPr>
              <a:t/>
            </a:r>
            <a:br>
              <a:rPr lang="en-US" altLang="ja-JP" sz="1200" u="sng" dirty="0">
                <a:latin typeface="HGP創英角ｺﾞｼｯｸUB" pitchFamily="50" charset="-128"/>
                <a:ea typeface="HGP創英角ｺﾞｼｯｸUB" pitchFamily="50" charset="-128"/>
              </a:rPr>
            </a:br>
            <a:r>
              <a:rPr lang="ja-JP" altLang="en-US" sz="1200" dirty="0">
                <a:latin typeface="HGP創英角ｺﾞｼｯｸUB" pitchFamily="50" charset="-128"/>
                <a:ea typeface="HGP創英角ｺﾞｼｯｸUB" pitchFamily="50" charset="-128"/>
              </a:rPr>
              <a:t>・導入当初は、営業スタッフ</a:t>
            </a:r>
            <a:r>
              <a:rPr lang="ja-JP" altLang="en-US" sz="1200" dirty="0" smtClean="0">
                <a:latin typeface="HGP創英角ｺﾞｼｯｸUB" pitchFamily="50" charset="-128"/>
                <a:ea typeface="HGP創英角ｺﾞｼｯｸUB" pitchFamily="50" charset="-128"/>
              </a:rPr>
              <a:t>のサポート、進捗確認</a:t>
            </a:r>
            <a:endParaRPr lang="en-US" altLang="ja-JP" sz="1200" dirty="0" smtClean="0">
              <a:latin typeface="HGP創英角ｺﾞｼｯｸUB" pitchFamily="50" charset="-128"/>
              <a:ea typeface="HGP創英角ｺﾞｼｯｸUB" pitchFamily="50" charset="-128"/>
            </a:endParaRPr>
          </a:p>
          <a:p>
            <a:r>
              <a:rPr lang="ja-JP" altLang="en-US" sz="1200" dirty="0" smtClean="0">
                <a:latin typeface="HGP創英角ｺﾞｼｯｸUB" pitchFamily="50" charset="-128"/>
                <a:ea typeface="HGP創英角ｺﾞｼｯｸUB" pitchFamily="50" charset="-128"/>
              </a:rPr>
              <a:t>　業務などの</a:t>
            </a:r>
            <a:r>
              <a:rPr lang="ja-JP" altLang="en-US" sz="1200" dirty="0" smtClean="0">
                <a:solidFill>
                  <a:srgbClr val="FF0000"/>
                </a:solidFill>
                <a:latin typeface="HGP創英角ｺﾞｼｯｸUB" pitchFamily="50" charset="-128"/>
                <a:ea typeface="HGP創英角ｺﾞｼｯｸUB" pitchFamily="50" charset="-128"/>
              </a:rPr>
              <a:t>フォロー</a:t>
            </a:r>
            <a:r>
              <a:rPr lang="ja-JP" altLang="en-US" sz="1200" dirty="0">
                <a:solidFill>
                  <a:srgbClr val="FF0000"/>
                </a:solidFill>
                <a:latin typeface="HGP創英角ｺﾞｼｯｸUB" pitchFamily="50" charset="-128"/>
                <a:ea typeface="HGP創英角ｺﾞｼｯｸUB" pitchFamily="50" charset="-128"/>
              </a:rPr>
              <a:t>時間</a:t>
            </a:r>
            <a:r>
              <a:rPr lang="ja-JP" altLang="en-US" sz="1200" dirty="0" smtClean="0">
                <a:solidFill>
                  <a:srgbClr val="FF0000"/>
                </a:solidFill>
                <a:latin typeface="HGP創英角ｺﾞｼｯｸUB" pitchFamily="50" charset="-128"/>
                <a:ea typeface="HGP創英角ｺﾞｼｯｸUB" pitchFamily="50" charset="-128"/>
              </a:rPr>
              <a:t>が増加</a:t>
            </a:r>
            <a:r>
              <a:rPr lang="ja-JP" altLang="en-US" sz="1200" dirty="0" smtClean="0">
                <a:latin typeface="HGP創英角ｺﾞｼｯｸUB" pitchFamily="50" charset="-128"/>
                <a:ea typeface="HGP創英角ｺﾞｼｯｸUB" pitchFamily="50" charset="-128"/>
              </a:rPr>
              <a:t>する</a:t>
            </a:r>
            <a:endParaRPr lang="ja-JP" altLang="en-US" sz="1200" dirty="0">
              <a:latin typeface="HGP創英角ｺﾞｼｯｸUB" pitchFamily="50" charset="-128"/>
              <a:ea typeface="HGP創英角ｺﾞｼｯｸUB" pitchFamily="50" charset="-128"/>
            </a:endParaRPr>
          </a:p>
          <a:p>
            <a:r>
              <a:rPr lang="ja-JP" altLang="en-US" sz="1200" dirty="0">
                <a:latin typeface="HGP創英角ｺﾞｼｯｸUB" pitchFamily="50" charset="-128"/>
                <a:ea typeface="HGP創英角ｺﾞｼｯｸUB" pitchFamily="50" charset="-128"/>
              </a:rPr>
              <a:t>・ＯＳＳ利用率が３０％程度まで利用率がくる</a:t>
            </a:r>
            <a:r>
              <a:rPr lang="ja-JP" altLang="en-US" sz="1200" dirty="0" smtClean="0">
                <a:latin typeface="HGP創英角ｺﾞｼｯｸUB" pitchFamily="50" charset="-128"/>
                <a:ea typeface="HGP創英角ｺﾞｼｯｸUB" pitchFamily="50" charset="-128"/>
              </a:rPr>
              <a:t>と</a:t>
            </a:r>
            <a:endParaRPr lang="en-US" altLang="ja-JP" sz="1200" dirty="0" smtClean="0">
              <a:latin typeface="HGP創英角ｺﾞｼｯｸUB" pitchFamily="50" charset="-128"/>
              <a:ea typeface="HGP創英角ｺﾞｼｯｸUB" pitchFamily="50" charset="-128"/>
            </a:endParaRPr>
          </a:p>
          <a:p>
            <a:r>
              <a:rPr lang="ja-JP" altLang="en-US" sz="1200" dirty="0" smtClean="0">
                <a:latin typeface="HGP創英角ｺﾞｼｯｸUB" pitchFamily="50" charset="-128"/>
                <a:ea typeface="HGP創英角ｺﾞｼｯｸUB" pitchFamily="50" charset="-128"/>
              </a:rPr>
              <a:t>　現行体制</a:t>
            </a:r>
            <a:r>
              <a:rPr lang="ja-JP" altLang="en-US" sz="1200" dirty="0">
                <a:latin typeface="HGP創英角ｺﾞｼｯｸUB" pitchFamily="50" charset="-128"/>
                <a:ea typeface="HGP創英角ｺﾞｼｯｸUB" pitchFamily="50" charset="-128"/>
              </a:rPr>
              <a:t>でのフォローが可能なレベルと</a:t>
            </a:r>
            <a:r>
              <a:rPr lang="ja-JP" altLang="en-US" sz="1200" dirty="0" smtClean="0">
                <a:latin typeface="HGP創英角ｺﾞｼｯｸUB" pitchFamily="50" charset="-128"/>
                <a:ea typeface="HGP創英角ｺﾞｼｯｸUB" pitchFamily="50" charset="-128"/>
              </a:rPr>
              <a:t>なる</a:t>
            </a:r>
            <a:endParaRPr lang="ja-JP" altLang="en-US" sz="1100" dirty="0"/>
          </a:p>
        </p:txBody>
      </p:sp>
      <p:graphicFrame>
        <p:nvGraphicFramePr>
          <p:cNvPr id="56487" name="Object 167"/>
          <p:cNvGraphicFramePr>
            <a:graphicFrameLocks noChangeAspect="1"/>
          </p:cNvGraphicFramePr>
          <p:nvPr/>
        </p:nvGraphicFramePr>
        <p:xfrm>
          <a:off x="506506" y="2348880"/>
          <a:ext cx="5126208" cy="3454648"/>
        </p:xfrm>
        <a:graphic>
          <a:graphicData uri="http://schemas.openxmlformats.org/presentationml/2006/ole">
            <p:oleObj spid="_x0000_s125985" name="グラフ" r:id="rId4" imgW="5381743" imgH="4067062" progId="MSGraph.Chart.8">
              <p:embed followColorScheme="full"/>
            </p:oleObj>
          </a:graphicData>
        </a:graphic>
      </p:graphicFrame>
      <p:sp>
        <p:nvSpPr>
          <p:cNvPr id="14" name="Rectangle 10"/>
          <p:cNvSpPr>
            <a:spLocks noChangeArrowheads="1"/>
          </p:cNvSpPr>
          <p:nvPr/>
        </p:nvSpPr>
        <p:spPr bwMode="auto">
          <a:xfrm>
            <a:off x="1364612" y="2348880"/>
            <a:ext cx="507339" cy="144462"/>
          </a:xfrm>
          <a:prstGeom prst="rect">
            <a:avLst/>
          </a:prstGeom>
          <a:solidFill>
            <a:srgbClr val="00CCFF"/>
          </a:solidFill>
          <a:ln w="9525">
            <a:solidFill>
              <a:schemeClr val="tx1"/>
            </a:solidFill>
            <a:miter lim="800000"/>
            <a:headEnd/>
            <a:tailEnd/>
          </a:ln>
          <a:effectLst/>
        </p:spPr>
        <p:txBody>
          <a:bodyPr wrap="none" lIns="91360" tIns="45680" rIns="91360" bIns="45680" anchor="ctr"/>
          <a:lstStyle/>
          <a:p>
            <a:endParaRPr lang="ja-JP" altLang="en-US"/>
          </a:p>
        </p:txBody>
      </p:sp>
      <p:sp>
        <p:nvSpPr>
          <p:cNvPr id="15" name="Text Box 11"/>
          <p:cNvSpPr txBox="1">
            <a:spLocks noChangeArrowheads="1"/>
          </p:cNvSpPr>
          <p:nvPr/>
        </p:nvSpPr>
        <p:spPr bwMode="auto">
          <a:xfrm>
            <a:off x="1910667" y="2276881"/>
            <a:ext cx="1372330" cy="276918"/>
          </a:xfrm>
          <a:prstGeom prst="rect">
            <a:avLst/>
          </a:prstGeom>
          <a:noFill/>
          <a:ln w="9525">
            <a:noFill/>
            <a:miter lim="800000"/>
            <a:headEnd/>
            <a:tailEnd/>
          </a:ln>
          <a:effectLst/>
        </p:spPr>
        <p:txBody>
          <a:bodyPr wrap="none" lIns="91360" tIns="45680" rIns="91360" bIns="45680">
            <a:spAutoFit/>
          </a:bodyPr>
          <a:lstStyle/>
          <a:p>
            <a:r>
              <a:rPr lang="ja-JP" altLang="en-US" sz="1200" dirty="0"/>
              <a:t>：営業スタッフ時間</a:t>
            </a:r>
          </a:p>
        </p:txBody>
      </p:sp>
      <p:sp>
        <p:nvSpPr>
          <p:cNvPr id="16" name="Rectangle 9"/>
          <p:cNvSpPr>
            <a:spLocks noChangeArrowheads="1"/>
          </p:cNvSpPr>
          <p:nvPr/>
        </p:nvSpPr>
        <p:spPr bwMode="auto">
          <a:xfrm>
            <a:off x="3470848" y="2348901"/>
            <a:ext cx="507339" cy="144463"/>
          </a:xfrm>
          <a:prstGeom prst="rect">
            <a:avLst/>
          </a:prstGeom>
          <a:solidFill>
            <a:srgbClr val="CCFFCC"/>
          </a:solidFill>
          <a:ln w="9525">
            <a:solidFill>
              <a:schemeClr val="tx1"/>
            </a:solidFill>
            <a:miter lim="800000"/>
            <a:headEnd/>
            <a:tailEnd/>
          </a:ln>
          <a:effectLst/>
        </p:spPr>
        <p:txBody>
          <a:bodyPr wrap="none" lIns="91360" tIns="45680" rIns="91360" bIns="45680" anchor="ctr"/>
          <a:lstStyle/>
          <a:p>
            <a:endParaRPr lang="ja-JP" altLang="en-US"/>
          </a:p>
        </p:txBody>
      </p:sp>
      <p:sp>
        <p:nvSpPr>
          <p:cNvPr id="17" name="Text Box 12"/>
          <p:cNvSpPr txBox="1">
            <a:spLocks noChangeArrowheads="1"/>
          </p:cNvSpPr>
          <p:nvPr/>
        </p:nvSpPr>
        <p:spPr bwMode="auto">
          <a:xfrm>
            <a:off x="4016902" y="2276881"/>
            <a:ext cx="1372330" cy="276918"/>
          </a:xfrm>
          <a:prstGeom prst="rect">
            <a:avLst/>
          </a:prstGeom>
          <a:noFill/>
          <a:ln w="9525">
            <a:noFill/>
            <a:miter lim="800000"/>
            <a:headEnd/>
            <a:tailEnd/>
          </a:ln>
          <a:effectLst/>
        </p:spPr>
        <p:txBody>
          <a:bodyPr wrap="none" lIns="91360" tIns="45680" rIns="91360" bIns="45680">
            <a:spAutoFit/>
          </a:bodyPr>
          <a:lstStyle/>
          <a:p>
            <a:r>
              <a:rPr lang="ja-JP" altLang="en-US" sz="1200" dirty="0"/>
              <a:t>：本部スタッフ時間</a:t>
            </a:r>
          </a:p>
        </p:txBody>
      </p:sp>
      <p:sp>
        <p:nvSpPr>
          <p:cNvPr id="18" name="Text Box 7"/>
          <p:cNvSpPr txBox="1">
            <a:spLocks noChangeArrowheads="1"/>
          </p:cNvSpPr>
          <p:nvPr/>
        </p:nvSpPr>
        <p:spPr bwMode="auto">
          <a:xfrm>
            <a:off x="1442615" y="1988839"/>
            <a:ext cx="3361656" cy="307696"/>
          </a:xfrm>
          <a:prstGeom prst="rect">
            <a:avLst/>
          </a:prstGeom>
          <a:noFill/>
          <a:ln w="9525">
            <a:noFill/>
            <a:miter lim="800000"/>
            <a:headEnd/>
            <a:tailEnd/>
          </a:ln>
          <a:effectLst/>
        </p:spPr>
        <p:txBody>
          <a:bodyPr wrap="none" lIns="91360" tIns="45680" rIns="91360" bIns="45680">
            <a:spAutoFit/>
          </a:bodyPr>
          <a:lstStyle/>
          <a:p>
            <a:r>
              <a:rPr lang="ja-JP" altLang="en-US" sz="1400" b="1" dirty="0" smtClean="0"/>
              <a:t>ＯＳＳ</a:t>
            </a:r>
            <a:r>
              <a:rPr lang="ja-JP" altLang="en-US" sz="1400" b="1" dirty="0"/>
              <a:t>導入前を１００とした場合の時間比較</a:t>
            </a:r>
          </a:p>
        </p:txBody>
      </p:sp>
      <p:sp>
        <p:nvSpPr>
          <p:cNvPr id="19" name="Text Box 15"/>
          <p:cNvSpPr txBox="1">
            <a:spLocks noChangeArrowheads="1"/>
          </p:cNvSpPr>
          <p:nvPr/>
        </p:nvSpPr>
        <p:spPr bwMode="auto">
          <a:xfrm>
            <a:off x="4088511" y="5661259"/>
            <a:ext cx="1226456" cy="261529"/>
          </a:xfrm>
          <a:prstGeom prst="rect">
            <a:avLst/>
          </a:prstGeom>
          <a:noFill/>
          <a:ln w="9525">
            <a:noFill/>
            <a:miter lim="800000"/>
            <a:headEnd/>
            <a:tailEnd/>
          </a:ln>
          <a:effectLst/>
        </p:spPr>
        <p:txBody>
          <a:bodyPr wrap="none" lIns="91360" tIns="45680" rIns="91360" bIns="45680">
            <a:spAutoFit/>
          </a:bodyPr>
          <a:lstStyle/>
          <a:p>
            <a:r>
              <a:rPr lang="ja-JP" altLang="en-US" sz="1100" b="1" dirty="0"/>
              <a:t>（利用率</a:t>
            </a:r>
            <a:r>
              <a:rPr lang="ja-JP" altLang="en-US" sz="1100" b="1" dirty="0" smtClean="0"/>
              <a:t>３０％</a:t>
            </a:r>
            <a:r>
              <a:rPr lang="ja-JP" altLang="en-US" sz="1100" b="1" dirty="0"/>
              <a:t>超</a:t>
            </a:r>
            <a:r>
              <a:rPr lang="ja-JP" altLang="en-US" sz="1100" b="1" dirty="0" smtClean="0"/>
              <a:t>）</a:t>
            </a:r>
            <a:endParaRPr lang="ja-JP" altLang="en-US" sz="1100" b="1" dirty="0"/>
          </a:p>
        </p:txBody>
      </p:sp>
      <p:sp>
        <p:nvSpPr>
          <p:cNvPr id="20" name="テキスト ボックス 19"/>
          <p:cNvSpPr txBox="1"/>
          <p:nvPr/>
        </p:nvSpPr>
        <p:spPr>
          <a:xfrm>
            <a:off x="309893" y="277271"/>
            <a:ext cx="6552729" cy="369279"/>
          </a:xfrm>
          <a:prstGeom prst="rect">
            <a:avLst/>
          </a:prstGeom>
          <a:noFill/>
        </p:spPr>
        <p:txBody>
          <a:bodyPr wrap="square" lIns="91386" tIns="45694" rIns="91386" bIns="45694" rtlCol="0">
            <a:spAutoFit/>
          </a:bodyPr>
          <a:lstStyle/>
          <a:p>
            <a:r>
              <a:rPr kumimoji="1" lang="ja-JP" altLang="en-US" b="1" dirty="0" smtClean="0">
                <a:latin typeface="HG丸ｺﾞｼｯｸM-PRO" panose="020F0600000000000000" pitchFamily="50" charset="-128"/>
                <a:ea typeface="HG丸ｺﾞｼｯｸM-PRO" panose="020F0600000000000000" pitchFamily="50" charset="-128"/>
              </a:rPr>
              <a:t>１５．</a:t>
            </a:r>
            <a:r>
              <a:rPr lang="ja-JP" altLang="en-US" b="1" dirty="0" smtClean="0">
                <a:latin typeface="HG丸ｺﾞｼｯｸM-PRO" panose="020F0600000000000000" pitchFamily="50" charset="-128"/>
                <a:ea typeface="HG丸ｺﾞｼｯｸM-PRO" panose="020F0600000000000000" pitchFamily="50" charset="-128"/>
              </a:rPr>
              <a:t>ＯＳＳ申請による登録業務時間の削減</a:t>
            </a:r>
            <a:endParaRPr kumimoji="1" lang="ja-JP" altLang="en-US" b="1" dirty="0">
              <a:latin typeface="HG丸ｺﾞｼｯｸM-PRO" panose="020F0600000000000000" pitchFamily="50" charset="-128"/>
              <a:ea typeface="HG丸ｺﾞｼｯｸM-PRO" panose="020F0600000000000000" pitchFamily="50" charset="-128"/>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28229" y="476250"/>
            <a:ext cx="9049544" cy="6024563"/>
          </a:xfrm>
          <a:ln>
            <a:solidFill>
              <a:schemeClr val="bg1">
                <a:lumMod val="50000"/>
              </a:schemeClr>
            </a:solidFill>
          </a:ln>
        </p:spPr>
        <p:txBody>
          <a:bodyPr/>
          <a:lstStyle/>
          <a:p>
            <a:pPr algn="l">
              <a:buFont typeface="Arial" charset="0"/>
              <a:buNone/>
              <a:defRPr/>
            </a:pPr>
            <a:r>
              <a:rPr lang="ja-JP" altLang="en-US" sz="1600" dirty="0" smtClean="0">
                <a:solidFill>
                  <a:schemeClr val="tx1"/>
                </a:solidFill>
              </a:rPr>
              <a:t>　</a:t>
            </a:r>
            <a:endParaRPr lang="en-US" altLang="ja-JP" sz="1800" b="1"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rgbClr val="FFFF00"/>
              </a:solidFill>
            </a:endParaRPr>
          </a:p>
          <a:p>
            <a:pPr algn="l">
              <a:buFont typeface="Arial" charset="0"/>
              <a:buNone/>
              <a:defRPr/>
            </a:pPr>
            <a:r>
              <a:rPr lang="ja-JP" altLang="en-US" sz="1600" dirty="0" smtClean="0">
                <a:solidFill>
                  <a:schemeClr val="tx1"/>
                </a:solidFill>
              </a:rPr>
              <a:t>　</a:t>
            </a:r>
            <a:endParaRPr lang="en-US" altLang="ja-JP" sz="1600" b="1"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rPr>
              <a:t>　</a:t>
            </a: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p:txBody>
      </p:sp>
      <p:sp>
        <p:nvSpPr>
          <p:cNvPr id="8" name="テキスト ボックス 7"/>
          <p:cNvSpPr txBox="1"/>
          <p:nvPr/>
        </p:nvSpPr>
        <p:spPr>
          <a:xfrm>
            <a:off x="974558" y="1947670"/>
            <a:ext cx="2105025" cy="1107915"/>
          </a:xfrm>
          <a:prstGeom prst="rect">
            <a:avLst/>
          </a:prstGeom>
          <a:solidFill>
            <a:schemeClr val="bg1">
              <a:lumMod val="95000"/>
            </a:schemeClr>
          </a:solidFill>
          <a:ln>
            <a:solidFill>
              <a:schemeClr val="tx1"/>
            </a:solidFill>
          </a:ln>
        </p:spPr>
        <p:txBody>
          <a:bodyPr wrap="square" lIns="91360" tIns="45680" rIns="91360" bIns="45680" anchor="b">
            <a:spAutoFit/>
          </a:bodyPr>
          <a:lstStyle/>
          <a:p>
            <a:pPr algn="ctr">
              <a:defRPr/>
            </a:pPr>
            <a:r>
              <a:rPr lang="ja-JP" altLang="en-US" dirty="0" smtClean="0">
                <a:latin typeface="Arial" charset="0"/>
              </a:rPr>
              <a:t>車庫</a:t>
            </a:r>
            <a:r>
              <a:rPr lang="ja-JP" altLang="en-US" dirty="0">
                <a:latin typeface="Arial" charset="0"/>
              </a:rPr>
              <a:t>証明</a:t>
            </a:r>
            <a:r>
              <a:rPr lang="en-US" altLang="ja-JP" dirty="0">
                <a:latin typeface="Arial" charset="0"/>
              </a:rPr>
              <a:t/>
            </a:r>
            <a:br>
              <a:rPr lang="en-US" altLang="ja-JP" dirty="0">
                <a:latin typeface="Arial" charset="0"/>
              </a:rPr>
            </a:br>
            <a:r>
              <a:rPr lang="ja-JP" altLang="en-US" sz="1600" dirty="0" smtClean="0">
                <a:latin typeface="Arial" charset="0"/>
              </a:rPr>
              <a:t>・申請書</a:t>
            </a:r>
            <a:r>
              <a:rPr lang="ja-JP" altLang="en-US" sz="1600" dirty="0" smtClean="0">
                <a:latin typeface="Arial" charset="0"/>
              </a:rPr>
              <a:t>提出</a:t>
            </a:r>
            <a:endParaRPr lang="en-US" altLang="ja-JP" sz="1600" dirty="0" smtClean="0">
              <a:latin typeface="Arial" charset="0"/>
            </a:endParaRPr>
          </a:p>
          <a:p>
            <a:pPr>
              <a:defRPr/>
            </a:pPr>
            <a:r>
              <a:rPr lang="en-US" altLang="ja-JP" sz="1600" dirty="0" smtClean="0">
                <a:latin typeface="Arial" charset="0"/>
              </a:rPr>
              <a:t>       </a:t>
            </a:r>
            <a:r>
              <a:rPr lang="ja-JP" altLang="en-US" sz="1600" dirty="0" smtClean="0">
                <a:latin typeface="Arial" charset="0"/>
              </a:rPr>
              <a:t>・</a:t>
            </a:r>
            <a:r>
              <a:rPr lang="ja-JP" altLang="en-US" sz="1600" dirty="0" smtClean="0">
                <a:latin typeface="Arial" charset="0"/>
              </a:rPr>
              <a:t>標章回収</a:t>
            </a:r>
            <a:endParaRPr lang="en-US" altLang="ja-JP" sz="1600" dirty="0" smtClean="0">
              <a:latin typeface="Arial" charset="0"/>
            </a:endParaRPr>
          </a:p>
          <a:p>
            <a:pPr algn="ctr">
              <a:defRPr/>
            </a:pPr>
            <a:endParaRPr lang="ja-JP" altLang="en-US" sz="1600" dirty="0">
              <a:latin typeface="Arial" charset="0"/>
            </a:endParaRPr>
          </a:p>
        </p:txBody>
      </p:sp>
      <p:sp>
        <p:nvSpPr>
          <p:cNvPr id="8198" name="テキスト ボックス 8"/>
          <p:cNvSpPr txBox="1">
            <a:spLocks noChangeArrowheads="1"/>
          </p:cNvSpPr>
          <p:nvPr/>
        </p:nvSpPr>
        <p:spPr bwMode="auto">
          <a:xfrm>
            <a:off x="5187026" y="1844829"/>
            <a:ext cx="3978442" cy="1354136"/>
          </a:xfrm>
          <a:prstGeom prst="rect">
            <a:avLst/>
          </a:prstGeom>
          <a:solidFill>
            <a:schemeClr val="bg1">
              <a:lumMod val="95000"/>
            </a:schemeClr>
          </a:solidFill>
          <a:ln w="12700">
            <a:solidFill>
              <a:schemeClr val="tx1"/>
            </a:solidFill>
            <a:prstDash val="solid"/>
            <a:miter lim="800000"/>
            <a:headEnd/>
            <a:tailEnd/>
          </a:ln>
        </p:spPr>
        <p:txBody>
          <a:bodyPr wrap="square" lIns="91360" tIns="45680" rIns="91360" bIns="45680">
            <a:spAutoFit/>
          </a:bodyPr>
          <a:lstStyle/>
          <a:p>
            <a:pPr>
              <a:defRPr/>
            </a:pPr>
            <a:r>
              <a:rPr lang="ja-JP" altLang="en-US" sz="1400" dirty="0">
                <a:latin typeface="Arial" charset="0"/>
              </a:rPr>
              <a:t>　　　　　</a:t>
            </a:r>
            <a:r>
              <a:rPr lang="ja-JP" altLang="en-US" sz="1600" b="1" dirty="0">
                <a:latin typeface="Arial" charset="0"/>
              </a:rPr>
              <a:t>　</a:t>
            </a:r>
            <a:r>
              <a:rPr lang="en-US" altLang="ja-JP" sz="1600" b="1" dirty="0" smtClean="0">
                <a:latin typeface="Arial" charset="0"/>
              </a:rPr>
              <a:t>【</a:t>
            </a:r>
            <a:r>
              <a:rPr lang="ja-JP" altLang="en-US" sz="1600" b="1" dirty="0" smtClean="0">
                <a:latin typeface="Arial" charset="0"/>
              </a:rPr>
              <a:t>コスト＆リスク削減</a:t>
            </a:r>
            <a:r>
              <a:rPr lang="en-US" altLang="ja-JP" sz="1600" b="1" dirty="0" smtClean="0">
                <a:latin typeface="Arial" charset="0"/>
              </a:rPr>
              <a:t>】</a:t>
            </a:r>
            <a:r>
              <a:rPr lang="ja-JP" altLang="en-US" sz="1600" dirty="0">
                <a:latin typeface="Arial" charset="0"/>
              </a:rPr>
              <a:t>　</a:t>
            </a:r>
            <a:r>
              <a:rPr lang="ja-JP" altLang="en-US" sz="1400" dirty="0">
                <a:latin typeface="Arial" charset="0"/>
              </a:rPr>
              <a:t>　　　　　　　　　</a:t>
            </a:r>
            <a:endParaRPr lang="en-US" altLang="ja-JP" sz="1400" u="sng" dirty="0">
              <a:latin typeface="Arial" charset="0"/>
            </a:endParaRPr>
          </a:p>
          <a:p>
            <a:pPr>
              <a:defRPr/>
            </a:pPr>
            <a:r>
              <a:rPr lang="ja-JP" altLang="en-US" sz="1400" dirty="0">
                <a:latin typeface="Arial" charset="0"/>
              </a:rPr>
              <a:t>　</a:t>
            </a:r>
            <a:r>
              <a:rPr lang="ja-JP" altLang="en-US" sz="1400" dirty="0" smtClean="0">
                <a:latin typeface="Arial" charset="0"/>
              </a:rPr>
              <a:t>  </a:t>
            </a:r>
            <a:r>
              <a:rPr lang="ja-JP" altLang="en-US" sz="1600" dirty="0" smtClean="0">
                <a:latin typeface="Arial" charset="0"/>
              </a:rPr>
              <a:t>・労働時間減</a:t>
            </a:r>
            <a:endParaRPr lang="en-US" altLang="ja-JP" sz="1100" dirty="0">
              <a:latin typeface="Arial" charset="0"/>
            </a:endParaRPr>
          </a:p>
          <a:p>
            <a:pPr>
              <a:defRPr/>
            </a:pPr>
            <a:r>
              <a:rPr lang="ja-JP" altLang="en-US" sz="1600" dirty="0">
                <a:latin typeface="Arial" charset="0"/>
              </a:rPr>
              <a:t>　</a:t>
            </a:r>
            <a:r>
              <a:rPr lang="ja-JP" altLang="en-US" sz="1600" dirty="0" smtClean="0">
                <a:latin typeface="Arial" charset="0"/>
              </a:rPr>
              <a:t> ・移動コスト減</a:t>
            </a:r>
            <a:r>
              <a:rPr lang="ja-JP" altLang="en-US" sz="1100" dirty="0" smtClean="0">
                <a:latin typeface="Arial" charset="0"/>
              </a:rPr>
              <a:t>（ガソリン等） </a:t>
            </a:r>
            <a:r>
              <a:rPr lang="en-US" altLang="ja-JP" sz="1600" dirty="0">
                <a:latin typeface="Arial" charset="0"/>
              </a:rPr>
              <a:t/>
            </a:r>
            <a:br>
              <a:rPr lang="en-US" altLang="ja-JP" sz="1600" dirty="0">
                <a:latin typeface="Arial" charset="0"/>
              </a:rPr>
            </a:br>
            <a:r>
              <a:rPr lang="ja-JP" altLang="en-US" sz="1600" dirty="0">
                <a:latin typeface="Arial" charset="0"/>
              </a:rPr>
              <a:t>　</a:t>
            </a:r>
            <a:r>
              <a:rPr lang="ja-JP" altLang="en-US" sz="1600" dirty="0" smtClean="0">
                <a:latin typeface="Arial" charset="0"/>
              </a:rPr>
              <a:t> ・事故、違反、盗難、紛失等のリスク減　</a:t>
            </a:r>
            <a:endParaRPr lang="en-US" altLang="ja-JP" sz="1600" dirty="0" smtClean="0">
              <a:latin typeface="Arial" charset="0"/>
            </a:endParaRPr>
          </a:p>
          <a:p>
            <a:pPr>
              <a:defRPr/>
            </a:pPr>
            <a:r>
              <a:rPr lang="ja-JP" altLang="en-US" sz="1600" dirty="0" smtClean="0">
                <a:latin typeface="Arial" charset="0"/>
              </a:rPr>
              <a:t>　 ・その他</a:t>
            </a:r>
            <a:r>
              <a:rPr lang="ja-JP" altLang="en-US" sz="1600" b="1" dirty="0" smtClean="0">
                <a:latin typeface="Arial" charset="0"/>
              </a:rPr>
              <a:t>  </a:t>
            </a:r>
            <a:endParaRPr lang="en-US" altLang="ja-JP" sz="1400" b="1" dirty="0">
              <a:latin typeface="Arial" charset="0"/>
            </a:endParaRPr>
          </a:p>
        </p:txBody>
      </p:sp>
      <p:sp>
        <p:nvSpPr>
          <p:cNvPr id="7" name="テキスト ボックス 6"/>
          <p:cNvSpPr txBox="1"/>
          <p:nvPr/>
        </p:nvSpPr>
        <p:spPr>
          <a:xfrm>
            <a:off x="3158802" y="764712"/>
            <a:ext cx="3276364" cy="369251"/>
          </a:xfrm>
          <a:prstGeom prst="rect">
            <a:avLst/>
          </a:prstGeom>
          <a:solidFill>
            <a:schemeClr val="accent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square" lIns="91360" tIns="45680" rIns="91360" bIns="45680">
            <a:spAutoFit/>
          </a:bodyPr>
          <a:lstStyle/>
          <a:p>
            <a:pPr algn="ctr">
              <a:defRPr/>
            </a:pPr>
            <a:r>
              <a:rPr lang="ja-JP" altLang="en-US" dirty="0"/>
              <a:t>営業スタッフの</a:t>
            </a:r>
            <a:r>
              <a:rPr lang="ja-JP" altLang="en-US" dirty="0" smtClean="0"/>
              <a:t>働き方の変革</a:t>
            </a:r>
            <a:endParaRPr lang="ja-JP" altLang="en-US" dirty="0"/>
          </a:p>
        </p:txBody>
      </p:sp>
      <p:sp>
        <p:nvSpPr>
          <p:cNvPr id="9" name="テキスト ボックス 8"/>
          <p:cNvSpPr txBox="1"/>
          <p:nvPr/>
        </p:nvSpPr>
        <p:spPr>
          <a:xfrm>
            <a:off x="1364601" y="1340779"/>
            <a:ext cx="1327679" cy="369251"/>
          </a:xfrm>
          <a:prstGeom prst="rect">
            <a:avLst/>
          </a:prstGeom>
          <a:solidFill>
            <a:schemeClr val="accent1">
              <a:tint val="66000"/>
              <a:satMod val="160000"/>
            </a:schemeClr>
          </a:solidFill>
          <a:ln>
            <a:solidFill>
              <a:schemeClr val="tx1"/>
            </a:solidFill>
          </a:ln>
        </p:spPr>
        <p:txBody>
          <a:bodyPr lIns="91360" tIns="45680" rIns="91360" bIns="45680">
            <a:spAutoFit/>
          </a:bodyPr>
          <a:lstStyle/>
          <a:p>
            <a:pPr algn="ctr">
              <a:defRPr/>
            </a:pPr>
            <a:r>
              <a:rPr lang="ja-JP" altLang="en-US" dirty="0">
                <a:latin typeface="Arial" charset="0"/>
              </a:rPr>
              <a:t>窓口登録</a:t>
            </a:r>
          </a:p>
        </p:txBody>
      </p:sp>
      <p:sp>
        <p:nvSpPr>
          <p:cNvPr id="14" name="テキスト ボックス 13"/>
          <p:cNvSpPr txBox="1"/>
          <p:nvPr/>
        </p:nvSpPr>
        <p:spPr>
          <a:xfrm>
            <a:off x="6513180" y="1340779"/>
            <a:ext cx="1325960" cy="369251"/>
          </a:xfrm>
          <a:prstGeom prst="rect">
            <a:avLst/>
          </a:prstGeom>
          <a:solidFill>
            <a:schemeClr val="accent1">
              <a:tint val="66000"/>
              <a:satMod val="160000"/>
            </a:schemeClr>
          </a:solidFill>
          <a:ln>
            <a:solidFill>
              <a:schemeClr val="tx1"/>
            </a:solidFill>
          </a:ln>
        </p:spPr>
        <p:txBody>
          <a:bodyPr lIns="91360" tIns="45680" rIns="91360" bIns="45680">
            <a:spAutoFit/>
          </a:bodyPr>
          <a:lstStyle/>
          <a:p>
            <a:pPr algn="ctr">
              <a:defRPr/>
            </a:pPr>
            <a:r>
              <a:rPr lang="ja-JP" altLang="en-US" dirty="0">
                <a:latin typeface="Arial" charset="0"/>
              </a:rPr>
              <a:t>ＯＳＳ登録</a:t>
            </a:r>
          </a:p>
        </p:txBody>
      </p:sp>
      <p:sp>
        <p:nvSpPr>
          <p:cNvPr id="13" name="右矢印 12"/>
          <p:cNvSpPr/>
          <p:nvPr/>
        </p:nvSpPr>
        <p:spPr>
          <a:xfrm>
            <a:off x="3110617" y="2002586"/>
            <a:ext cx="2029354" cy="1175566"/>
          </a:xfrm>
          <a:prstGeom prst="rightArrow">
            <a:avLst/>
          </a:prstGeom>
          <a:solidFill>
            <a:schemeClr val="tx2">
              <a:lumMod val="60000"/>
              <a:lumOff val="40000"/>
            </a:schemeClr>
          </a:solidFill>
          <a:ln/>
        </p:spPr>
        <p:style>
          <a:lnRef idx="0">
            <a:schemeClr val="accent3"/>
          </a:lnRef>
          <a:fillRef idx="3">
            <a:schemeClr val="accent3"/>
          </a:fillRef>
          <a:effectRef idx="3">
            <a:schemeClr val="accent3"/>
          </a:effectRef>
          <a:fontRef idx="minor">
            <a:schemeClr val="lt1"/>
          </a:fontRef>
        </p:style>
        <p:txBody>
          <a:bodyPr lIns="91360" tIns="45680" rIns="91360" bIns="45680" anchor="ctr"/>
          <a:lstStyle/>
          <a:p>
            <a:pPr algn="ctr">
              <a:defRPr/>
            </a:pPr>
            <a:endParaRPr lang="ja-JP" altLang="en-US"/>
          </a:p>
        </p:txBody>
      </p:sp>
      <p:sp>
        <p:nvSpPr>
          <p:cNvPr id="12301" name="テキスト ボックス 14"/>
          <p:cNvSpPr txBox="1">
            <a:spLocks noChangeArrowheads="1"/>
          </p:cNvSpPr>
          <p:nvPr/>
        </p:nvSpPr>
        <p:spPr bwMode="auto">
          <a:xfrm>
            <a:off x="3156571" y="2438411"/>
            <a:ext cx="1812365" cy="318817"/>
          </a:xfrm>
          <a:prstGeom prst="rect">
            <a:avLst/>
          </a:prstGeom>
          <a:noFill/>
          <a:ln w="9525">
            <a:noFill/>
            <a:miter lim="800000"/>
            <a:headEnd/>
            <a:tailEnd/>
          </a:ln>
        </p:spPr>
        <p:txBody>
          <a:bodyPr wrap="square" lIns="91360" tIns="45680" rIns="91360" bIns="45680">
            <a:spAutoFit/>
          </a:bodyPr>
          <a:lstStyle/>
          <a:p>
            <a:r>
              <a:rPr lang="ja-JP" altLang="en-US" sz="1400" b="1" dirty="0" smtClean="0">
                <a:solidFill>
                  <a:schemeClr val="bg1"/>
                </a:solidFill>
              </a:rPr>
              <a:t>ＯＳＳによる工数減</a:t>
            </a:r>
            <a:endParaRPr lang="ja-JP" altLang="en-US" sz="1400" b="1" dirty="0">
              <a:solidFill>
                <a:schemeClr val="bg1"/>
              </a:solidFill>
            </a:endParaRPr>
          </a:p>
        </p:txBody>
      </p:sp>
      <p:sp>
        <p:nvSpPr>
          <p:cNvPr id="16" name="下矢印 15"/>
          <p:cNvSpPr/>
          <p:nvPr/>
        </p:nvSpPr>
        <p:spPr>
          <a:xfrm>
            <a:off x="2768764" y="3501008"/>
            <a:ext cx="4368485" cy="1008112"/>
          </a:xfrm>
          <a:prstGeom prst="downArrow">
            <a:avLst>
              <a:gd name="adj1" fmla="val 50000"/>
              <a:gd name="adj2" fmla="val 44494"/>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91360" tIns="45680" rIns="91360" bIns="45680" anchor="ctr"/>
          <a:lstStyle/>
          <a:p>
            <a:pPr algn="ctr">
              <a:defRPr/>
            </a:pPr>
            <a:endParaRPr lang="ja-JP" altLang="en-US"/>
          </a:p>
        </p:txBody>
      </p:sp>
      <p:sp>
        <p:nvSpPr>
          <p:cNvPr id="17" name="テキスト ボックス 16"/>
          <p:cNvSpPr txBox="1"/>
          <p:nvPr/>
        </p:nvSpPr>
        <p:spPr>
          <a:xfrm>
            <a:off x="662530" y="4653147"/>
            <a:ext cx="8580953" cy="369251"/>
          </a:xfrm>
          <a:prstGeom prst="rect">
            <a:avLst/>
          </a:prstGeom>
          <a:solidFill>
            <a:schemeClr val="accent5">
              <a:lumMod val="20000"/>
              <a:lumOff val="80000"/>
            </a:schemeClr>
          </a:solidFill>
          <a:ln w="60325" cmpd="dbl">
            <a:solidFill>
              <a:schemeClr val="tx1"/>
            </a:solidFill>
          </a:ln>
        </p:spPr>
        <p:txBody>
          <a:bodyPr wrap="square" lIns="91360" tIns="45680" rIns="91360" bIns="45680">
            <a:spAutoFit/>
          </a:bodyPr>
          <a:lstStyle/>
          <a:p>
            <a:pPr algn="ctr">
              <a:defRPr/>
            </a:pPr>
            <a:r>
              <a:rPr lang="ja-JP" altLang="en-US" dirty="0">
                <a:latin typeface="Arial" charset="0"/>
              </a:rPr>
              <a:t>営業スタッフの業務</a:t>
            </a:r>
            <a:r>
              <a:rPr lang="ja-JP" altLang="en-US" dirty="0" smtClean="0">
                <a:latin typeface="Arial" charset="0"/>
              </a:rPr>
              <a:t>負荷軽減</a:t>
            </a:r>
            <a:r>
              <a:rPr lang="ja-JP" altLang="en-US" dirty="0">
                <a:latin typeface="Arial" charset="0"/>
              </a:rPr>
              <a:t>に</a:t>
            </a:r>
            <a:r>
              <a:rPr lang="ja-JP" altLang="en-US" dirty="0" smtClean="0">
                <a:latin typeface="Arial" charset="0"/>
              </a:rPr>
              <a:t>よる顧客活動を強化⇒</a:t>
            </a:r>
            <a:r>
              <a:rPr lang="ja-JP" altLang="en-US" dirty="0">
                <a:solidFill>
                  <a:srgbClr val="FF0000"/>
                </a:solidFill>
                <a:latin typeface="Arial" charset="0"/>
              </a:rPr>
              <a:t>生産性向上</a:t>
            </a:r>
          </a:p>
        </p:txBody>
      </p:sp>
      <p:sp>
        <p:nvSpPr>
          <p:cNvPr id="19" name="テキスト ボックス 18"/>
          <p:cNvSpPr txBox="1"/>
          <p:nvPr/>
        </p:nvSpPr>
        <p:spPr>
          <a:xfrm>
            <a:off x="584524" y="5229220"/>
            <a:ext cx="1325960" cy="318849"/>
          </a:xfrm>
          <a:prstGeom prst="rect">
            <a:avLst/>
          </a:prstGeom>
          <a:solidFill>
            <a:schemeClr val="accent6">
              <a:lumMod val="60000"/>
              <a:lumOff val="40000"/>
            </a:schemeClr>
          </a:solidFill>
          <a:ln>
            <a:solidFill>
              <a:schemeClr val="accent6">
                <a:lumMod val="75000"/>
              </a:schemeClr>
            </a:solidFill>
          </a:ln>
        </p:spPr>
        <p:txBody>
          <a:bodyPr lIns="91360" tIns="45680" rIns="91360" bIns="45680">
            <a:spAutoFit/>
          </a:bodyPr>
          <a:lstStyle/>
          <a:p>
            <a:pPr algn="ctr">
              <a:defRPr/>
            </a:pPr>
            <a:r>
              <a:rPr lang="ja-JP" altLang="en-US" sz="1400" b="1" dirty="0">
                <a:solidFill>
                  <a:srgbClr val="FF0000"/>
                </a:solidFill>
                <a:latin typeface="Arial" charset="0"/>
              </a:rPr>
              <a:t>ポイント</a:t>
            </a:r>
          </a:p>
        </p:txBody>
      </p:sp>
      <p:sp>
        <p:nvSpPr>
          <p:cNvPr id="12305" name="テキスト ボックス 6"/>
          <p:cNvSpPr txBox="1">
            <a:spLocks noChangeArrowheads="1"/>
          </p:cNvSpPr>
          <p:nvPr/>
        </p:nvSpPr>
        <p:spPr bwMode="auto">
          <a:xfrm>
            <a:off x="583756" y="5569530"/>
            <a:ext cx="8748581" cy="861694"/>
          </a:xfrm>
          <a:prstGeom prst="rect">
            <a:avLst/>
          </a:prstGeom>
          <a:noFill/>
          <a:ln w="9525">
            <a:solidFill>
              <a:schemeClr val="tx1"/>
            </a:solidFill>
            <a:miter lim="800000"/>
            <a:headEnd/>
            <a:tailEnd/>
          </a:ln>
        </p:spPr>
        <p:txBody>
          <a:bodyPr lIns="91360" tIns="45680" rIns="91360" bIns="45680">
            <a:spAutoFit/>
          </a:bodyPr>
          <a:lstStyle/>
          <a:p>
            <a:r>
              <a:rPr lang="ja-JP" altLang="en-US" sz="1400" dirty="0"/>
              <a:t>　</a:t>
            </a:r>
            <a:r>
              <a:rPr lang="ja-JP" altLang="en-US" sz="1600" b="1" dirty="0">
                <a:latin typeface="HGP創英角ｺﾞｼｯｸUB" pitchFamily="50" charset="-128"/>
                <a:ea typeface="HGP創英角ｺﾞｼｯｸUB" pitchFamily="50" charset="-128"/>
              </a:rPr>
              <a:t>ＯＳＳの積極的な利用は、営業スタッフのバックヤード</a:t>
            </a:r>
            <a:r>
              <a:rPr lang="ja-JP" altLang="en-US" sz="1600" b="1" dirty="0" smtClean="0">
                <a:latin typeface="HGP創英角ｺﾞｼｯｸUB" pitchFamily="50" charset="-128"/>
                <a:ea typeface="HGP創英角ｺﾞｼｯｸUB" pitchFamily="50" charset="-128"/>
              </a:rPr>
              <a:t>の</a:t>
            </a:r>
            <a:r>
              <a:rPr lang="ja-JP" altLang="en-US" sz="1600" b="1" dirty="0" smtClean="0">
                <a:solidFill>
                  <a:srgbClr val="FF0000"/>
                </a:solidFill>
                <a:latin typeface="HGP創英角ｺﾞｼｯｸUB" pitchFamily="50" charset="-128"/>
                <a:ea typeface="HGP創英角ｺﾞｼｯｸUB" pitchFamily="50" charset="-128"/>
              </a:rPr>
              <a:t>業務処理</a:t>
            </a:r>
            <a:r>
              <a:rPr lang="ja-JP" altLang="en-US" sz="1600" b="1" dirty="0">
                <a:solidFill>
                  <a:srgbClr val="FF0000"/>
                </a:solidFill>
                <a:latin typeface="HGP創英角ｺﾞｼｯｸUB" pitchFamily="50" charset="-128"/>
                <a:ea typeface="HGP創英角ｺﾞｼｯｸUB" pitchFamily="50" charset="-128"/>
              </a:rPr>
              <a:t>時間</a:t>
            </a:r>
            <a:r>
              <a:rPr lang="ja-JP" altLang="en-US" sz="1600" b="1" dirty="0" smtClean="0">
                <a:solidFill>
                  <a:srgbClr val="FF0000"/>
                </a:solidFill>
                <a:latin typeface="HGP創英角ｺﾞｼｯｸUB" pitchFamily="50" charset="-128"/>
                <a:ea typeface="HGP創英角ｺﾞｼｯｸUB" pitchFamily="50" charset="-128"/>
              </a:rPr>
              <a:t>を軽減し</a:t>
            </a:r>
            <a:r>
              <a:rPr lang="ja-JP" altLang="en-US" sz="1600" b="1" dirty="0">
                <a:solidFill>
                  <a:srgbClr val="FF0000"/>
                </a:solidFill>
                <a:latin typeface="HGP創英角ｺﾞｼｯｸUB" pitchFamily="50" charset="-128"/>
                <a:ea typeface="HGP創英角ｺﾞｼｯｸUB" pitchFamily="50" charset="-128"/>
              </a:rPr>
              <a:t>、創出</a:t>
            </a:r>
            <a:r>
              <a:rPr lang="ja-JP" altLang="en-US" sz="1600" b="1" dirty="0" smtClean="0">
                <a:solidFill>
                  <a:srgbClr val="FF0000"/>
                </a:solidFill>
                <a:latin typeface="HGP創英角ｺﾞｼｯｸUB" pitchFamily="50" charset="-128"/>
                <a:ea typeface="HGP創英角ｺﾞｼｯｸUB" pitchFamily="50" charset="-128"/>
              </a:rPr>
              <a:t>した時間を</a:t>
            </a:r>
            <a:endParaRPr lang="en-US" altLang="ja-JP" sz="1600" b="1" dirty="0" smtClean="0">
              <a:solidFill>
                <a:srgbClr val="FF0000"/>
              </a:solidFill>
              <a:latin typeface="HGP創英角ｺﾞｼｯｸUB" pitchFamily="50" charset="-128"/>
              <a:ea typeface="HGP創英角ｺﾞｼｯｸUB" pitchFamily="50" charset="-128"/>
            </a:endParaRPr>
          </a:p>
          <a:p>
            <a:r>
              <a:rPr lang="ja-JP" altLang="en-US" sz="1600" b="1" dirty="0" smtClean="0">
                <a:solidFill>
                  <a:srgbClr val="FF0000"/>
                </a:solidFill>
                <a:latin typeface="HGP創英角ｺﾞｼｯｸUB" pitchFamily="50" charset="-128"/>
                <a:ea typeface="HGP創英角ｺﾞｼｯｸUB" pitchFamily="50" charset="-128"/>
              </a:rPr>
              <a:t>　</a:t>
            </a:r>
            <a:r>
              <a:rPr lang="ja-JP" altLang="en-US" sz="1600" b="1" dirty="0" smtClean="0">
                <a:solidFill>
                  <a:srgbClr val="FF0000"/>
                </a:solidFill>
                <a:latin typeface="HGP創英角ｺﾞｼｯｸUB" pitchFamily="50" charset="-128"/>
                <a:ea typeface="HGP創英角ｺﾞｼｯｸUB" pitchFamily="50" charset="-128"/>
              </a:rPr>
              <a:t>本来</a:t>
            </a:r>
            <a:r>
              <a:rPr lang="ja-JP" altLang="en-US" sz="1600" b="1" dirty="0" smtClean="0">
                <a:solidFill>
                  <a:srgbClr val="FF0000"/>
                </a:solidFill>
                <a:latin typeface="HGP創英角ｺﾞｼｯｸUB" pitchFamily="50" charset="-128"/>
                <a:ea typeface="HGP創英角ｺﾞｼｯｸUB" pitchFamily="50" charset="-128"/>
              </a:rPr>
              <a:t>の営業</a:t>
            </a:r>
            <a:r>
              <a:rPr lang="ja-JP" altLang="en-US" sz="1600" b="1" dirty="0">
                <a:solidFill>
                  <a:srgbClr val="FF0000"/>
                </a:solidFill>
                <a:latin typeface="HGP創英角ｺﾞｼｯｸUB" pitchFamily="50" charset="-128"/>
                <a:ea typeface="HGP創英角ｺﾞｼｯｸUB" pitchFamily="50" charset="-128"/>
              </a:rPr>
              <a:t>活動に</a:t>
            </a:r>
            <a:r>
              <a:rPr lang="ja-JP" altLang="en-US" sz="1600" b="1" dirty="0" smtClean="0">
                <a:solidFill>
                  <a:srgbClr val="FF0000"/>
                </a:solidFill>
                <a:latin typeface="HGP創英角ｺﾞｼｯｸUB" pitchFamily="50" charset="-128"/>
                <a:ea typeface="HGP創英角ｺﾞｼｯｸUB" pitchFamily="50" charset="-128"/>
              </a:rPr>
              <a:t>割り当てる</a:t>
            </a:r>
            <a:r>
              <a:rPr lang="ja-JP" altLang="en-US" sz="1600" b="1" dirty="0" smtClean="0">
                <a:latin typeface="HGP創英角ｺﾞｼｯｸUB" pitchFamily="50" charset="-128"/>
                <a:ea typeface="HGP創英角ｺﾞｼｯｸUB" pitchFamily="50" charset="-128"/>
              </a:rPr>
              <a:t>ことができる。</a:t>
            </a:r>
            <a:endParaRPr lang="en-US" altLang="ja-JP" sz="1600" b="1" dirty="0" smtClean="0">
              <a:latin typeface="HGP創英角ｺﾞｼｯｸUB" pitchFamily="50" charset="-128"/>
              <a:ea typeface="HGP創英角ｺﾞｼｯｸUB" pitchFamily="50" charset="-128"/>
            </a:endParaRPr>
          </a:p>
          <a:p>
            <a:r>
              <a:rPr lang="ja-JP" altLang="en-US" sz="1600" b="1" dirty="0">
                <a:latin typeface="HGP創英角ｺﾞｼｯｸUB" pitchFamily="50" charset="-128"/>
                <a:ea typeface="HGP創英角ｺﾞｼｯｸUB" pitchFamily="50" charset="-128"/>
              </a:rPr>
              <a:t>　</a:t>
            </a:r>
            <a:r>
              <a:rPr lang="ja-JP" altLang="en-US" sz="1600" b="1" dirty="0">
                <a:solidFill>
                  <a:srgbClr val="FF0000"/>
                </a:solidFill>
                <a:latin typeface="HGP創英角ｺﾞｼｯｸUB" pitchFamily="50" charset="-128"/>
                <a:ea typeface="HGP創英角ｺﾞｼｯｸUB" pitchFamily="50" charset="-128"/>
              </a:rPr>
              <a:t>「</a:t>
            </a:r>
            <a:r>
              <a:rPr lang="ja-JP" altLang="en-US" sz="1600" b="1" dirty="0" smtClean="0">
                <a:solidFill>
                  <a:srgbClr val="FF0000"/>
                </a:solidFill>
                <a:latin typeface="HGP創英角ｺﾞｼｯｸUB" pitchFamily="50" charset="-128"/>
                <a:ea typeface="HGP創英角ｺﾞｼｯｸUB" pitchFamily="50" charset="-128"/>
              </a:rPr>
              <a:t>ＯＳＳの利用を促進</a:t>
            </a:r>
            <a:r>
              <a:rPr lang="ja-JP" altLang="en-US" sz="1600" b="1" dirty="0">
                <a:solidFill>
                  <a:srgbClr val="FF0000"/>
                </a:solidFill>
                <a:latin typeface="HGP創英角ｺﾞｼｯｸUB" pitchFamily="50" charset="-128"/>
                <a:ea typeface="HGP創英角ｺﾞｼｯｸUB" pitchFamily="50" charset="-128"/>
              </a:rPr>
              <a:t>する＝会社の利益に貢献する」</a:t>
            </a:r>
            <a:r>
              <a:rPr lang="ja-JP" altLang="en-US" sz="1600" b="1" dirty="0">
                <a:latin typeface="HGP創英角ｺﾞｼｯｸUB" pitchFamily="50" charset="-128"/>
                <a:ea typeface="HGP創英角ｺﾞｼｯｸUB" pitchFamily="50" charset="-128"/>
              </a:rPr>
              <a:t>との目的で</a:t>
            </a:r>
            <a:r>
              <a:rPr lang="ja-JP" altLang="en-US" sz="1600" b="1" dirty="0" smtClean="0">
                <a:latin typeface="HGP創英角ｺﾞｼｯｸUB" pitchFamily="50" charset="-128"/>
                <a:ea typeface="HGP創英角ｺﾞｼｯｸUB" pitchFamily="50" charset="-128"/>
              </a:rPr>
              <a:t>取り組まれている。</a:t>
            </a:r>
            <a:endParaRPr lang="en-US" altLang="ja-JP" sz="1600" b="1" dirty="0">
              <a:latin typeface="HGP創英角ｺﾞｼｯｸUB" pitchFamily="50" charset="-128"/>
              <a:ea typeface="HGP創英角ｺﾞｼｯｸUB" pitchFamily="50" charset="-128"/>
            </a:endParaRPr>
          </a:p>
        </p:txBody>
      </p:sp>
      <p:sp>
        <p:nvSpPr>
          <p:cNvPr id="12298" name="テキスト ボックス 11"/>
          <p:cNvSpPr txBox="1">
            <a:spLocks noChangeArrowheads="1"/>
          </p:cNvSpPr>
          <p:nvPr/>
        </p:nvSpPr>
        <p:spPr bwMode="auto">
          <a:xfrm>
            <a:off x="4328937" y="3501020"/>
            <a:ext cx="1352893" cy="954027"/>
          </a:xfrm>
          <a:prstGeom prst="rect">
            <a:avLst/>
          </a:prstGeom>
          <a:noFill/>
          <a:ln w="9525">
            <a:noFill/>
            <a:miter lim="800000"/>
            <a:headEnd/>
            <a:tailEnd/>
          </a:ln>
        </p:spPr>
        <p:txBody>
          <a:bodyPr wrap="square" lIns="91360" tIns="45680" rIns="91360" bIns="45680">
            <a:spAutoFit/>
          </a:bodyPr>
          <a:lstStyle/>
          <a:p>
            <a:r>
              <a:rPr lang="ja-JP" altLang="en-US" sz="1400" b="1" dirty="0" smtClean="0">
                <a:latin typeface="Arial" charset="0"/>
              </a:rPr>
              <a:t>　　</a:t>
            </a:r>
            <a:r>
              <a:rPr lang="en-US" altLang="ja-JP" sz="1400" b="1" dirty="0" smtClean="0">
                <a:latin typeface="Arial" charset="0"/>
              </a:rPr>
              <a:t>【</a:t>
            </a:r>
            <a:r>
              <a:rPr lang="ja-JP" altLang="en-US" sz="1400" b="1" dirty="0" smtClean="0">
                <a:latin typeface="Arial" charset="0"/>
              </a:rPr>
              <a:t>強化</a:t>
            </a:r>
            <a:r>
              <a:rPr lang="en-US" altLang="ja-JP" sz="1400" b="1" dirty="0" smtClean="0">
                <a:latin typeface="Arial" charset="0"/>
              </a:rPr>
              <a:t>】</a:t>
            </a:r>
          </a:p>
          <a:p>
            <a:r>
              <a:rPr lang="ja-JP" altLang="en-US" sz="1400" b="1" dirty="0" smtClean="0">
                <a:latin typeface="Arial" charset="0"/>
              </a:rPr>
              <a:t>　・商談</a:t>
            </a:r>
            <a:endParaRPr lang="en-US" altLang="ja-JP" sz="1400" b="1" dirty="0" smtClean="0">
              <a:latin typeface="Arial" charset="0"/>
            </a:endParaRPr>
          </a:p>
          <a:p>
            <a:r>
              <a:rPr lang="ja-JP" altLang="en-US" sz="1400" b="1" dirty="0" smtClean="0">
                <a:latin typeface="Arial" charset="0"/>
              </a:rPr>
              <a:t>　・入庫促進</a:t>
            </a:r>
            <a:endParaRPr lang="en-US" altLang="ja-JP" sz="1400" b="1" dirty="0" smtClean="0">
              <a:latin typeface="Arial" charset="0"/>
            </a:endParaRPr>
          </a:p>
          <a:p>
            <a:r>
              <a:rPr lang="ja-JP" altLang="en-US" sz="1400" b="1" dirty="0" smtClean="0">
                <a:latin typeface="Arial" charset="0"/>
              </a:rPr>
              <a:t>　・調子伺い</a:t>
            </a:r>
            <a:endParaRPr lang="ja-JP" altLang="en-US" sz="1400" b="1" dirty="0"/>
          </a:p>
        </p:txBody>
      </p:sp>
      <p:sp>
        <p:nvSpPr>
          <p:cNvPr id="20" name="スライド番号プレースホルダ 13"/>
          <p:cNvSpPr>
            <a:spLocks noGrp="1"/>
          </p:cNvSpPr>
          <p:nvPr>
            <p:ph type="sldNum" sz="quarter" idx="12"/>
          </p:nvPr>
        </p:nvSpPr>
        <p:spPr bwMode="auto">
          <a:xfrm>
            <a:off x="8913815" y="6477023"/>
            <a:ext cx="825500" cy="244475"/>
          </a:xfrm>
          <a:noFill/>
          <a:ln>
            <a:miter lim="800000"/>
            <a:headEnd/>
            <a:tailEnd/>
          </a:ln>
        </p:spPr>
        <p:txBody>
          <a:bodyPr wrap="square" lIns="91360" tIns="45680" rIns="91360" bIns="45680" numCol="1" anchor="t" anchorCtr="0" compatLnSpc="1">
            <a:prstTxWarp prst="textNoShape">
              <a:avLst/>
            </a:prstTxWarp>
          </a:bodyPr>
          <a:lstStyle/>
          <a:p>
            <a:fld id="{6F840D05-F2A4-4099-BC6C-0EF3BA29C311}" type="slidenum">
              <a:rPr lang="en-US" altLang="ja-JP" sz="1400" smtClean="0">
                <a:solidFill>
                  <a:schemeClr val="tx1"/>
                </a:solidFill>
              </a:rPr>
              <a:pPr/>
              <a:t>29</a:t>
            </a:fld>
            <a:endParaRPr lang="en-US" altLang="ja-JP" sz="1400" dirty="0" smtClean="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428228" y="549275"/>
            <a:ext cx="8977313" cy="5951538"/>
          </a:xfrm>
          <a:ln w="6350">
            <a:solidFill>
              <a:schemeClr val="bg1"/>
            </a:solidFill>
          </a:ln>
        </p:spPr>
        <p:txBody>
          <a:bodyPr>
            <a:normAutofit/>
          </a:bodyPr>
          <a:lstStyle/>
          <a:p>
            <a:pPr algn="l">
              <a:buFont typeface="Arial" charset="0"/>
              <a:buNone/>
              <a:defRPr/>
            </a:pPr>
            <a:r>
              <a:rPr lang="ja-JP" altLang="en-US" sz="1600" dirty="0" smtClean="0">
                <a:solidFill>
                  <a:schemeClr val="tx1"/>
                </a:solidFill>
              </a:rPr>
              <a:t>　</a:t>
            </a:r>
            <a:r>
              <a:rPr lang="ja-JP" altLang="en-US" sz="1600" b="1" dirty="0" smtClean="0">
                <a:solidFill>
                  <a:schemeClr val="tx1"/>
                </a:solidFill>
              </a:rPr>
              <a:t>　　　　　　　　　　　　　　</a:t>
            </a:r>
            <a:endParaRPr lang="en-US" altLang="ja-JP" b="1"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rPr>
              <a:t>　</a:t>
            </a:r>
            <a:endParaRPr lang="en-US" altLang="ja-JP" sz="1600" b="1"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r>
              <a:rPr lang="ja-JP" altLang="en-US" sz="1600" dirty="0" smtClean="0">
                <a:solidFill>
                  <a:schemeClr val="tx1"/>
                </a:solidFill>
              </a:rPr>
              <a:t>　</a:t>
            </a: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a:p>
            <a:pPr algn="l">
              <a:buFont typeface="Arial" charset="0"/>
              <a:buNone/>
              <a:defRPr/>
            </a:pPr>
            <a:endParaRPr lang="en-US" altLang="ja-JP" sz="1600" dirty="0" smtClean="0">
              <a:solidFill>
                <a:schemeClr val="tx1"/>
              </a:solidFill>
            </a:endParaRPr>
          </a:p>
        </p:txBody>
      </p:sp>
      <p:sp>
        <p:nvSpPr>
          <p:cNvPr id="6" name="スライド番号プレースホルダ 13"/>
          <p:cNvSpPr>
            <a:spLocks noGrp="1"/>
          </p:cNvSpPr>
          <p:nvPr>
            <p:ph type="sldNum" sz="quarter" idx="12"/>
          </p:nvPr>
        </p:nvSpPr>
        <p:spPr bwMode="auto">
          <a:xfrm>
            <a:off x="8913814" y="6477009"/>
            <a:ext cx="825500" cy="244475"/>
          </a:xfrm>
          <a:noFill/>
          <a:ln>
            <a:miter lim="800000"/>
            <a:headEnd/>
            <a:tailEnd/>
          </a:ln>
        </p:spPr>
        <p:txBody>
          <a:bodyPr wrap="square" lIns="91424" tIns="45712" rIns="91424" bIns="45712" numCol="1" anchor="t" anchorCtr="0" compatLnSpc="1">
            <a:prstTxWarp prst="textNoShape">
              <a:avLst/>
            </a:prstTxWarp>
          </a:bodyPr>
          <a:lstStyle/>
          <a:p>
            <a:fld id="{6F840D05-F2A4-4099-BC6C-0EF3BA29C311}" type="slidenum">
              <a:rPr lang="en-US" altLang="ja-JP" sz="1400" smtClean="0">
                <a:solidFill>
                  <a:schemeClr val="tx1"/>
                </a:solidFill>
              </a:rPr>
              <a:pPr/>
              <a:t>30</a:t>
            </a:fld>
            <a:endParaRPr lang="en-US" altLang="ja-JP" sz="1400" dirty="0" smtClean="0">
              <a:solidFill>
                <a:schemeClr val="tx1"/>
              </a:solidFill>
            </a:endParaRPr>
          </a:p>
        </p:txBody>
      </p:sp>
      <p:sp>
        <p:nvSpPr>
          <p:cNvPr id="5" name="テキスト ボックス 4"/>
          <p:cNvSpPr txBox="1"/>
          <p:nvPr/>
        </p:nvSpPr>
        <p:spPr>
          <a:xfrm>
            <a:off x="584518" y="404664"/>
            <a:ext cx="8356631" cy="2462196"/>
          </a:xfrm>
          <a:prstGeom prst="rect">
            <a:avLst/>
          </a:prstGeom>
          <a:noFill/>
        </p:spPr>
        <p:txBody>
          <a:bodyPr wrap="square" lIns="91424" tIns="45712" rIns="91424" bIns="45712" rtlCol="0">
            <a:spAutoFit/>
          </a:bodyPr>
          <a:lstStyle/>
          <a:p>
            <a:pPr>
              <a:defRPr/>
            </a:pPr>
            <a:r>
              <a:rPr lang="ja-JP" altLang="en-US" b="1" dirty="0" smtClean="0">
                <a:latin typeface="HG丸ｺﾞｼｯｸM-PRO" pitchFamily="50" charset="-128"/>
                <a:ea typeface="HG丸ｺﾞｼｯｸM-PRO" pitchFamily="50" charset="-128"/>
              </a:rPr>
              <a:t>１６．希望番号予約に有利</a:t>
            </a:r>
            <a:endParaRPr lang="en-US" altLang="ja-JP" b="1" dirty="0" smtClean="0">
              <a:latin typeface="HG丸ｺﾞｼｯｸM-PRO" pitchFamily="50" charset="-128"/>
              <a:ea typeface="HG丸ｺﾞｼｯｸM-PRO" pitchFamily="50" charset="-128"/>
            </a:endParaRPr>
          </a:p>
          <a:p>
            <a:pPr>
              <a:defRPr/>
            </a:pPr>
            <a:r>
              <a:rPr lang="en-US" altLang="ja-JP" b="1" dirty="0" smtClean="0"/>
              <a:t/>
            </a:r>
            <a:br>
              <a:rPr lang="en-US" altLang="ja-JP" b="1" dirty="0" smtClean="0"/>
            </a:br>
            <a:r>
              <a:rPr lang="ja-JP" altLang="en-US" b="1" dirty="0" smtClean="0"/>
              <a:t>　　　　　　　</a:t>
            </a:r>
            <a:r>
              <a:rPr lang="ja-JP" altLang="en-US" sz="1600" dirty="0" smtClean="0"/>
              <a:t>窓口申請は、希望番号予約時に</a:t>
            </a:r>
            <a:r>
              <a:rPr lang="ja-JP" altLang="en-US" sz="1600" b="1" u="sng" dirty="0" smtClean="0"/>
              <a:t>車台番号</a:t>
            </a:r>
            <a:r>
              <a:rPr lang="ja-JP" altLang="en-US" sz="1600" dirty="0" smtClean="0"/>
              <a:t>が必要</a:t>
            </a:r>
            <a:endParaRPr lang="en-US" altLang="ja-JP" sz="1600" dirty="0" smtClean="0"/>
          </a:p>
          <a:p>
            <a:pPr>
              <a:defRPr/>
            </a:pPr>
            <a:r>
              <a:rPr lang="ja-JP" altLang="en-US" b="1" dirty="0" smtClean="0"/>
              <a:t>　　　　　　　　　　　　　　　　　　　　　</a:t>
            </a:r>
            <a:endParaRPr lang="en-US" altLang="ja-JP" b="1" dirty="0" smtClean="0"/>
          </a:p>
          <a:p>
            <a:pPr>
              <a:defRPr/>
            </a:pPr>
            <a:r>
              <a:rPr lang="ja-JP" altLang="en-US" b="1" dirty="0" smtClean="0"/>
              <a:t>　　　　　</a:t>
            </a:r>
            <a:r>
              <a:rPr lang="ja-JP" altLang="en-US" sz="1600" b="1" dirty="0" smtClean="0">
                <a:solidFill>
                  <a:srgbClr val="FF0000"/>
                </a:solidFill>
                <a:latin typeface="HGP創英角ｺﾞｼｯｸUB" pitchFamily="50" charset="-128"/>
                <a:ea typeface="HGP創英角ｺﾞｼｯｸUB" pitchFamily="50" charset="-128"/>
              </a:rPr>
              <a:t>◎　ＯＳＳ申請の場合、型式での予約が可能（一般希望番号のみ）</a:t>
            </a:r>
            <a:endParaRPr lang="en-US" altLang="ja-JP" sz="1600" b="1" dirty="0" smtClean="0">
              <a:solidFill>
                <a:srgbClr val="FF0000"/>
              </a:solidFill>
              <a:latin typeface="HGP創英角ｺﾞｼｯｸUB" pitchFamily="50" charset="-128"/>
              <a:ea typeface="HGP創英角ｺﾞｼｯｸUB" pitchFamily="50" charset="-128"/>
            </a:endParaRPr>
          </a:p>
          <a:p>
            <a:pPr>
              <a:defRPr/>
            </a:pPr>
            <a:r>
              <a:rPr lang="en-US" altLang="ja-JP" sz="1600" b="1" dirty="0" smtClean="0">
                <a:solidFill>
                  <a:srgbClr val="FF0000"/>
                </a:solidFill>
                <a:latin typeface="HGP創英角ｺﾞｼｯｸUB" pitchFamily="50" charset="-128"/>
                <a:ea typeface="HGP創英角ｺﾞｼｯｸUB" pitchFamily="50" charset="-128"/>
              </a:rPr>
              <a:t/>
            </a:r>
            <a:br>
              <a:rPr lang="en-US" altLang="ja-JP" sz="1600" b="1" dirty="0" smtClean="0">
                <a:solidFill>
                  <a:srgbClr val="FF0000"/>
                </a:solidFill>
                <a:latin typeface="HGP創英角ｺﾞｼｯｸUB" pitchFamily="50" charset="-128"/>
                <a:ea typeface="HGP創英角ｺﾞｼｯｸUB" pitchFamily="50" charset="-128"/>
              </a:rPr>
            </a:br>
            <a:r>
              <a:rPr lang="ja-JP" altLang="en-US" sz="1600" b="1" dirty="0" smtClean="0">
                <a:solidFill>
                  <a:srgbClr val="FF0000"/>
                </a:solidFill>
                <a:latin typeface="HGP創英角ｺﾞｼｯｸUB" pitchFamily="50" charset="-128"/>
                <a:ea typeface="HGP創英角ｺﾞｼｯｸUB" pitchFamily="50" charset="-128"/>
              </a:rPr>
              <a:t>　　　　　 ◎　車台番号振当前から予約できるので、余裕を持った対応ができる</a:t>
            </a:r>
            <a:endParaRPr lang="en-US" altLang="ja-JP" sz="1600" b="1" dirty="0" smtClean="0">
              <a:solidFill>
                <a:srgbClr val="FF0000"/>
              </a:solidFill>
              <a:latin typeface="HGP創英角ｺﾞｼｯｸUB" pitchFamily="50" charset="-128"/>
              <a:ea typeface="HGP創英角ｺﾞｼｯｸUB" pitchFamily="50" charset="-128"/>
            </a:endParaRPr>
          </a:p>
          <a:p>
            <a:pPr>
              <a:defRPr/>
            </a:pPr>
            <a:endParaRPr kumimoji="1" lang="en-US" altLang="ja-JP" sz="1600" b="1" dirty="0" smtClean="0">
              <a:solidFill>
                <a:srgbClr val="FF0000"/>
              </a:solidFill>
              <a:latin typeface="HGP創英角ｺﾞｼｯｸUB" pitchFamily="50" charset="-128"/>
              <a:ea typeface="HGP創英角ｺﾞｼｯｸUB" pitchFamily="50" charset="-128"/>
            </a:endParaRPr>
          </a:p>
          <a:p>
            <a:pPr>
              <a:defRPr/>
            </a:pPr>
            <a:endParaRPr kumimoji="1" lang="ja-JP" altLang="en-US" sz="1600" dirty="0">
              <a:latin typeface="HGP創英角ｺﾞｼｯｸUB" pitchFamily="50" charset="-128"/>
              <a:ea typeface="HGP創英角ｺﾞｼｯｸUB" pitchFamily="50" charset="-128"/>
            </a:endParaRPr>
          </a:p>
        </p:txBody>
      </p:sp>
      <p:sp>
        <p:nvSpPr>
          <p:cNvPr id="8" name="下矢印 7"/>
          <p:cNvSpPr/>
          <p:nvPr/>
        </p:nvSpPr>
        <p:spPr>
          <a:xfrm>
            <a:off x="4242762" y="2610303"/>
            <a:ext cx="780087"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kumimoji="1" lang="ja-JP" altLang="en-US"/>
          </a:p>
        </p:txBody>
      </p:sp>
      <p:graphicFrame>
        <p:nvGraphicFramePr>
          <p:cNvPr id="7" name="表 6"/>
          <p:cNvGraphicFramePr>
            <a:graphicFrameLocks noGrp="1"/>
          </p:cNvGraphicFramePr>
          <p:nvPr/>
        </p:nvGraphicFramePr>
        <p:xfrm>
          <a:off x="194282" y="3371273"/>
          <a:ext cx="9543676" cy="2448000"/>
        </p:xfrm>
        <a:graphic>
          <a:graphicData uri="http://schemas.openxmlformats.org/drawingml/2006/table">
            <a:tbl>
              <a:tblPr firstRow="1" bandRow="1">
                <a:tableStyleId>{F5AB1C69-6EDB-4FF4-983F-18BD219EF322}</a:tableStyleId>
              </a:tblPr>
              <a:tblGrid>
                <a:gridCol w="1482000"/>
                <a:gridCol w="2886000"/>
                <a:gridCol w="2535000"/>
                <a:gridCol w="2640676"/>
              </a:tblGrid>
              <a:tr h="576000">
                <a:tc>
                  <a:txBody>
                    <a:bodyPr/>
                    <a:lstStyle/>
                    <a:p>
                      <a:endParaRPr kumimoji="1" lang="ja-JP" altLang="en-US" sz="1700" dirty="0"/>
                    </a:p>
                  </a:txBody>
                  <a:tcPr marL="99060" marR="99060"/>
                </a:tc>
                <a:tc>
                  <a:txBody>
                    <a:bodyPr/>
                    <a:lstStyle/>
                    <a:p>
                      <a:pPr algn="ctr"/>
                      <a:r>
                        <a:rPr kumimoji="1" lang="ja-JP" altLang="en-US" sz="1600" dirty="0" smtClean="0"/>
                        <a:t>希望番号予約申請タイミング</a:t>
                      </a:r>
                      <a:endParaRPr kumimoji="1" lang="ja-JP" altLang="en-US" sz="1600" dirty="0"/>
                    </a:p>
                  </a:txBody>
                  <a:tcPr marL="99060" marR="99060" anchor="ctr"/>
                </a:tc>
                <a:tc>
                  <a:txBody>
                    <a:bodyPr/>
                    <a:lstStyle/>
                    <a:p>
                      <a:pPr algn="ctr"/>
                      <a:r>
                        <a:rPr kumimoji="1" lang="ja-JP" altLang="en-US" sz="1700" dirty="0" smtClean="0"/>
                        <a:t>申込み変更点</a:t>
                      </a:r>
                      <a:endParaRPr kumimoji="1" lang="ja-JP" altLang="en-US" sz="1700" dirty="0"/>
                    </a:p>
                  </a:txBody>
                  <a:tcPr marL="99060" marR="99060" anchor="ctr"/>
                </a:tc>
                <a:tc>
                  <a:txBody>
                    <a:bodyPr/>
                    <a:lstStyle/>
                    <a:p>
                      <a:pPr algn="ctr"/>
                      <a:r>
                        <a:rPr kumimoji="1" lang="ja-JP" altLang="en-US" sz="1700" dirty="0" smtClean="0"/>
                        <a:t>影　響</a:t>
                      </a:r>
                      <a:endParaRPr kumimoji="1" lang="ja-JP" altLang="en-US" sz="1700" dirty="0"/>
                    </a:p>
                  </a:txBody>
                  <a:tcPr marL="99060" marR="99060" anchor="ctr"/>
                </a:tc>
              </a:tr>
              <a:tr h="936000">
                <a:tc>
                  <a:txBody>
                    <a:bodyPr/>
                    <a:lstStyle/>
                    <a:p>
                      <a:pPr algn="ctr"/>
                      <a:r>
                        <a:rPr kumimoji="1" lang="ja-JP" altLang="en-US" sz="1700" dirty="0" smtClean="0"/>
                        <a:t>窓口申請</a:t>
                      </a:r>
                      <a:endParaRPr kumimoji="1" lang="ja-JP" altLang="en-US" sz="1700" dirty="0"/>
                    </a:p>
                  </a:txBody>
                  <a:tcPr marL="99060" marR="99060" anchor="ctr"/>
                </a:tc>
                <a:tc>
                  <a:txBody>
                    <a:bodyPr/>
                    <a:lstStyle/>
                    <a:p>
                      <a:pPr algn="ctr"/>
                      <a:r>
                        <a:rPr kumimoji="1" lang="ja-JP" altLang="en-US" sz="1700" dirty="0" smtClean="0">
                          <a:solidFill>
                            <a:schemeClr val="tx1"/>
                          </a:solidFill>
                        </a:rPr>
                        <a:t>車台番号振当後のみ</a:t>
                      </a:r>
                      <a:endParaRPr kumimoji="1" lang="ja-JP" altLang="en-US" sz="1700" dirty="0">
                        <a:solidFill>
                          <a:schemeClr val="tx1"/>
                        </a:solidFill>
                      </a:endParaRPr>
                    </a:p>
                  </a:txBody>
                  <a:tcPr marL="99060" marR="99060" anchor="ctr"/>
                </a:tc>
                <a:tc>
                  <a:txBody>
                    <a:bodyPr/>
                    <a:lstStyle/>
                    <a:p>
                      <a:pPr algn="ctr"/>
                      <a:r>
                        <a:rPr kumimoji="1" lang="ja-JP" altLang="en-US" sz="1700" dirty="0" smtClean="0"/>
                        <a:t>車台番号</a:t>
                      </a:r>
                      <a:endParaRPr kumimoji="1" lang="en-US" altLang="ja-JP" sz="1700" dirty="0" smtClean="0"/>
                    </a:p>
                    <a:p>
                      <a:pPr algn="ctr"/>
                      <a:r>
                        <a:rPr kumimoji="1" lang="ja-JP" altLang="en-US" sz="1700" dirty="0" smtClean="0"/>
                        <a:t>（</a:t>
                      </a:r>
                      <a:r>
                        <a:rPr kumimoji="1" lang="en-US" altLang="ja-JP" sz="1700" dirty="0" smtClean="0"/>
                        <a:t>ABC12-345678</a:t>
                      </a:r>
                      <a:r>
                        <a:rPr kumimoji="1" lang="ja-JP" altLang="en-US" sz="1700" dirty="0" smtClean="0"/>
                        <a:t>）</a:t>
                      </a:r>
                      <a:endParaRPr kumimoji="1" lang="ja-JP" altLang="en-US" sz="1700" dirty="0"/>
                    </a:p>
                  </a:txBody>
                  <a:tcPr marL="99060" marR="99060" anchor="ctr"/>
                </a:tc>
                <a:tc>
                  <a:txBody>
                    <a:bodyPr/>
                    <a:lstStyle/>
                    <a:p>
                      <a:pPr algn="ctr"/>
                      <a:r>
                        <a:rPr kumimoji="1" lang="ja-JP" altLang="en-US" sz="1400" dirty="0" smtClean="0">
                          <a:solidFill>
                            <a:schemeClr val="tx1"/>
                          </a:solidFill>
                        </a:rPr>
                        <a:t>車台番号振当から登録日までがタイトな場合影響大</a:t>
                      </a:r>
                      <a:endParaRPr kumimoji="1" lang="ja-JP" altLang="en-US" sz="1400" dirty="0">
                        <a:solidFill>
                          <a:schemeClr val="tx1"/>
                        </a:solidFill>
                      </a:endParaRPr>
                    </a:p>
                  </a:txBody>
                  <a:tcPr marL="99060" marR="99060" anchor="ctr"/>
                </a:tc>
              </a:tr>
              <a:tr h="936000">
                <a:tc>
                  <a:txBody>
                    <a:bodyPr/>
                    <a:lstStyle/>
                    <a:p>
                      <a:pPr algn="ctr"/>
                      <a:r>
                        <a:rPr kumimoji="1" lang="ja-JP" altLang="en-US" sz="1700" dirty="0" smtClean="0">
                          <a:solidFill>
                            <a:srgbClr val="FF0000"/>
                          </a:solidFill>
                        </a:rPr>
                        <a:t>ＯＳＳ申請</a:t>
                      </a:r>
                      <a:endParaRPr kumimoji="1" lang="ja-JP" altLang="en-US" sz="1700" dirty="0">
                        <a:solidFill>
                          <a:srgbClr val="FF0000"/>
                        </a:solidFill>
                      </a:endParaRPr>
                    </a:p>
                  </a:txBody>
                  <a:tcPr marL="99060" marR="99060" anchor="ctr"/>
                </a:tc>
                <a:tc>
                  <a:txBody>
                    <a:bodyPr/>
                    <a:lstStyle/>
                    <a:p>
                      <a:pPr marL="0" marR="0" indent="0" algn="ctr" defTabSz="913916" rtl="0" eaLnBrk="1" fontAlgn="auto" latinLnBrk="0" hangingPunct="1">
                        <a:lnSpc>
                          <a:spcPct val="100000"/>
                        </a:lnSpc>
                        <a:spcBef>
                          <a:spcPts val="0"/>
                        </a:spcBef>
                        <a:spcAft>
                          <a:spcPts val="0"/>
                        </a:spcAft>
                        <a:buClrTx/>
                        <a:buSzTx/>
                        <a:buFontTx/>
                        <a:buNone/>
                        <a:tabLst/>
                        <a:defRPr/>
                      </a:pPr>
                      <a:r>
                        <a:rPr kumimoji="1" lang="ja-JP" altLang="en-US" sz="1700" dirty="0" smtClean="0">
                          <a:solidFill>
                            <a:srgbClr val="FF0000"/>
                          </a:solidFill>
                        </a:rPr>
                        <a:t>車台番号振当前</a:t>
                      </a:r>
                      <a:endParaRPr kumimoji="1" lang="en-US" altLang="ja-JP" sz="1700" dirty="0" smtClean="0">
                        <a:solidFill>
                          <a:srgbClr val="FF0000"/>
                        </a:solidFill>
                      </a:endParaRPr>
                    </a:p>
                    <a:p>
                      <a:pPr marL="0" marR="0" indent="0" algn="ctr" defTabSz="913916" rtl="0" eaLnBrk="1" fontAlgn="auto" latinLnBrk="0" hangingPunct="1">
                        <a:lnSpc>
                          <a:spcPct val="100000"/>
                        </a:lnSpc>
                        <a:spcBef>
                          <a:spcPts val="0"/>
                        </a:spcBef>
                        <a:spcAft>
                          <a:spcPts val="0"/>
                        </a:spcAft>
                        <a:buClrTx/>
                        <a:buSzTx/>
                        <a:buFontTx/>
                        <a:buNone/>
                        <a:tabLst/>
                        <a:defRPr/>
                      </a:pPr>
                      <a:r>
                        <a:rPr kumimoji="1" lang="en-US" altLang="ja-JP" sz="1700" dirty="0" smtClean="0">
                          <a:solidFill>
                            <a:srgbClr val="FF0000"/>
                          </a:solidFill>
                        </a:rPr>
                        <a:t>※</a:t>
                      </a:r>
                      <a:r>
                        <a:rPr kumimoji="1" lang="ja-JP" altLang="en-US" sz="1700" dirty="0" smtClean="0">
                          <a:solidFill>
                            <a:srgbClr val="FF0000"/>
                          </a:solidFill>
                        </a:rPr>
                        <a:t>使用者・型式が決定</a:t>
                      </a:r>
                      <a:endParaRPr kumimoji="1" lang="en-US" altLang="ja-JP" sz="1700" dirty="0" smtClean="0">
                        <a:solidFill>
                          <a:srgbClr val="FF0000"/>
                        </a:solidFill>
                      </a:endParaRPr>
                    </a:p>
                  </a:txBody>
                  <a:tcPr marL="99060" marR="99060" anchor="ctr"/>
                </a:tc>
                <a:tc>
                  <a:txBody>
                    <a:bodyPr/>
                    <a:lstStyle/>
                    <a:p>
                      <a:pPr algn="ctr"/>
                      <a:r>
                        <a:rPr kumimoji="1" lang="ja-JP" altLang="en-US" sz="1700" dirty="0" smtClean="0">
                          <a:solidFill>
                            <a:srgbClr val="FF0000"/>
                          </a:solidFill>
                        </a:rPr>
                        <a:t>型式</a:t>
                      </a:r>
                      <a:endParaRPr kumimoji="1" lang="en-US" altLang="ja-JP" sz="1700" dirty="0" smtClean="0">
                        <a:solidFill>
                          <a:srgbClr val="FF0000"/>
                        </a:solidFill>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1700" dirty="0" smtClean="0">
                          <a:solidFill>
                            <a:srgbClr val="FF0000"/>
                          </a:solidFill>
                        </a:rPr>
                        <a:t>（</a:t>
                      </a:r>
                      <a:r>
                        <a:rPr kumimoji="1" lang="en-US" altLang="ja-JP" sz="1700" dirty="0" smtClean="0">
                          <a:solidFill>
                            <a:srgbClr val="FF0000"/>
                          </a:solidFill>
                        </a:rPr>
                        <a:t>DBA</a:t>
                      </a:r>
                      <a:r>
                        <a:rPr kumimoji="1" lang="ja-JP" altLang="en-US" sz="1700" dirty="0" smtClean="0">
                          <a:solidFill>
                            <a:srgbClr val="FF0000"/>
                          </a:solidFill>
                        </a:rPr>
                        <a:t>－</a:t>
                      </a:r>
                      <a:r>
                        <a:rPr kumimoji="1" lang="en-US" altLang="ja-JP" sz="1700" dirty="0" smtClean="0">
                          <a:solidFill>
                            <a:srgbClr val="FF0000"/>
                          </a:solidFill>
                        </a:rPr>
                        <a:t>ABC12</a:t>
                      </a:r>
                      <a:r>
                        <a:rPr kumimoji="1" lang="ja-JP" altLang="en-US" sz="1700" dirty="0" smtClean="0">
                          <a:solidFill>
                            <a:srgbClr val="FF0000"/>
                          </a:solidFill>
                        </a:rPr>
                        <a:t>）</a:t>
                      </a:r>
                    </a:p>
                  </a:txBody>
                  <a:tcPr marL="99060" marR="99060" anchor="ctr"/>
                </a:tc>
                <a:tc>
                  <a:txBody>
                    <a:bodyPr/>
                    <a:lstStyle/>
                    <a:p>
                      <a:pPr algn="l"/>
                      <a:r>
                        <a:rPr kumimoji="1" lang="ja-JP" altLang="en-US" sz="1400" dirty="0" smtClean="0">
                          <a:solidFill>
                            <a:srgbClr val="FF0000"/>
                          </a:solidFill>
                        </a:rPr>
                        <a:t>・車台番号振当後登録へ</a:t>
                      </a:r>
                      <a:endParaRPr kumimoji="1" lang="en-US" altLang="ja-JP" sz="1400" dirty="0" smtClean="0">
                        <a:solidFill>
                          <a:srgbClr val="FF0000"/>
                        </a:solidFill>
                      </a:endParaRPr>
                    </a:p>
                    <a:p>
                      <a:pPr algn="l"/>
                      <a:r>
                        <a:rPr kumimoji="1" lang="ja-JP" altLang="en-US" sz="1400" dirty="0" smtClean="0">
                          <a:solidFill>
                            <a:srgbClr val="FF0000"/>
                          </a:solidFill>
                        </a:rPr>
                        <a:t>・予約済み証の管理が不要</a:t>
                      </a:r>
                      <a:endParaRPr kumimoji="1" lang="en-US" altLang="ja-JP" sz="1400" dirty="0" smtClean="0">
                        <a:solidFill>
                          <a:srgbClr val="FF0000"/>
                        </a:solidFill>
                      </a:endParaRPr>
                    </a:p>
                    <a:p>
                      <a:pPr algn="l"/>
                      <a:r>
                        <a:rPr kumimoji="1" lang="ja-JP" altLang="en-US" sz="1100" dirty="0" smtClean="0">
                          <a:solidFill>
                            <a:srgbClr val="FF0000"/>
                          </a:solidFill>
                        </a:rPr>
                        <a:t>　</a:t>
                      </a:r>
                      <a:r>
                        <a:rPr kumimoji="1" lang="en-US" altLang="ja-JP" sz="1100" dirty="0" smtClean="0">
                          <a:solidFill>
                            <a:srgbClr val="FF0000"/>
                          </a:solidFill>
                        </a:rPr>
                        <a:t>※</a:t>
                      </a:r>
                      <a:r>
                        <a:rPr kumimoji="1" lang="ja-JP" altLang="en-US" sz="1100" dirty="0" smtClean="0">
                          <a:solidFill>
                            <a:srgbClr val="FF0000"/>
                          </a:solidFill>
                        </a:rPr>
                        <a:t>支部取り置き等で対応可能</a:t>
                      </a:r>
                      <a:endParaRPr kumimoji="1" lang="ja-JP" altLang="en-US" sz="1100" dirty="0">
                        <a:solidFill>
                          <a:srgbClr val="FF0000"/>
                        </a:solidFill>
                      </a:endParaRPr>
                    </a:p>
                  </a:txBody>
                  <a:tcPr marL="99060" marR="99060" anchor="ctr"/>
                </a:tc>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a:xfrm>
            <a:off x="7099300" y="6448265"/>
            <a:ext cx="2311400" cy="365125"/>
          </a:xfrm>
        </p:spPr>
        <p:txBody>
          <a:bodyPr/>
          <a:lstStyle/>
          <a:p>
            <a:fld id="{ECC2B487-4B00-42C0-977F-187693A5923A}" type="slidenum">
              <a:rPr kumimoji="1" lang="ja-JP" altLang="en-US" smtClean="0"/>
              <a:pPr/>
              <a:t>31</a:t>
            </a:fld>
            <a:endParaRPr kumimoji="1" lang="ja-JP" altLang="en-US" dirty="0"/>
          </a:p>
        </p:txBody>
      </p:sp>
      <p:sp>
        <p:nvSpPr>
          <p:cNvPr id="5" name="テキスト ボックス 4"/>
          <p:cNvSpPr txBox="1"/>
          <p:nvPr/>
        </p:nvSpPr>
        <p:spPr>
          <a:xfrm>
            <a:off x="211615" y="151407"/>
            <a:ext cx="4143833" cy="369332"/>
          </a:xfrm>
          <a:prstGeom prst="rect">
            <a:avLst/>
          </a:prstGeom>
          <a:noFill/>
        </p:spPr>
        <p:txBody>
          <a:bodyPr wrap="square"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１７．全国への申請が容易になる</a:t>
            </a:r>
            <a:endParaRPr kumimoji="1" lang="ja-JP" altLang="en-US" b="1" dirty="0">
              <a:latin typeface="HG丸ｺﾞｼｯｸM-PRO" panose="020F0600000000000000" pitchFamily="50" charset="-128"/>
              <a:ea typeface="HG丸ｺﾞｼｯｸM-PRO" panose="020F0600000000000000" pitchFamily="50" charset="-128"/>
            </a:endParaRPr>
          </a:p>
        </p:txBody>
      </p:sp>
      <p:pic>
        <p:nvPicPr>
          <p:cNvPr id="8" name="図 7" descr="tizu-siro-todohuken20121.jpg"/>
          <p:cNvPicPr>
            <a:picLocks noChangeAspect="1"/>
          </p:cNvPicPr>
          <p:nvPr/>
        </p:nvPicPr>
        <p:blipFill>
          <a:blip r:embed="rId3" cstate="print"/>
          <a:srcRect b="3571"/>
          <a:stretch>
            <a:fillRect/>
          </a:stretch>
        </p:blipFill>
        <p:spPr>
          <a:xfrm>
            <a:off x="5971659" y="2047015"/>
            <a:ext cx="3736595" cy="2764058"/>
          </a:xfrm>
          <a:prstGeom prst="rect">
            <a:avLst/>
          </a:prstGeom>
        </p:spPr>
      </p:pic>
      <p:sp>
        <p:nvSpPr>
          <p:cNvPr id="9" name="角丸四角形 8"/>
          <p:cNvSpPr/>
          <p:nvPr/>
        </p:nvSpPr>
        <p:spPr>
          <a:xfrm>
            <a:off x="4698638" y="3009511"/>
            <a:ext cx="1346484" cy="132426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ja-JP" altLang="en-US" sz="1400" dirty="0" smtClean="0"/>
              <a:t>○○</a:t>
            </a:r>
            <a:r>
              <a:rPr kumimoji="1" lang="ja-JP" altLang="en-US" sz="1400" dirty="0" smtClean="0"/>
              <a:t>支部</a:t>
            </a:r>
            <a:endParaRPr kumimoji="1" lang="ja-JP" altLang="en-US" sz="1400" dirty="0"/>
          </a:p>
        </p:txBody>
      </p:sp>
      <p:sp>
        <p:nvSpPr>
          <p:cNvPr id="11" name="下カーブ矢印 10"/>
          <p:cNvSpPr/>
          <p:nvPr/>
        </p:nvSpPr>
        <p:spPr>
          <a:xfrm>
            <a:off x="5511001" y="788192"/>
            <a:ext cx="3849127" cy="2232622"/>
          </a:xfrm>
          <a:prstGeom prst="curvedDownArrow">
            <a:avLst>
              <a:gd name="adj1" fmla="val 7068"/>
              <a:gd name="adj2" fmla="val 18660"/>
              <a:gd name="adj3" fmla="val 117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下カーブ矢印 11"/>
          <p:cNvSpPr/>
          <p:nvPr/>
        </p:nvSpPr>
        <p:spPr>
          <a:xfrm rot="1228351">
            <a:off x="5368306" y="1071914"/>
            <a:ext cx="2611005" cy="2395150"/>
          </a:xfrm>
          <a:prstGeom prst="curvedDownArrow">
            <a:avLst>
              <a:gd name="adj1" fmla="val 7068"/>
              <a:gd name="adj2" fmla="val 18660"/>
              <a:gd name="adj3" fmla="val 117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下カーブ矢印 12"/>
          <p:cNvSpPr/>
          <p:nvPr/>
        </p:nvSpPr>
        <p:spPr>
          <a:xfrm rot="1064765">
            <a:off x="5582176" y="656840"/>
            <a:ext cx="3147881" cy="2847030"/>
          </a:xfrm>
          <a:prstGeom prst="curvedDownArrow">
            <a:avLst>
              <a:gd name="adj1" fmla="val 7129"/>
              <a:gd name="adj2" fmla="val 18660"/>
              <a:gd name="adj3" fmla="val 1179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7" name="図 6" descr="akusyu_man_woman.png"/>
          <p:cNvPicPr>
            <a:picLocks noChangeAspect="1"/>
          </p:cNvPicPr>
          <p:nvPr/>
        </p:nvPicPr>
        <p:blipFill>
          <a:blip r:embed="rId4" cstate="print"/>
          <a:stretch>
            <a:fillRect/>
          </a:stretch>
        </p:blipFill>
        <p:spPr>
          <a:xfrm>
            <a:off x="3598063" y="3912588"/>
            <a:ext cx="554569" cy="894580"/>
          </a:xfrm>
          <a:prstGeom prst="rect">
            <a:avLst/>
          </a:prstGeom>
        </p:spPr>
      </p:pic>
      <p:pic>
        <p:nvPicPr>
          <p:cNvPr id="16" name="図 15" descr="chikoku_business_man.png"/>
          <p:cNvPicPr>
            <a:picLocks noChangeAspect="1"/>
          </p:cNvPicPr>
          <p:nvPr/>
        </p:nvPicPr>
        <p:blipFill>
          <a:blip r:embed="rId5" cstate="print"/>
          <a:stretch>
            <a:fillRect/>
          </a:stretch>
        </p:blipFill>
        <p:spPr>
          <a:xfrm>
            <a:off x="1109742" y="2476422"/>
            <a:ext cx="1714500" cy="1714500"/>
          </a:xfrm>
          <a:prstGeom prst="rect">
            <a:avLst/>
          </a:prstGeom>
        </p:spPr>
      </p:pic>
      <p:sp>
        <p:nvSpPr>
          <p:cNvPr id="17" name="テキスト ボックス 16"/>
          <p:cNvSpPr txBox="1"/>
          <p:nvPr/>
        </p:nvSpPr>
        <p:spPr>
          <a:xfrm>
            <a:off x="1558757" y="4333773"/>
            <a:ext cx="1296144" cy="369332"/>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ja-JP" altLang="en-US" dirty="0"/>
              <a:t>販社</a:t>
            </a:r>
            <a:endParaRPr kumimoji="1" lang="ja-JP" altLang="en-US" dirty="0"/>
          </a:p>
        </p:txBody>
      </p:sp>
      <p:sp>
        <p:nvSpPr>
          <p:cNvPr id="3" name="テキスト ボックス 2"/>
          <p:cNvSpPr txBox="1"/>
          <p:nvPr/>
        </p:nvSpPr>
        <p:spPr>
          <a:xfrm>
            <a:off x="194471" y="703821"/>
            <a:ext cx="2492744" cy="1038701"/>
          </a:xfrm>
          <a:prstGeom prst="wedgeEllipseCallout">
            <a:avLst>
              <a:gd name="adj1" fmla="val 20618"/>
              <a:gd name="adj2" fmla="val 115873"/>
            </a:avLst>
          </a:prstGeom>
          <a:noFill/>
          <a:ln>
            <a:solidFill>
              <a:schemeClr val="tx1"/>
            </a:solidFill>
          </a:ln>
        </p:spPr>
        <p:txBody>
          <a:bodyPr wrap="square" rtlCol="0">
            <a:spAutoFit/>
          </a:bodyPr>
          <a:lstStyle/>
          <a:p>
            <a:r>
              <a:rPr lang="ja-JP" altLang="en-US" sz="1400" dirty="0">
                <a:solidFill>
                  <a:srgbClr val="FF0000"/>
                </a:solidFill>
                <a:latin typeface="HG丸ｺﾞｼｯｸM-PRO" pitchFamily="50" charset="-128"/>
                <a:ea typeface="HG丸ｺﾞｼｯｸM-PRO" pitchFamily="50" charset="-128"/>
              </a:rPr>
              <a:t>○○県のお客様の</a:t>
            </a:r>
            <a:r>
              <a:rPr lang="ja-JP" altLang="en-US" sz="1400" dirty="0" smtClean="0">
                <a:solidFill>
                  <a:srgbClr val="FF0000"/>
                </a:solidFill>
                <a:latin typeface="HG丸ｺﾞｼｯｸM-PRO" pitchFamily="50" charset="-128"/>
                <a:ea typeface="HG丸ｺﾞｼｯｸM-PRO" pitchFamily="50" charset="-128"/>
              </a:rPr>
              <a:t>登録か！　遠方の手続は大変だ。</a:t>
            </a:r>
            <a:endParaRPr kumimoji="1" lang="ja-JP" altLang="en-US" sz="1400" dirty="0">
              <a:solidFill>
                <a:srgbClr val="FF0000"/>
              </a:solidFill>
            </a:endParaRPr>
          </a:p>
        </p:txBody>
      </p:sp>
      <p:sp>
        <p:nvSpPr>
          <p:cNvPr id="19" name="テキスト ボックス 18"/>
          <p:cNvSpPr txBox="1"/>
          <p:nvPr/>
        </p:nvSpPr>
        <p:spPr>
          <a:xfrm>
            <a:off x="2604009" y="1223159"/>
            <a:ext cx="2317610" cy="1038701"/>
          </a:xfrm>
          <a:prstGeom prst="wedgeEllipseCallout">
            <a:avLst>
              <a:gd name="adj1" fmla="val -52817"/>
              <a:gd name="adj2" fmla="val 103385"/>
            </a:avLst>
          </a:prstGeom>
          <a:noFill/>
          <a:ln>
            <a:solidFill>
              <a:schemeClr val="tx1"/>
            </a:solidFill>
          </a:ln>
        </p:spPr>
        <p:txBody>
          <a:bodyPr wrap="square" rtlCol="0">
            <a:spAutoFit/>
          </a:bodyPr>
          <a:lstStyle/>
          <a:p>
            <a:r>
              <a:rPr lang="ja-JP" altLang="en-US" sz="1400" dirty="0">
                <a:solidFill>
                  <a:srgbClr val="FF0000"/>
                </a:solidFill>
                <a:latin typeface="HG丸ｺﾞｼｯｸM-PRO" pitchFamily="50" charset="-128"/>
                <a:ea typeface="HG丸ｺﾞｼｯｸM-PRO" pitchFamily="50" charset="-128"/>
              </a:rPr>
              <a:t>自販連で依頼を受け入れてはもらえない</a:t>
            </a:r>
            <a:r>
              <a:rPr lang="ja-JP" altLang="en-US" sz="1400" dirty="0" smtClean="0">
                <a:solidFill>
                  <a:srgbClr val="FF0000"/>
                </a:solidFill>
                <a:latin typeface="HG丸ｺﾞｼｯｸM-PRO" pitchFamily="50" charset="-128"/>
                <a:ea typeface="HG丸ｺﾞｼｯｸM-PRO" pitchFamily="50" charset="-128"/>
              </a:rPr>
              <a:t>かな？</a:t>
            </a:r>
            <a:endParaRPr kumimoji="1" lang="ja-JP" altLang="en-US" sz="1400" dirty="0">
              <a:solidFill>
                <a:srgbClr val="FF0000"/>
              </a:solidFill>
            </a:endParaRPr>
          </a:p>
        </p:txBody>
      </p:sp>
      <p:sp>
        <p:nvSpPr>
          <p:cNvPr id="20" name="右矢印 19"/>
          <p:cNvSpPr/>
          <p:nvPr/>
        </p:nvSpPr>
        <p:spPr>
          <a:xfrm>
            <a:off x="3310360" y="3020822"/>
            <a:ext cx="1129975" cy="941145"/>
          </a:xfrm>
          <a:prstGeom prst="rightArrow">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smtClean="0">
                <a:solidFill>
                  <a:schemeClr val="tx1"/>
                </a:solidFill>
              </a:rPr>
              <a:t>依頼</a:t>
            </a:r>
            <a:endParaRPr kumimoji="1" lang="ja-JP" altLang="en-US" sz="1400" dirty="0">
              <a:solidFill>
                <a:schemeClr val="tx1"/>
              </a:solidFill>
            </a:endParaRPr>
          </a:p>
        </p:txBody>
      </p:sp>
      <p:sp>
        <p:nvSpPr>
          <p:cNvPr id="18" name="テキスト ボックス 17"/>
          <p:cNvSpPr txBox="1"/>
          <p:nvPr/>
        </p:nvSpPr>
        <p:spPr>
          <a:xfrm>
            <a:off x="202671" y="5196841"/>
            <a:ext cx="9433048"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1" lang="ja-JP" altLang="en-US" dirty="0" smtClean="0"/>
              <a:t>・ＯＳＳは、警察署への出頭が不要になるため、遠方のお客様の申請に有利である。</a:t>
            </a:r>
            <a:endParaRPr kumimoji="1" lang="en-US" altLang="ja-JP" dirty="0" smtClean="0"/>
          </a:p>
          <a:p>
            <a:r>
              <a:rPr lang="ja-JP" altLang="en-US" dirty="0" smtClean="0"/>
              <a:t>・</a:t>
            </a:r>
            <a:r>
              <a:rPr kumimoji="1" lang="ja-JP" altLang="en-US" dirty="0" smtClean="0"/>
              <a:t>自販連各支部</a:t>
            </a:r>
            <a:r>
              <a:rPr lang="ja-JP" altLang="en-US" dirty="0" smtClean="0"/>
              <a:t>が提携</a:t>
            </a:r>
            <a:r>
              <a:rPr kumimoji="1" lang="ja-JP" altLang="en-US" dirty="0" smtClean="0"/>
              <a:t>すれば、依頼先の支部が交付物</a:t>
            </a:r>
            <a:r>
              <a:rPr lang="ja-JP" altLang="en-US" dirty="0" smtClean="0"/>
              <a:t>を</a:t>
            </a:r>
            <a:r>
              <a:rPr kumimoji="1" lang="ja-JP" altLang="en-US" dirty="0" smtClean="0"/>
              <a:t>受領して当該支部に返却する</a:t>
            </a:r>
            <a:endParaRPr kumimoji="1" lang="en-US" altLang="ja-JP" dirty="0" smtClean="0"/>
          </a:p>
          <a:p>
            <a:r>
              <a:rPr lang="ja-JP" altLang="en-US" dirty="0"/>
              <a:t>　</a:t>
            </a:r>
            <a:r>
              <a:rPr lang="ja-JP" altLang="en-US" dirty="0" smtClean="0"/>
              <a:t>こ</a:t>
            </a:r>
            <a:r>
              <a:rPr kumimoji="1" lang="ja-JP" altLang="en-US" dirty="0" smtClean="0"/>
              <a:t>とも可能になる。</a:t>
            </a:r>
            <a:endParaRPr kumimoji="1" lang="en-US" altLang="ja-JP" dirty="0" smtClean="0"/>
          </a:p>
        </p:txBody>
      </p:sp>
    </p:spTree>
    <p:extLst>
      <p:ext uri="{BB962C8B-B14F-4D97-AF65-F5344CB8AC3E}">
        <p14:creationId xmlns="" xmlns:p14="http://schemas.microsoft.com/office/powerpoint/2010/main" val="20175256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28497" y="1340768"/>
            <a:ext cx="9127014" cy="1157258"/>
          </a:xfrm>
        </p:spPr>
        <p:txBody>
          <a:bodyPr>
            <a:noAutofit/>
          </a:bodyPr>
          <a:lstStyle/>
          <a:p>
            <a:r>
              <a:rPr lang="en-US" altLang="ja-JP" sz="3200" b="1" dirty="0" smtClean="0">
                <a:latin typeface="HG丸ｺﾞｼｯｸM-PRO" panose="020F0600000000000000" pitchFamily="50" charset="-128"/>
                <a:ea typeface="HG丸ｺﾞｼｯｸM-PRO" panose="020F0600000000000000" pitchFamily="50" charset="-128"/>
              </a:rPr>
              <a:t>OSS</a:t>
            </a:r>
            <a:r>
              <a:rPr lang="ja-JP" altLang="en-US" sz="3200" b="1" dirty="0" smtClean="0">
                <a:latin typeface="HG丸ｺﾞｼｯｸM-PRO" panose="020F0600000000000000" pitchFamily="50" charset="-128"/>
                <a:ea typeface="HG丸ｺﾞｼｯｸM-PRO" panose="020F0600000000000000" pitchFamily="50" charset="-128"/>
              </a:rPr>
              <a:t>申請共同利用システム</a:t>
            </a:r>
            <a:r>
              <a:rPr lang="ja-JP" altLang="ja-JP" sz="3200" b="1" dirty="0" smtClean="0">
                <a:latin typeface="HG丸ｺﾞｼｯｸM-PRO" panose="020F0600000000000000" pitchFamily="50" charset="-128"/>
                <a:ea typeface="HG丸ｺﾞｼｯｸM-PRO" panose="020F0600000000000000" pitchFamily="50" charset="-128"/>
              </a:rPr>
              <a:t>について</a:t>
            </a:r>
            <a:endParaRPr kumimoji="1" lang="ja-JP" altLang="en-US" sz="3200" b="1" dirty="0">
              <a:latin typeface="HG丸ｺﾞｼｯｸM-PRO" panose="020F0600000000000000" pitchFamily="50" charset="-128"/>
              <a:ea typeface="HG丸ｺﾞｼｯｸM-PRO" panose="020F0600000000000000" pitchFamily="50" charset="-128"/>
            </a:endParaRPr>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pPr/>
              <a:t>32</a:t>
            </a:fld>
            <a:endParaRPr kumimoji="1" lang="ja-JP" altLang="en-US"/>
          </a:p>
        </p:txBody>
      </p:sp>
    </p:spTree>
    <p:extLst>
      <p:ext uri="{BB962C8B-B14F-4D97-AF65-F5344CB8AC3E}">
        <p14:creationId xmlns="" xmlns:p14="http://schemas.microsoft.com/office/powerpoint/2010/main" val="82860912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テキスト ボックス 4"/>
          <p:cNvSpPr txBox="1"/>
          <p:nvPr/>
        </p:nvSpPr>
        <p:spPr>
          <a:xfrm>
            <a:off x="1125" y="1175694"/>
            <a:ext cx="9761426" cy="957162"/>
          </a:xfrm>
          <a:prstGeom prst="rect">
            <a:avLst/>
          </a:prstGeom>
          <a:noFill/>
        </p:spPr>
        <p:txBody>
          <a:bodyPr wrap="square" rtlCol="0">
            <a:noAutofit/>
          </a:bodyPr>
          <a:lstStyle/>
          <a:p>
            <a:pPr marL="285750" indent="-285750">
              <a:lnSpc>
                <a:spcPct val="110000"/>
              </a:lnSpc>
            </a:pPr>
            <a:r>
              <a:rPr kumimoji="1" lang="ja-JP" altLang="en-US" sz="1400" b="1" dirty="0" smtClean="0">
                <a:latin typeface="HG丸ｺﾞｼｯｸM-PRO" pitchFamily="50" charset="-128"/>
                <a:ea typeface="HG丸ｺﾞｼｯｸM-PRO" pitchFamily="50" charset="-128"/>
              </a:rPr>
              <a:t>■共同利用システム構築のコンセプト</a:t>
            </a:r>
            <a:endParaRPr lang="en-US" altLang="ja-JP" sz="1400"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itchFamily="2" charset="2"/>
              <a:buChar char="l"/>
            </a:pPr>
            <a:r>
              <a:rPr lang="ja-JP" altLang="en-US" sz="1200" dirty="0" smtClean="0">
                <a:latin typeface="HG丸ｺﾞｼｯｸM-PRO" pitchFamily="50" charset="-128"/>
                <a:ea typeface="HG丸ｺﾞｼｯｸM-PRO" pitchFamily="50" charset="-128"/>
                <a:cs typeface="Meiryo UI" panose="020B0604030504040204" pitchFamily="50" charset="-128"/>
              </a:rPr>
              <a:t>行政書士法施行規則上の適用除外とされた団体が共同で利用できるシステムであり、それぞれが</a:t>
            </a:r>
            <a:r>
              <a:rPr kumimoji="1" lang="ja-JP" altLang="en-US" sz="1200" dirty="0" smtClean="0">
                <a:latin typeface="HG丸ｺﾞｼｯｸM-PRO" pitchFamily="50" charset="-128"/>
                <a:ea typeface="HG丸ｺﾞｼｯｸM-PRO" pitchFamily="50" charset="-128"/>
                <a:cs typeface="メイリオ" pitchFamily="50" charset="-128"/>
              </a:rPr>
              <a:t>個別に申請システムを構築する必要がないことに加えて、メンテナンスコストも不要</a:t>
            </a:r>
            <a:r>
              <a:rPr lang="ja-JP" altLang="en-US" sz="1200" dirty="0" smtClean="0">
                <a:latin typeface="HG丸ｺﾞｼｯｸM-PRO" pitchFamily="50" charset="-128"/>
                <a:ea typeface="HG丸ｺﾞｼｯｸM-PRO" pitchFamily="50" charset="-128"/>
                <a:cs typeface="Meiryo UI" panose="020B0604030504040204" pitchFamily="50" charset="-128"/>
              </a:rPr>
              <a:t>（税制改正や検査登録手続きの変更にも</a:t>
            </a:r>
            <a:r>
              <a:rPr lang="en-US" altLang="ja-JP" sz="1200" dirty="0" smtClean="0">
                <a:latin typeface="HG丸ｺﾞｼｯｸM-PRO" pitchFamily="50" charset="-128"/>
                <a:ea typeface="HG丸ｺﾞｼｯｸM-PRO" pitchFamily="50" charset="-128"/>
                <a:cs typeface="Meiryo UI" panose="020B0604030504040204" pitchFamily="50" charset="-128"/>
              </a:rPr>
              <a:t>AINAS</a:t>
            </a:r>
            <a:r>
              <a:rPr lang="ja-JP" altLang="en-US" sz="1200" dirty="0" err="1" smtClean="0">
                <a:latin typeface="HG丸ｺﾞｼｯｸM-PRO" pitchFamily="50" charset="-128"/>
                <a:ea typeface="HG丸ｺﾞｼｯｸM-PRO" pitchFamily="50" charset="-128"/>
                <a:cs typeface="Meiryo UI" panose="020B0604030504040204" pitchFamily="50" charset="-128"/>
              </a:rPr>
              <a:t>が適</a:t>
            </a:r>
            <a:r>
              <a:rPr lang="ja-JP" altLang="en-US" sz="1200" dirty="0" smtClean="0">
                <a:latin typeface="HG丸ｺﾞｼｯｸM-PRO" pitchFamily="50" charset="-128"/>
                <a:ea typeface="HG丸ｺﾞｼｯｸM-PRO" pitchFamily="50" charset="-128"/>
                <a:cs typeface="Meiryo UI" panose="020B0604030504040204" pitchFamily="50" charset="-128"/>
              </a:rPr>
              <a:t>切に対応）。</a:t>
            </a:r>
            <a:endParaRPr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itchFamily="2" charset="2"/>
              <a:buChar char="l"/>
            </a:pPr>
            <a:r>
              <a:rPr lang="ja-JP" altLang="en-US" sz="1200" dirty="0" smtClean="0">
                <a:latin typeface="HG丸ｺﾞｼｯｸM-PRO" pitchFamily="50" charset="-128"/>
                <a:ea typeface="HG丸ｺﾞｼｯｸM-PRO" pitchFamily="50" charset="-128"/>
                <a:cs typeface="Meiryo UI" panose="020B0604030504040204" pitchFamily="50" charset="-128"/>
              </a:rPr>
              <a:t>利用者の負担軽減と入力ミス等の防止を図るため、既存の電子データを極力活用できるシステムとすること。</a:t>
            </a:r>
            <a:endParaRPr lang="en-US" altLang="ja-JP" sz="1200" dirty="0" smtClean="0">
              <a:latin typeface="HG丸ｺﾞｼｯｸM-PRO" pitchFamily="50" charset="-128"/>
              <a:ea typeface="HG丸ｺﾞｼｯｸM-PRO" pitchFamily="50" charset="-128"/>
              <a:cs typeface="Meiryo UI" panose="020B0604030504040204" pitchFamily="50" charset="-128"/>
            </a:endParaRPr>
          </a:p>
        </p:txBody>
      </p:sp>
      <p:sp>
        <p:nvSpPr>
          <p:cNvPr id="4" name="テキスト ボックス 3"/>
          <p:cNvSpPr txBox="1"/>
          <p:nvPr/>
        </p:nvSpPr>
        <p:spPr>
          <a:xfrm>
            <a:off x="5738" y="2204186"/>
            <a:ext cx="9622465" cy="720080"/>
          </a:xfrm>
          <a:prstGeom prst="rect">
            <a:avLst/>
          </a:prstGeom>
          <a:noFill/>
        </p:spPr>
        <p:txBody>
          <a:bodyPr wrap="square" rtlCol="0">
            <a:noAutofit/>
          </a:bodyPr>
          <a:lstStyle/>
          <a:p>
            <a:pPr>
              <a:lnSpc>
                <a:spcPct val="110000"/>
              </a:lnSpc>
            </a:pPr>
            <a:r>
              <a:rPr lang="ja-JP" altLang="en-US" sz="1400" b="1" dirty="0" smtClean="0">
                <a:latin typeface="HG丸ｺﾞｼｯｸM-PRO" pitchFamily="50" charset="-128"/>
                <a:ea typeface="HG丸ｺﾞｼｯｸM-PRO" pitchFamily="50" charset="-128"/>
              </a:rPr>
              <a:t>■ </a:t>
            </a:r>
            <a:r>
              <a:rPr kumimoji="1" lang="ja-JP" altLang="en-US" sz="1400" b="1" dirty="0" smtClean="0">
                <a:latin typeface="HG丸ｺﾞｼｯｸM-PRO" pitchFamily="50" charset="-128"/>
                <a:ea typeface="HG丸ｺﾞｼｯｸM-PRO" pitchFamily="50" charset="-128"/>
                <a:cs typeface="Meiryo UI" panose="020B0604030504040204" pitchFamily="50" charset="-128"/>
              </a:rPr>
              <a:t>特徴</a:t>
            </a:r>
            <a:endParaRPr kumimoji="1" lang="en-US" altLang="ja-JP" sz="1400" b="1"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共同</a:t>
            </a:r>
            <a:r>
              <a:rPr kumimoji="1" lang="ja-JP" altLang="en-US" sz="1200" dirty="0">
                <a:latin typeface="HG丸ｺﾞｼｯｸM-PRO" pitchFamily="50" charset="-128"/>
                <a:ea typeface="HG丸ｺﾞｼｯｸM-PRO" pitchFamily="50" charset="-128"/>
                <a:cs typeface="Meiryo UI" panose="020B0604030504040204" pitchFamily="50" charset="-128"/>
              </a:rPr>
              <a:t>利用型の</a:t>
            </a:r>
            <a:r>
              <a:rPr kumimoji="1" lang="en-US" altLang="ja-JP" sz="1200" dirty="0">
                <a:latin typeface="HG丸ｺﾞｼｯｸM-PRO" pitchFamily="50" charset="-128"/>
                <a:ea typeface="HG丸ｺﾞｼｯｸM-PRO" pitchFamily="50" charset="-128"/>
                <a:cs typeface="Meiryo UI" panose="020B0604030504040204" pitchFamily="50" charset="-128"/>
              </a:rPr>
              <a:t>Web</a:t>
            </a:r>
            <a:r>
              <a:rPr kumimoji="1" lang="ja-JP" altLang="en-US" sz="1200" dirty="0" smtClean="0">
                <a:latin typeface="HG丸ｺﾞｼｯｸM-PRO" pitchFamily="50" charset="-128"/>
                <a:ea typeface="HG丸ｺﾞｼｯｸM-PRO" pitchFamily="50" charset="-128"/>
                <a:cs typeface="Meiryo UI" panose="020B0604030504040204" pitchFamily="50" charset="-128"/>
              </a:rPr>
              <a:t>システムです。 特別なハードウェア・ソフトウェア等の準備は不要です。</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anose="05000000000000000000" pitchFamily="2" charset="2"/>
              <a:buChar char="l"/>
            </a:pPr>
            <a:r>
              <a:rPr lang="ja-JP" altLang="en-US" sz="1200" dirty="0" smtClean="0">
                <a:latin typeface="HG丸ｺﾞｼｯｸM-PRO" pitchFamily="50" charset="-128"/>
                <a:ea typeface="HG丸ｺﾞｼｯｸM-PRO" pitchFamily="50" charset="-128"/>
                <a:cs typeface="Meiryo UI" panose="020B0604030504040204" pitchFamily="50" charset="-128"/>
              </a:rPr>
              <a:t>問合せは、自販連本部登録</a:t>
            </a:r>
            <a:r>
              <a:rPr lang="ja-JP" altLang="en-US" sz="1200" dirty="0" smtClean="0">
                <a:latin typeface="HG丸ｺﾞｼｯｸM-PRO" pitchFamily="50" charset="-128"/>
                <a:ea typeface="HG丸ｺﾞｼｯｸM-PRO" pitchFamily="50" charset="-128"/>
                <a:cs typeface="Meiryo UI" panose="020B0604030504040204" pitchFamily="50" charset="-128"/>
              </a:rPr>
              <a:t>事業部及び各支部が</a:t>
            </a:r>
            <a:r>
              <a:rPr lang="ja-JP" altLang="en-US" sz="1200" dirty="0" smtClean="0">
                <a:latin typeface="HG丸ｺﾞｼｯｸM-PRO" pitchFamily="50" charset="-128"/>
                <a:ea typeface="HG丸ｺﾞｼｯｸM-PRO" pitchFamily="50" charset="-128"/>
                <a:cs typeface="Meiryo UI" panose="020B0604030504040204" pitchFamily="50" charset="-128"/>
              </a:rPr>
              <a:t>対応します。</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p:txBody>
      </p:sp>
      <p:sp>
        <p:nvSpPr>
          <p:cNvPr id="8" name="テキスト ボックス 7"/>
          <p:cNvSpPr txBox="1"/>
          <p:nvPr/>
        </p:nvSpPr>
        <p:spPr>
          <a:xfrm>
            <a:off x="16457" y="3908459"/>
            <a:ext cx="9622465" cy="2344464"/>
          </a:xfrm>
          <a:prstGeom prst="rect">
            <a:avLst/>
          </a:prstGeom>
          <a:noFill/>
        </p:spPr>
        <p:txBody>
          <a:bodyPr wrap="square" rtlCol="0">
            <a:noAutofit/>
          </a:bodyPr>
          <a:lstStyle/>
          <a:p>
            <a:pPr>
              <a:lnSpc>
                <a:spcPct val="110000"/>
              </a:lnSpc>
            </a:pPr>
            <a:r>
              <a:rPr lang="ja-JP" altLang="en-US" sz="1400" b="1" dirty="0" smtClean="0">
                <a:latin typeface="HG丸ｺﾞｼｯｸM-PRO" pitchFamily="50" charset="-128"/>
                <a:ea typeface="HG丸ｺﾞｼｯｸM-PRO" pitchFamily="50" charset="-128"/>
              </a:rPr>
              <a:t>■</a:t>
            </a:r>
            <a:r>
              <a:rPr lang="ja-JP" altLang="en-US" sz="1400" b="1" i="1" dirty="0" smtClean="0">
                <a:latin typeface="HG丸ｺﾞｼｯｸM-PRO" pitchFamily="50" charset="-128"/>
                <a:ea typeface="HG丸ｺﾞｼｯｸM-PRO" pitchFamily="50" charset="-128"/>
              </a:rPr>
              <a:t> </a:t>
            </a:r>
            <a:r>
              <a:rPr kumimoji="1" lang="ja-JP" altLang="en-US" sz="1400" b="1" dirty="0" smtClean="0">
                <a:latin typeface="HG丸ｺﾞｼｯｸM-PRO" pitchFamily="50" charset="-128"/>
                <a:ea typeface="HG丸ｺﾞｼｯｸM-PRO" pitchFamily="50" charset="-128"/>
                <a:cs typeface="Meiryo UI" panose="020B0604030504040204" pitchFamily="50" charset="-128"/>
              </a:rPr>
              <a:t>共同利用システムの対象手続き（１１登録・検査手続）</a:t>
            </a:r>
            <a:r>
              <a:rPr kumimoji="1" lang="ja-JP" altLang="en-US" sz="1400" dirty="0" smtClean="0">
                <a:latin typeface="HG丸ｺﾞｼｯｸM-PRO" pitchFamily="50" charset="-128"/>
                <a:ea typeface="HG丸ｺﾞｼｯｸM-PRO" pitchFamily="50" charset="-128"/>
                <a:cs typeface="Meiryo UI" panose="020B0604030504040204" pitchFamily="50" charset="-128"/>
              </a:rPr>
              <a:t>＜</a:t>
            </a:r>
            <a:r>
              <a:rPr lang="ja-JP" altLang="en-US" sz="1400" dirty="0" smtClean="0">
                <a:latin typeface="HG丸ｺﾞｼｯｸM-PRO" pitchFamily="50" charset="-128"/>
                <a:ea typeface="HG丸ｺﾞｼｯｸM-PRO" pitchFamily="50" charset="-128"/>
                <a:cs typeface="Meiryo UI" panose="020B0604030504040204" pitchFamily="50" charset="-128"/>
              </a:rPr>
              <a:t>赤字は、自販連が代理申請が可能な手続き</a:t>
            </a:r>
            <a:r>
              <a:rPr kumimoji="1" lang="ja-JP" altLang="en-US" sz="1400" dirty="0" smtClean="0">
                <a:latin typeface="HG丸ｺﾞｼｯｸM-PRO" pitchFamily="50" charset="-128"/>
                <a:ea typeface="HG丸ｺﾞｼｯｸM-PRO" pitchFamily="50" charset="-128"/>
                <a:cs typeface="Meiryo UI" panose="020B0604030504040204" pitchFamily="50" charset="-128"/>
              </a:rPr>
              <a:t>＞</a:t>
            </a:r>
            <a:endParaRPr kumimoji="1" lang="en-US" altLang="ja-JP" sz="14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solidFill>
                  <a:srgbClr val="FF0000"/>
                </a:solidFill>
                <a:latin typeface="HG丸ｺﾞｼｯｸM-PRO" pitchFamily="50" charset="-128"/>
                <a:ea typeface="HG丸ｺﾞｼｯｸM-PRO" pitchFamily="50" charset="-128"/>
                <a:cs typeface="Meiryo UI" panose="020B0604030504040204" pitchFamily="50" charset="-128"/>
              </a:rPr>
              <a:t>新車新規登録（型式指定車の新車のみ対象）</a:t>
            </a:r>
            <a:endParaRPr kumimoji="1"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中古車新規登録（指定整備済の中古車のみ対象）</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solidFill>
                  <a:srgbClr val="FF0000"/>
                </a:solidFill>
                <a:latin typeface="HG丸ｺﾞｼｯｸM-PRO" pitchFamily="50" charset="-128"/>
                <a:ea typeface="HG丸ｺﾞｼｯｸM-PRO" pitchFamily="50" charset="-128"/>
                <a:cs typeface="Meiryo UI" panose="020B0604030504040204" pitchFamily="50" charset="-128"/>
              </a:rPr>
              <a:t>継続検査（指定整備済のみ対象）</a:t>
            </a:r>
            <a:endParaRPr kumimoji="1"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移転登録（売買、割賦完済によるもののみ対象）</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変更登録（所有者使用者の氏名住所、使用の本拠の位置の変更によるもののみ対象）</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一時抹消登録</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永久抹消登録（重量税還付なしのみ対象）</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移転登録と一時抹消登録の複合申請</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移転登録と永久抹消登録の複合</a:t>
            </a:r>
            <a:r>
              <a:rPr kumimoji="1" lang="ja-JP" altLang="en-US" sz="1200" dirty="0">
                <a:latin typeface="HG丸ｺﾞｼｯｸM-PRO" pitchFamily="50" charset="-128"/>
                <a:ea typeface="HG丸ｺﾞｼｯｸM-PRO" pitchFamily="50" charset="-128"/>
                <a:cs typeface="Meiryo UI" panose="020B0604030504040204" pitchFamily="50" charset="-128"/>
              </a:rPr>
              <a:t>申請（重量税還付なしのみ対象）</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変更登録と一時抹消登録の複合申請</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記載事項変更（使用者の名称又は住所変更のみ対象）</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p:txBody>
      </p:sp>
      <p:sp>
        <p:nvSpPr>
          <p:cNvPr id="9" name="テキスト ボックス 8"/>
          <p:cNvSpPr txBox="1"/>
          <p:nvPr/>
        </p:nvSpPr>
        <p:spPr>
          <a:xfrm>
            <a:off x="28136" y="573904"/>
            <a:ext cx="9906000" cy="582545"/>
          </a:xfrm>
          <a:prstGeom prst="rect">
            <a:avLst/>
          </a:prstGeom>
          <a:noFill/>
        </p:spPr>
        <p:txBody>
          <a:bodyPr wrap="square" rtlCol="0">
            <a:noAutofit/>
          </a:bodyPr>
          <a:lstStyle/>
          <a:p>
            <a:pPr marL="285750" indent="-285750">
              <a:lnSpc>
                <a:spcPct val="110000"/>
              </a:lnSpc>
            </a:pPr>
            <a:r>
              <a:rPr kumimoji="1" lang="ja-JP" altLang="en-US" sz="1400" b="1" dirty="0" smtClean="0">
                <a:latin typeface="HG丸ｺﾞｼｯｸM-PRO" pitchFamily="50" charset="-128"/>
                <a:ea typeface="HG丸ｺﾞｼｯｸM-PRO" pitchFamily="50" charset="-128"/>
              </a:rPr>
              <a:t>■システムの名称</a:t>
            </a:r>
            <a:endParaRPr lang="en-US" altLang="ja-JP" sz="1400"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anose="05000000000000000000" pitchFamily="2" charset="2"/>
              <a:buChar char="l"/>
            </a:pPr>
            <a:r>
              <a:rPr lang="ja-JP" altLang="en-US" sz="1200" dirty="0" smtClean="0">
                <a:latin typeface="HG丸ｺﾞｼｯｸM-PRO" pitchFamily="50" charset="-128"/>
                <a:ea typeface="HG丸ｺﾞｼｯｸM-PRO" pitchFamily="50" charset="-128"/>
                <a:cs typeface="Meiryo UI" panose="020B0604030504040204" pitchFamily="50" charset="-128"/>
              </a:rPr>
              <a:t>自動車情報利活用促進協会</a:t>
            </a:r>
            <a:r>
              <a:rPr lang="en-US" altLang="ja-JP" sz="1200" dirty="0" smtClean="0">
                <a:latin typeface="HG丸ｺﾞｼｯｸM-PRO" pitchFamily="50" charset="-128"/>
                <a:ea typeface="HG丸ｺﾞｼｯｸM-PRO" pitchFamily="50" charset="-128"/>
                <a:cs typeface="Meiryo UI" panose="020B0604030504040204" pitchFamily="50" charset="-128"/>
              </a:rPr>
              <a:t>(</a:t>
            </a:r>
            <a:r>
              <a:rPr lang="ja-JP" altLang="en-US" sz="1200" dirty="0" smtClean="0">
                <a:latin typeface="HG丸ｺﾞｼｯｸM-PRO" pitchFamily="50" charset="-128"/>
                <a:ea typeface="HG丸ｺﾞｼｯｸM-PRO" pitchFamily="50" charset="-128"/>
                <a:cs typeface="Meiryo UI" panose="020B0604030504040204" pitchFamily="50" charset="-128"/>
              </a:rPr>
              <a:t>利活用</a:t>
            </a:r>
            <a:r>
              <a:rPr lang="ja-JP" altLang="en-US" sz="1200" dirty="0" smtClean="0">
                <a:latin typeface="HG丸ｺﾞｼｯｸM-PRO" pitchFamily="50" charset="-128"/>
                <a:ea typeface="HG丸ｺﾞｼｯｸM-PRO" pitchFamily="50" charset="-128"/>
                <a:cs typeface="Meiryo UI" panose="020B0604030504040204" pitchFamily="50" charset="-128"/>
              </a:rPr>
              <a:t>協会：</a:t>
            </a:r>
            <a:r>
              <a:rPr lang="en-US" altLang="ja-JP" sz="1200" dirty="0" smtClean="0">
                <a:latin typeface="HG丸ｺﾞｼｯｸM-PRO" pitchFamily="50" charset="-128"/>
                <a:ea typeface="HG丸ｺﾞｼｯｸM-PRO" pitchFamily="50" charset="-128"/>
                <a:cs typeface="Meiryo UI" panose="020B0604030504040204" pitchFamily="50" charset="-128"/>
              </a:rPr>
              <a:t>AINA)</a:t>
            </a:r>
            <a:r>
              <a:rPr lang="ja-JP" altLang="en-US" sz="1200" dirty="0" smtClean="0">
                <a:latin typeface="HG丸ｺﾞｼｯｸM-PRO" pitchFamily="50" charset="-128"/>
                <a:ea typeface="HG丸ｺﾞｼｯｸM-PRO" pitchFamily="50" charset="-128"/>
                <a:cs typeface="Meiryo UI" panose="020B0604030504040204" pitchFamily="50" charset="-128"/>
              </a:rPr>
              <a:t>が構築するシステムを「</a:t>
            </a:r>
            <a:r>
              <a:rPr lang="en-US" altLang="ja-JP" sz="1200" dirty="0" smtClean="0">
                <a:latin typeface="HG丸ｺﾞｼｯｸM-PRO" pitchFamily="50" charset="-128"/>
                <a:ea typeface="HG丸ｺﾞｼｯｸM-PRO" pitchFamily="50" charset="-128"/>
                <a:cs typeface="Meiryo UI" panose="020B0604030504040204" pitchFamily="50" charset="-128"/>
              </a:rPr>
              <a:t>OSS</a:t>
            </a:r>
            <a:r>
              <a:rPr lang="ja-JP" altLang="en-US" sz="1200" dirty="0" smtClean="0">
                <a:latin typeface="HG丸ｺﾞｼｯｸM-PRO" pitchFamily="50" charset="-128"/>
                <a:ea typeface="HG丸ｺﾞｼｯｸM-PRO" pitchFamily="50" charset="-128"/>
                <a:cs typeface="Meiryo UI" panose="020B0604030504040204" pitchFamily="50" charset="-128"/>
              </a:rPr>
              <a:t>申請共同利用システム</a:t>
            </a:r>
            <a:r>
              <a:rPr lang="en-US" altLang="ja-JP" sz="1200" dirty="0" smtClean="0">
                <a:latin typeface="HG丸ｺﾞｼｯｸM-PRO" pitchFamily="50" charset="-128"/>
                <a:ea typeface="HG丸ｺﾞｼｯｸM-PRO" pitchFamily="50" charset="-128"/>
                <a:cs typeface="Meiryo UI" panose="020B0604030504040204" pitchFamily="50" charset="-128"/>
              </a:rPr>
              <a:t>(AINAS)</a:t>
            </a:r>
            <a:r>
              <a:rPr lang="ja-JP" altLang="en-US" sz="1200" dirty="0" smtClean="0">
                <a:latin typeface="HG丸ｺﾞｼｯｸM-PRO" pitchFamily="50" charset="-128"/>
                <a:ea typeface="HG丸ｺﾞｼｯｸM-PRO" pitchFamily="50" charset="-128"/>
                <a:cs typeface="Meiryo UI" panose="020B0604030504040204" pitchFamily="50" charset="-128"/>
              </a:rPr>
              <a:t>」とします。</a:t>
            </a:r>
            <a:endParaRPr lang="en-US" altLang="ja-JP" sz="1200"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pPr>
            <a:endParaRPr kumimoji="1" lang="en-US" altLang="ja-JP" sz="1400" dirty="0" smtClean="0">
              <a:latin typeface="Meiryo UI" panose="020B0604030504040204" pitchFamily="50" charset="-128"/>
              <a:ea typeface="Meiryo UI" panose="020B0604030504040204" pitchFamily="50" charset="-128"/>
              <a:cs typeface="Meiryo UI" panose="020B0604030504040204" pitchFamily="50" charset="-128"/>
            </a:endParaRPr>
          </a:p>
          <a:p>
            <a:pPr marL="285750" indent="-285750">
              <a:lnSpc>
                <a:spcPct val="110000"/>
              </a:lnSpc>
            </a:pPr>
            <a:endParaRPr kumimoji="1" lang="en-US" altLang="ja-JP" sz="1200" dirty="0" smtClean="0">
              <a:latin typeface="Meiryo UI" panose="020B0604030504040204" pitchFamily="50" charset="-128"/>
              <a:ea typeface="Meiryo UI" panose="020B0604030504040204" pitchFamily="50" charset="-128"/>
              <a:cs typeface="Meiryo UI" panose="020B0604030504040204" pitchFamily="50" charset="-128"/>
            </a:endParaRPr>
          </a:p>
          <a:p>
            <a:pPr>
              <a:lnSpc>
                <a:spcPct val="110000"/>
              </a:lnSpc>
            </a:pPr>
            <a:endParaRPr kumimoji="1" lang="en-US" altLang="ja-JP" sz="1100" b="1" dirty="0" smtClean="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11" name="直線コネクタ 10"/>
          <p:cNvCxnSpPr/>
          <p:nvPr/>
        </p:nvCxnSpPr>
        <p:spPr>
          <a:xfrm>
            <a:off x="200472" y="1124744"/>
            <a:ext cx="9540000" cy="0"/>
          </a:xfrm>
          <a:prstGeom prst="line">
            <a:avLst/>
          </a:prstGeom>
          <a:ln w="127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a:off x="168416" y="2171571"/>
            <a:ext cx="9540000" cy="0"/>
          </a:xfrm>
          <a:prstGeom prst="line">
            <a:avLst/>
          </a:prstGeom>
          <a:ln w="12700">
            <a:solidFill>
              <a:srgbClr val="0070C0"/>
            </a:solidFill>
            <a:prstDash val="sysDot"/>
          </a:ln>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a:off x="149152" y="3856128"/>
            <a:ext cx="9540000" cy="0"/>
          </a:xfrm>
          <a:prstGeom prst="line">
            <a:avLst/>
          </a:prstGeom>
          <a:ln w="12700">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28137" y="6313947"/>
            <a:ext cx="9622465" cy="544054"/>
          </a:xfrm>
          <a:prstGeom prst="rect">
            <a:avLst/>
          </a:prstGeom>
          <a:noFill/>
        </p:spPr>
        <p:txBody>
          <a:bodyPr wrap="square" rtlCol="0">
            <a:noAutofit/>
          </a:bodyPr>
          <a:lstStyle/>
          <a:p>
            <a:pPr>
              <a:lnSpc>
                <a:spcPct val="110000"/>
              </a:lnSpc>
            </a:pPr>
            <a:r>
              <a:rPr lang="ja-JP" altLang="en-US" sz="1400" b="1" dirty="0" smtClean="0">
                <a:latin typeface="HG丸ｺﾞｼｯｸM-PRO" pitchFamily="50" charset="-128"/>
                <a:ea typeface="HG丸ｺﾞｼｯｸM-PRO" pitchFamily="50" charset="-128"/>
              </a:rPr>
              <a:t>■ </a:t>
            </a:r>
            <a:r>
              <a:rPr kumimoji="1" lang="ja-JP" altLang="en-US" sz="1400" b="1" dirty="0" smtClean="0">
                <a:latin typeface="HG丸ｺﾞｼｯｸM-PRO" pitchFamily="50" charset="-128"/>
                <a:ea typeface="HG丸ｺﾞｼｯｸM-PRO" pitchFamily="50" charset="-128"/>
                <a:cs typeface="Meiryo UI" panose="020B0604030504040204" pitchFamily="50" charset="-128"/>
              </a:rPr>
              <a:t>サービス稼働時間</a:t>
            </a:r>
            <a:endParaRPr kumimoji="1" lang="en-US" altLang="ja-JP" sz="1400" b="1" dirty="0" smtClean="0">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anose="05000000000000000000"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８：００～２２：００</a:t>
            </a:r>
            <a:r>
              <a:rPr lang="ja-JP" altLang="en-US" sz="1200" dirty="0" smtClean="0">
                <a:latin typeface="HG丸ｺﾞｼｯｸM-PRO" pitchFamily="50" charset="-128"/>
                <a:ea typeface="HG丸ｺﾞｼｯｸM-PRO" pitchFamily="50" charset="-128"/>
                <a:cs typeface="Meiryo UI" panose="020B0604030504040204" pitchFamily="50" charset="-128"/>
              </a:rPr>
              <a:t>　</a:t>
            </a:r>
            <a:r>
              <a:rPr lang="ja-JP" altLang="ja-JP" sz="1200" dirty="0" smtClean="0">
                <a:latin typeface="HG丸ｺﾞｼｯｸM-PRO" pitchFamily="50" charset="-128"/>
                <a:ea typeface="HG丸ｺﾞｼｯｸM-PRO" pitchFamily="50" charset="-128"/>
              </a:rPr>
              <a:t> ※年末年始（</a:t>
            </a:r>
            <a:r>
              <a:rPr lang="en-US" altLang="ja-JP" sz="1200" dirty="0" smtClean="0">
                <a:latin typeface="HG丸ｺﾞｼｯｸM-PRO" pitchFamily="50" charset="-128"/>
                <a:ea typeface="HG丸ｺﾞｼｯｸM-PRO" pitchFamily="50" charset="-128"/>
              </a:rPr>
              <a:t>12/29</a:t>
            </a:r>
            <a:r>
              <a:rPr lang="ja-JP" altLang="ja-JP" sz="1200" dirty="0" smtClean="0">
                <a:latin typeface="HG丸ｺﾞｼｯｸM-PRO" pitchFamily="50" charset="-128"/>
                <a:ea typeface="HG丸ｺﾞｼｯｸM-PRO" pitchFamily="50" charset="-128"/>
              </a:rPr>
              <a:t>～</a:t>
            </a:r>
            <a:r>
              <a:rPr lang="en-US" altLang="ja-JP" sz="1200" dirty="0" smtClean="0">
                <a:latin typeface="HG丸ｺﾞｼｯｸM-PRO" pitchFamily="50" charset="-128"/>
                <a:ea typeface="HG丸ｺﾞｼｯｸM-PRO" pitchFamily="50" charset="-128"/>
              </a:rPr>
              <a:t>1/3</a:t>
            </a:r>
            <a:r>
              <a:rPr lang="ja-JP" altLang="ja-JP" sz="1200" dirty="0" smtClean="0">
                <a:latin typeface="HG丸ｺﾞｼｯｸM-PRO" pitchFamily="50" charset="-128"/>
                <a:ea typeface="HG丸ｺﾞｼｯｸM-PRO" pitchFamily="50" charset="-128"/>
              </a:rPr>
              <a:t>）及びメンテナンス日を除く</a:t>
            </a:r>
            <a:endParaRPr kumimoji="1" lang="en-US" altLang="ja-JP" sz="1200" dirty="0" smtClean="0">
              <a:latin typeface="HG丸ｺﾞｼｯｸM-PRO" pitchFamily="50" charset="-128"/>
              <a:ea typeface="HG丸ｺﾞｼｯｸM-PRO" pitchFamily="50" charset="-128"/>
              <a:cs typeface="Meiryo UI" panose="020B0604030504040204" pitchFamily="50" charset="-128"/>
            </a:endParaRPr>
          </a:p>
        </p:txBody>
      </p:sp>
      <p:cxnSp>
        <p:nvCxnSpPr>
          <p:cNvPr id="18" name="直線コネクタ 17"/>
          <p:cNvCxnSpPr/>
          <p:nvPr/>
        </p:nvCxnSpPr>
        <p:spPr>
          <a:xfrm>
            <a:off x="208988" y="6328182"/>
            <a:ext cx="9540000" cy="0"/>
          </a:xfrm>
          <a:prstGeom prst="line">
            <a:avLst/>
          </a:prstGeom>
          <a:ln w="12700">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15309" y="3076952"/>
            <a:ext cx="9761426" cy="692772"/>
          </a:xfrm>
          <a:prstGeom prst="rect">
            <a:avLst/>
          </a:prstGeom>
          <a:noFill/>
        </p:spPr>
        <p:txBody>
          <a:bodyPr wrap="square" rtlCol="0">
            <a:noAutofit/>
          </a:bodyPr>
          <a:lstStyle/>
          <a:p>
            <a:pPr marL="285750" indent="-285750">
              <a:lnSpc>
                <a:spcPct val="110000"/>
              </a:lnSpc>
            </a:pPr>
            <a:r>
              <a:rPr kumimoji="1" lang="ja-JP" altLang="en-US" sz="1400" b="1" dirty="0" smtClean="0">
                <a:latin typeface="HG丸ｺﾞｼｯｸM-PRO" pitchFamily="50" charset="-128"/>
                <a:ea typeface="HG丸ｺﾞｼｯｸM-PRO" pitchFamily="50" charset="-128"/>
              </a:rPr>
              <a:t>■システム利用条件</a:t>
            </a:r>
          </a:p>
          <a:p>
            <a:pPr marL="285750" indent="-285750">
              <a:lnSpc>
                <a:spcPct val="110000"/>
              </a:lnSpc>
              <a:buFont typeface="Wingdings" pitchFamily="2" charset="2"/>
              <a:buChar char="l"/>
            </a:pPr>
            <a:r>
              <a:rPr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rPr>
              <a:t>AINAS</a:t>
            </a:r>
            <a:r>
              <a:rPr lang="ja-JP" altLang="en-US" sz="1200" dirty="0" smtClean="0">
                <a:solidFill>
                  <a:srgbClr val="FF0000"/>
                </a:solidFill>
                <a:latin typeface="HG丸ｺﾞｼｯｸM-PRO" pitchFamily="50" charset="-128"/>
                <a:ea typeface="HG丸ｺﾞｼｯｸM-PRO" pitchFamily="50" charset="-128"/>
                <a:cs typeface="Meiryo UI" panose="020B0604030504040204" pitchFamily="50" charset="-128"/>
              </a:rPr>
              <a:t>の利用には、利活用協会に</a:t>
            </a:r>
            <a:r>
              <a:rPr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rPr>
              <a:t>AINAS</a:t>
            </a:r>
            <a:r>
              <a:rPr lang="ja-JP" altLang="en-US" sz="1200" dirty="0" smtClean="0">
                <a:solidFill>
                  <a:srgbClr val="FF0000"/>
                </a:solidFill>
                <a:latin typeface="HG丸ｺﾞｼｯｸM-PRO" pitchFamily="50" charset="-128"/>
                <a:ea typeface="HG丸ｺﾞｼｯｸM-PRO" pitchFamily="50" charset="-128"/>
                <a:cs typeface="Meiryo UI" panose="020B0604030504040204" pitchFamily="50" charset="-128"/>
              </a:rPr>
              <a:t>の利用登録が必要となります。</a:t>
            </a:r>
            <a:endParaRPr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endParaRPr>
          </a:p>
          <a:p>
            <a:pPr marL="285750" indent="-285750">
              <a:lnSpc>
                <a:spcPct val="110000"/>
              </a:lnSpc>
              <a:buFont typeface="Wingdings" pitchFamily="2" charset="2"/>
              <a:buChar char="l"/>
            </a:pPr>
            <a:r>
              <a:rPr kumimoji="1" lang="ja-JP" altLang="en-US" sz="1200" dirty="0" smtClean="0">
                <a:solidFill>
                  <a:srgbClr val="FF0000"/>
                </a:solidFill>
                <a:latin typeface="HG丸ｺﾞｼｯｸM-PRO" pitchFamily="50" charset="-128"/>
                <a:ea typeface="HG丸ｺﾞｼｯｸM-PRO" pitchFamily="50" charset="-128"/>
                <a:cs typeface="Meiryo UI" panose="020B0604030504040204" pitchFamily="50" charset="-128"/>
              </a:rPr>
              <a:t>指定の</a:t>
            </a:r>
            <a:r>
              <a:rPr kumimoji="1"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rPr>
              <a:t>Web</a:t>
            </a:r>
            <a:r>
              <a:rPr kumimoji="1" lang="ja-JP" altLang="en-US" sz="1200" dirty="0" smtClean="0">
                <a:solidFill>
                  <a:srgbClr val="FF0000"/>
                </a:solidFill>
                <a:latin typeface="HG丸ｺﾞｼｯｸM-PRO" pitchFamily="50" charset="-128"/>
                <a:ea typeface="HG丸ｺﾞｼｯｸM-PRO" pitchFamily="50" charset="-128"/>
                <a:cs typeface="Meiryo UI" panose="020B0604030504040204" pitchFamily="50" charset="-128"/>
              </a:rPr>
              <a:t>ブラウザと利活用協会から配布されるクライアント証明書のインストールが必要となります。</a:t>
            </a:r>
            <a:endParaRPr kumimoji="1" lang="en-US" altLang="ja-JP" sz="1200" dirty="0" smtClean="0">
              <a:solidFill>
                <a:srgbClr val="FF0000"/>
              </a:solidFill>
              <a:latin typeface="HG丸ｺﾞｼｯｸM-PRO" pitchFamily="50" charset="-128"/>
              <a:ea typeface="HG丸ｺﾞｼｯｸM-PRO" pitchFamily="50" charset="-128"/>
              <a:cs typeface="Meiryo UI" panose="020B0604030504040204" pitchFamily="50" charset="-128"/>
            </a:endParaRPr>
          </a:p>
        </p:txBody>
      </p:sp>
      <p:cxnSp>
        <p:nvCxnSpPr>
          <p:cNvPr id="14" name="直線コネクタ 13"/>
          <p:cNvCxnSpPr/>
          <p:nvPr/>
        </p:nvCxnSpPr>
        <p:spPr>
          <a:xfrm>
            <a:off x="141412" y="3010442"/>
            <a:ext cx="9540000" cy="0"/>
          </a:xfrm>
          <a:prstGeom prst="line">
            <a:avLst/>
          </a:prstGeom>
          <a:ln w="12700">
            <a:solidFill>
              <a:srgbClr val="0070C0"/>
            </a:solidFill>
            <a:prstDash val="sysDot"/>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200472" y="116632"/>
            <a:ext cx="4143833" cy="369332"/>
          </a:xfrm>
          <a:prstGeom prst="rect">
            <a:avLst/>
          </a:prstGeom>
          <a:noFill/>
        </p:spPr>
        <p:txBody>
          <a:bodyPr wrap="square"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１．システム概要</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xmlns="" val="140797272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正方形/長方形 3"/>
          <p:cNvSpPr/>
          <p:nvPr/>
        </p:nvSpPr>
        <p:spPr>
          <a:xfrm>
            <a:off x="313994" y="700307"/>
            <a:ext cx="9653605" cy="307777"/>
          </a:xfrm>
          <a:prstGeom prst="rect">
            <a:avLst/>
          </a:prstGeom>
        </p:spPr>
        <p:txBody>
          <a:bodyPr wrap="none">
            <a:spAutoFit/>
          </a:bodyPr>
          <a:lstStyle/>
          <a:p>
            <a:r>
              <a:rPr lang="ja-JP" altLang="en-US" sz="1400" dirty="0" smtClean="0">
                <a:latin typeface="HG丸ｺﾞｼｯｸM-PRO" pitchFamily="50" charset="-128"/>
                <a:ea typeface="HG丸ｺﾞｼｯｸM-PRO" pitchFamily="50" charset="-128"/>
              </a:rPr>
              <a:t>組織階層イメージについて以下に示します。共同利用システムの組織管理は代理人、依頼人ともに</a:t>
            </a:r>
            <a:r>
              <a:rPr lang="en-US" altLang="ja-JP" sz="1400" dirty="0" smtClean="0">
                <a:latin typeface="HG丸ｺﾞｼｯｸM-PRO" pitchFamily="50" charset="-128"/>
                <a:ea typeface="HG丸ｺﾞｼｯｸM-PRO" pitchFamily="50" charset="-128"/>
              </a:rPr>
              <a:t>2</a:t>
            </a:r>
            <a:r>
              <a:rPr lang="ja-JP" altLang="en-US" sz="1400" dirty="0" smtClean="0">
                <a:latin typeface="HG丸ｺﾞｼｯｸM-PRO" pitchFamily="50" charset="-128"/>
                <a:ea typeface="HG丸ｺﾞｼｯｸM-PRO" pitchFamily="50" charset="-128"/>
              </a:rPr>
              <a:t>階層となります。</a:t>
            </a:r>
            <a:endParaRPr lang="en-US" altLang="ja-JP" sz="1400" dirty="0" smtClean="0">
              <a:latin typeface="HG丸ｺﾞｼｯｸM-PRO" pitchFamily="50" charset="-128"/>
              <a:ea typeface="HG丸ｺﾞｼｯｸM-PRO" pitchFamily="50" charset="-128"/>
            </a:endParaRPr>
          </a:p>
        </p:txBody>
      </p:sp>
      <p:sp>
        <p:nvSpPr>
          <p:cNvPr id="5" name="正方形/長方形 4"/>
          <p:cNvSpPr/>
          <p:nvPr/>
        </p:nvSpPr>
        <p:spPr>
          <a:xfrm>
            <a:off x="2698012" y="5201944"/>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依頼人組織</a:t>
            </a: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 name="正方形/長方形 5"/>
          <p:cNvSpPr/>
          <p:nvPr/>
        </p:nvSpPr>
        <p:spPr>
          <a:xfrm>
            <a:off x="2698011" y="4977116"/>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B</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販売店（本社）</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正方形/長方形 6"/>
          <p:cNvSpPr/>
          <p:nvPr/>
        </p:nvSpPr>
        <p:spPr>
          <a:xfrm>
            <a:off x="5097749" y="5201196"/>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正方形/長方形 7"/>
          <p:cNvSpPr/>
          <p:nvPr/>
        </p:nvSpPr>
        <p:spPr>
          <a:xfrm>
            <a:off x="5097748" y="4976368"/>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C</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工場</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9" name="直線コネクタ 8"/>
          <p:cNvCxnSpPr/>
          <p:nvPr/>
        </p:nvCxnSpPr>
        <p:spPr>
          <a:xfrm>
            <a:off x="466392" y="3915458"/>
            <a:ext cx="9216000" cy="0"/>
          </a:xfrm>
          <a:prstGeom prst="line">
            <a:avLst/>
          </a:prstGeom>
          <a:ln w="9525">
            <a:solidFill>
              <a:schemeClr val="tx1">
                <a:lumMod val="85000"/>
                <a:lumOff val="15000"/>
              </a:schemeClr>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正方形/長方形 9"/>
          <p:cNvSpPr/>
          <p:nvPr/>
        </p:nvSpPr>
        <p:spPr>
          <a:xfrm>
            <a:off x="7865170" y="5201197"/>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正方形/長方形 10"/>
          <p:cNvSpPr/>
          <p:nvPr/>
        </p:nvSpPr>
        <p:spPr>
          <a:xfrm>
            <a:off x="7865169" y="4976369"/>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D</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工場</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2" name="正方形/長方形 11"/>
          <p:cNvSpPr/>
          <p:nvPr/>
        </p:nvSpPr>
        <p:spPr>
          <a:xfrm>
            <a:off x="2029347" y="6276302"/>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拠点</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コード</a:t>
            </a:r>
            <a:endPar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111</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3" name="正方形/長方形 12"/>
          <p:cNvSpPr/>
          <p:nvPr/>
        </p:nvSpPr>
        <p:spPr>
          <a:xfrm>
            <a:off x="2029347" y="6051475"/>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虎ノ門店</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4" name="正方形/長方形 13"/>
          <p:cNvSpPr/>
          <p:nvPr/>
        </p:nvSpPr>
        <p:spPr>
          <a:xfrm>
            <a:off x="3372568" y="6276302"/>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依頼人拠点コード</a:t>
            </a:r>
            <a:endPar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222</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正方形/長方形 14"/>
          <p:cNvSpPr/>
          <p:nvPr/>
        </p:nvSpPr>
        <p:spPr>
          <a:xfrm>
            <a:off x="3372567" y="6051475"/>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日本橋店</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正方形/長方形 15"/>
          <p:cNvSpPr/>
          <p:nvPr/>
        </p:nvSpPr>
        <p:spPr>
          <a:xfrm>
            <a:off x="4864029" y="6276302"/>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依頼人拠点コード</a:t>
            </a:r>
            <a:endPar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111</a:t>
            </a:r>
          </a:p>
        </p:txBody>
      </p:sp>
      <p:sp>
        <p:nvSpPr>
          <p:cNvPr id="17" name="正方形/長方形 16"/>
          <p:cNvSpPr/>
          <p:nvPr/>
        </p:nvSpPr>
        <p:spPr>
          <a:xfrm>
            <a:off x="4864028" y="6051475"/>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港店</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正方形/長方形 17"/>
          <p:cNvSpPr/>
          <p:nvPr/>
        </p:nvSpPr>
        <p:spPr>
          <a:xfrm>
            <a:off x="6219379" y="6276303"/>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112</a:t>
            </a:r>
          </a:p>
        </p:txBody>
      </p:sp>
      <p:sp>
        <p:nvSpPr>
          <p:cNvPr id="19" name="正方形/長方形 18"/>
          <p:cNvSpPr/>
          <p:nvPr/>
        </p:nvSpPr>
        <p:spPr>
          <a:xfrm>
            <a:off x="6219378" y="6051476"/>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王子店</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正方形/長方形 19"/>
          <p:cNvSpPr/>
          <p:nvPr/>
        </p:nvSpPr>
        <p:spPr>
          <a:xfrm>
            <a:off x="8449781" y="6286769"/>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1234567</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1" name="正方形/長方形 20"/>
          <p:cNvSpPr/>
          <p:nvPr/>
        </p:nvSpPr>
        <p:spPr>
          <a:xfrm>
            <a:off x="8449780" y="6061942"/>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蒲田店</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テキスト ボックス 21"/>
          <p:cNvSpPr txBox="1"/>
          <p:nvPr/>
        </p:nvSpPr>
        <p:spPr>
          <a:xfrm>
            <a:off x="489254" y="5830642"/>
            <a:ext cx="889987" cy="261610"/>
          </a:xfrm>
          <a:prstGeom prst="rect">
            <a:avLst/>
          </a:prstGeom>
          <a:noFill/>
        </p:spPr>
        <p:txBody>
          <a:bodyPr wrap="none" rtlCol="0">
            <a:spAutoFit/>
          </a:bodyPr>
          <a:lstStyle/>
          <a:p>
            <a:r>
              <a:rPr kumimoji="1" lang="ja-JP" altLang="en-US" sz="1100" dirty="0" smtClean="0">
                <a:latin typeface="HG丸ｺﾞｼｯｸM-PRO" pitchFamily="50" charset="-128"/>
                <a:ea typeface="HG丸ｺﾞｼｯｸM-PRO" pitchFamily="50" charset="-128"/>
              </a:rPr>
              <a:t>依頼人拠点</a:t>
            </a:r>
            <a:endParaRPr kumimoji="1" lang="en-US" altLang="ja-JP" sz="1100" dirty="0" smtClean="0">
              <a:latin typeface="HG丸ｺﾞｼｯｸM-PRO" pitchFamily="50" charset="-128"/>
              <a:ea typeface="HG丸ｺﾞｼｯｸM-PRO" pitchFamily="50" charset="-128"/>
            </a:endParaRPr>
          </a:p>
        </p:txBody>
      </p:sp>
      <p:cxnSp>
        <p:nvCxnSpPr>
          <p:cNvPr id="23" name="直線コネクタ 22"/>
          <p:cNvCxnSpPr/>
          <p:nvPr/>
        </p:nvCxnSpPr>
        <p:spPr>
          <a:xfrm>
            <a:off x="458772" y="5769119"/>
            <a:ext cx="9226821" cy="0"/>
          </a:xfrm>
          <a:prstGeom prst="line">
            <a:avLst/>
          </a:prstGeom>
          <a:ln w="9525">
            <a:solidFill>
              <a:schemeClr val="tx1">
                <a:lumMod val="85000"/>
                <a:lumOff val="15000"/>
              </a:schemeClr>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4" name="正方形/長方形 23"/>
          <p:cNvSpPr/>
          <p:nvPr/>
        </p:nvSpPr>
        <p:spPr>
          <a:xfrm>
            <a:off x="3314781" y="2662048"/>
            <a:ext cx="1169219" cy="576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a:t>
            </a: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139999</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5" name="正方形/長方形 24"/>
          <p:cNvSpPr/>
          <p:nvPr/>
        </p:nvSpPr>
        <p:spPr>
          <a:xfrm>
            <a:off x="3314780" y="2437221"/>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東京支部</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6" name="正方形/長方形 25"/>
          <p:cNvSpPr/>
          <p:nvPr/>
        </p:nvSpPr>
        <p:spPr>
          <a:xfrm>
            <a:off x="4864030" y="2646356"/>
            <a:ext cx="1636656" cy="576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a:t>
            </a: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539999</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正方形/長方形 26"/>
          <p:cNvSpPr/>
          <p:nvPr/>
        </p:nvSpPr>
        <p:spPr>
          <a:xfrm>
            <a:off x="4864028" y="2421529"/>
            <a:ext cx="1636657"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大阪拠点</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正方形/長方形 27"/>
          <p:cNvSpPr/>
          <p:nvPr/>
        </p:nvSpPr>
        <p:spPr>
          <a:xfrm>
            <a:off x="2379799" y="1494607"/>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正方形/長方形 28"/>
          <p:cNvSpPr/>
          <p:nvPr/>
        </p:nvSpPr>
        <p:spPr>
          <a:xfrm>
            <a:off x="2379798" y="1269779"/>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団体（本部）</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正方形/長方形 29"/>
          <p:cNvSpPr/>
          <p:nvPr/>
        </p:nvSpPr>
        <p:spPr>
          <a:xfrm>
            <a:off x="6697388" y="1494607"/>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3</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正方形/長方形 30"/>
          <p:cNvSpPr/>
          <p:nvPr/>
        </p:nvSpPr>
        <p:spPr>
          <a:xfrm>
            <a:off x="6697387" y="1269779"/>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C</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団体</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正方形/長方形 31"/>
          <p:cNvSpPr/>
          <p:nvPr/>
        </p:nvSpPr>
        <p:spPr>
          <a:xfrm>
            <a:off x="8449781" y="1494607"/>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3" name="正方形/長方形 32"/>
          <p:cNvSpPr/>
          <p:nvPr/>
        </p:nvSpPr>
        <p:spPr>
          <a:xfrm>
            <a:off x="8449780" y="1269779"/>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行政書士法人</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4" name="正方形/長方形 33"/>
          <p:cNvSpPr/>
          <p:nvPr/>
        </p:nvSpPr>
        <p:spPr>
          <a:xfrm>
            <a:off x="1379240" y="2646357"/>
            <a:ext cx="1169219" cy="576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121234</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正方形/長方形 34"/>
          <p:cNvSpPr/>
          <p:nvPr/>
        </p:nvSpPr>
        <p:spPr>
          <a:xfrm>
            <a:off x="1379239" y="2421529"/>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愛知支部</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正方形/長方形 35"/>
          <p:cNvSpPr/>
          <p:nvPr/>
        </p:nvSpPr>
        <p:spPr>
          <a:xfrm>
            <a:off x="6697387" y="2646356"/>
            <a:ext cx="1169219" cy="576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a:t>
            </a: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8888</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正方形/長方形 36"/>
          <p:cNvSpPr/>
          <p:nvPr/>
        </p:nvSpPr>
        <p:spPr>
          <a:xfrm>
            <a:off x="6697386" y="2421529"/>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東京拠点</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38" name="直線コネクタ 37"/>
          <p:cNvCxnSpPr>
            <a:stCxn id="28" idx="2"/>
            <a:endCxn id="25" idx="0"/>
          </p:cNvCxnSpPr>
          <p:nvPr/>
        </p:nvCxnSpPr>
        <p:spPr>
          <a:xfrm>
            <a:off x="2964409" y="1774504"/>
            <a:ext cx="934981" cy="662717"/>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9" name="直線コネクタ 38"/>
          <p:cNvCxnSpPr>
            <a:stCxn id="28" idx="2"/>
            <a:endCxn id="35" idx="0"/>
          </p:cNvCxnSpPr>
          <p:nvPr/>
        </p:nvCxnSpPr>
        <p:spPr>
          <a:xfrm flipH="1">
            <a:off x="1963849" y="1774504"/>
            <a:ext cx="1000560" cy="647025"/>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0" name="直線コネクタ 39"/>
          <p:cNvCxnSpPr>
            <a:stCxn id="69" idx="2"/>
            <a:endCxn id="27" idx="0"/>
          </p:cNvCxnSpPr>
          <p:nvPr/>
        </p:nvCxnSpPr>
        <p:spPr>
          <a:xfrm flipH="1">
            <a:off x="5682357" y="1774504"/>
            <a:ext cx="2" cy="647025"/>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1" name="直線コネクタ 40"/>
          <p:cNvCxnSpPr>
            <a:stCxn id="30" idx="2"/>
            <a:endCxn id="37" idx="0"/>
          </p:cNvCxnSpPr>
          <p:nvPr/>
        </p:nvCxnSpPr>
        <p:spPr>
          <a:xfrm flipH="1">
            <a:off x="7281996" y="1774504"/>
            <a:ext cx="2" cy="647025"/>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2" name="直線コネクタ 41"/>
          <p:cNvCxnSpPr>
            <a:stCxn id="6" idx="0"/>
            <a:endCxn id="24" idx="2"/>
          </p:cNvCxnSpPr>
          <p:nvPr/>
        </p:nvCxnSpPr>
        <p:spPr>
          <a:xfrm flipV="1">
            <a:off x="3282621" y="3238048"/>
            <a:ext cx="616770" cy="1739068"/>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3" name="直線コネクタ 42"/>
          <p:cNvCxnSpPr>
            <a:stCxn id="26" idx="2"/>
            <a:endCxn id="8" idx="0"/>
          </p:cNvCxnSpPr>
          <p:nvPr/>
        </p:nvCxnSpPr>
        <p:spPr>
          <a:xfrm>
            <a:off x="5682358" y="3222356"/>
            <a:ext cx="0" cy="1754012"/>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4" name="直線コネクタ 43"/>
          <p:cNvCxnSpPr>
            <a:stCxn id="36" idx="2"/>
            <a:endCxn id="11" idx="0"/>
          </p:cNvCxnSpPr>
          <p:nvPr/>
        </p:nvCxnSpPr>
        <p:spPr>
          <a:xfrm>
            <a:off x="7281997" y="3222356"/>
            <a:ext cx="1167782" cy="1754013"/>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5" name="直線コネクタ 44"/>
          <p:cNvCxnSpPr>
            <a:stCxn id="11" idx="0"/>
            <a:endCxn id="26" idx="2"/>
          </p:cNvCxnSpPr>
          <p:nvPr/>
        </p:nvCxnSpPr>
        <p:spPr>
          <a:xfrm flipH="1" flipV="1">
            <a:off x="5682358" y="3222356"/>
            <a:ext cx="2767421" cy="1754013"/>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6" name="正方形/長方形 45"/>
          <p:cNvSpPr/>
          <p:nvPr/>
        </p:nvSpPr>
        <p:spPr>
          <a:xfrm>
            <a:off x="8449781" y="2662049"/>
            <a:ext cx="1169219" cy="576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a:t>
            </a: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代理人拠点コード</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9999</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7" name="正方形/長方形 46"/>
          <p:cNvSpPr/>
          <p:nvPr/>
        </p:nvSpPr>
        <p:spPr>
          <a:xfrm>
            <a:off x="8449780" y="2437222"/>
            <a:ext cx="1169220"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行政書士</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48" name="直線コネクタ 47"/>
          <p:cNvCxnSpPr>
            <a:stCxn id="32" idx="2"/>
            <a:endCxn id="47" idx="0"/>
          </p:cNvCxnSpPr>
          <p:nvPr/>
        </p:nvCxnSpPr>
        <p:spPr>
          <a:xfrm flipH="1">
            <a:off x="9034390" y="1774504"/>
            <a:ext cx="1" cy="662718"/>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49" name="直線コネクタ 48"/>
          <p:cNvCxnSpPr>
            <a:stCxn id="11" idx="0"/>
            <a:endCxn id="46" idx="2"/>
          </p:cNvCxnSpPr>
          <p:nvPr/>
        </p:nvCxnSpPr>
        <p:spPr>
          <a:xfrm flipV="1">
            <a:off x="8449779" y="3238049"/>
            <a:ext cx="584612" cy="1738320"/>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0" name="直線コネクタ 49"/>
          <p:cNvCxnSpPr/>
          <p:nvPr/>
        </p:nvCxnSpPr>
        <p:spPr>
          <a:xfrm>
            <a:off x="458772" y="1904579"/>
            <a:ext cx="9226821" cy="0"/>
          </a:xfrm>
          <a:prstGeom prst="line">
            <a:avLst/>
          </a:prstGeom>
          <a:ln w="9525">
            <a:solidFill>
              <a:schemeClr val="tx1">
                <a:lumMod val="85000"/>
                <a:lumOff val="15000"/>
              </a:schemeClr>
            </a:solidFill>
            <a:prstDash val="dash"/>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1" name="テキスト ボックス 50"/>
          <p:cNvSpPr txBox="1"/>
          <p:nvPr/>
        </p:nvSpPr>
        <p:spPr>
          <a:xfrm>
            <a:off x="489254" y="4020184"/>
            <a:ext cx="889987" cy="600164"/>
          </a:xfrm>
          <a:prstGeom prst="rect">
            <a:avLst/>
          </a:prstGeom>
          <a:noFill/>
        </p:spPr>
        <p:txBody>
          <a:bodyPr wrap="none" rtlCol="0">
            <a:spAutoFit/>
          </a:bodyPr>
          <a:lstStyle/>
          <a:p>
            <a:r>
              <a:rPr kumimoji="1" lang="ja-JP" altLang="en-US" sz="1100" dirty="0" smtClean="0">
                <a:latin typeface="HG丸ｺﾞｼｯｸM-PRO" pitchFamily="50" charset="-128"/>
                <a:ea typeface="HG丸ｺﾞｼｯｸM-PRO" pitchFamily="50" charset="-128"/>
              </a:rPr>
              <a:t>依頼人組織</a:t>
            </a:r>
            <a:endParaRPr kumimoji="1" lang="en-US" altLang="ja-JP" sz="1100" dirty="0" smtClean="0">
              <a:latin typeface="HG丸ｺﾞｼｯｸM-PRO" pitchFamily="50" charset="-128"/>
              <a:ea typeface="HG丸ｺﾞｼｯｸM-PRO" pitchFamily="50" charset="-128"/>
            </a:endParaRPr>
          </a:p>
          <a:p>
            <a:endParaRPr kumimoji="1" lang="en-US" altLang="ja-JP" sz="1100" dirty="0" smtClean="0"/>
          </a:p>
          <a:p>
            <a:endParaRPr kumimoji="1" lang="en-US" altLang="ja-JP" sz="1100" dirty="0" smtClean="0"/>
          </a:p>
        </p:txBody>
      </p:sp>
      <p:sp>
        <p:nvSpPr>
          <p:cNvPr id="52" name="テキスト ボックス 51"/>
          <p:cNvSpPr txBox="1"/>
          <p:nvPr/>
        </p:nvSpPr>
        <p:spPr>
          <a:xfrm>
            <a:off x="489254" y="1975057"/>
            <a:ext cx="889987" cy="261610"/>
          </a:xfrm>
          <a:prstGeom prst="rect">
            <a:avLst/>
          </a:prstGeom>
          <a:noFill/>
        </p:spPr>
        <p:txBody>
          <a:bodyPr wrap="none" rtlCol="0">
            <a:spAutoFit/>
          </a:bodyPr>
          <a:lstStyle/>
          <a:p>
            <a:r>
              <a:rPr kumimoji="1" lang="ja-JP" altLang="en-US" sz="1100" dirty="0" smtClean="0">
                <a:latin typeface="HG丸ｺﾞｼｯｸM-PRO" pitchFamily="50" charset="-128"/>
                <a:ea typeface="HG丸ｺﾞｼｯｸM-PRO" pitchFamily="50" charset="-128"/>
              </a:rPr>
              <a:t>代理人拠点</a:t>
            </a:r>
            <a:endParaRPr kumimoji="1" lang="ja-JP" altLang="en-US" sz="1100" dirty="0">
              <a:latin typeface="HG丸ｺﾞｼｯｸM-PRO" pitchFamily="50" charset="-128"/>
              <a:ea typeface="HG丸ｺﾞｼｯｸM-PRO" pitchFamily="50" charset="-128"/>
            </a:endParaRPr>
          </a:p>
        </p:txBody>
      </p:sp>
      <p:sp>
        <p:nvSpPr>
          <p:cNvPr id="53" name="テキスト ボックス 52"/>
          <p:cNvSpPr txBox="1"/>
          <p:nvPr/>
        </p:nvSpPr>
        <p:spPr>
          <a:xfrm>
            <a:off x="489253" y="1168401"/>
            <a:ext cx="889987" cy="261610"/>
          </a:xfrm>
          <a:prstGeom prst="rect">
            <a:avLst/>
          </a:prstGeom>
          <a:noFill/>
        </p:spPr>
        <p:txBody>
          <a:bodyPr wrap="none" rtlCol="0">
            <a:spAutoFit/>
          </a:bodyPr>
          <a:lstStyle/>
          <a:p>
            <a:r>
              <a:rPr kumimoji="1" lang="ja-JP" altLang="en-US" sz="1100" dirty="0" smtClean="0">
                <a:latin typeface="HG丸ｺﾞｼｯｸM-PRO" pitchFamily="50" charset="-128"/>
                <a:ea typeface="HG丸ｺﾞｼｯｸM-PRO" pitchFamily="50" charset="-128"/>
              </a:rPr>
              <a:t>代理人組織</a:t>
            </a:r>
            <a:endParaRPr kumimoji="1" lang="ja-JP" altLang="en-US" sz="1100" dirty="0">
              <a:latin typeface="HG丸ｺﾞｼｯｸM-PRO" pitchFamily="50" charset="-128"/>
              <a:ea typeface="HG丸ｺﾞｼｯｸM-PRO" pitchFamily="50" charset="-128"/>
            </a:endParaRPr>
          </a:p>
        </p:txBody>
      </p:sp>
      <p:cxnSp>
        <p:nvCxnSpPr>
          <p:cNvPr id="54" name="直線コネクタ 53"/>
          <p:cNvCxnSpPr>
            <a:stCxn id="5" idx="2"/>
            <a:endCxn id="13" idx="0"/>
          </p:cNvCxnSpPr>
          <p:nvPr/>
        </p:nvCxnSpPr>
        <p:spPr>
          <a:xfrm flipH="1">
            <a:off x="2613957" y="5481841"/>
            <a:ext cx="668665" cy="569634"/>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5" name="直線コネクタ 54"/>
          <p:cNvCxnSpPr>
            <a:stCxn id="5" idx="2"/>
            <a:endCxn id="15" idx="0"/>
          </p:cNvCxnSpPr>
          <p:nvPr/>
        </p:nvCxnSpPr>
        <p:spPr>
          <a:xfrm>
            <a:off x="3282622" y="5481841"/>
            <a:ext cx="674555" cy="569634"/>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6" name="直線コネクタ 55"/>
          <p:cNvCxnSpPr>
            <a:stCxn id="7" idx="2"/>
            <a:endCxn id="17" idx="0"/>
          </p:cNvCxnSpPr>
          <p:nvPr/>
        </p:nvCxnSpPr>
        <p:spPr>
          <a:xfrm flipH="1">
            <a:off x="5448638" y="5481093"/>
            <a:ext cx="233721" cy="570382"/>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7" name="直線コネクタ 56"/>
          <p:cNvCxnSpPr>
            <a:stCxn id="7" idx="2"/>
            <a:endCxn id="19" idx="0"/>
          </p:cNvCxnSpPr>
          <p:nvPr/>
        </p:nvCxnSpPr>
        <p:spPr>
          <a:xfrm>
            <a:off x="5682359" y="5481093"/>
            <a:ext cx="1121629" cy="570383"/>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8" name="直線コネクタ 57"/>
          <p:cNvCxnSpPr>
            <a:stCxn id="10" idx="2"/>
            <a:endCxn id="21" idx="0"/>
          </p:cNvCxnSpPr>
          <p:nvPr/>
        </p:nvCxnSpPr>
        <p:spPr>
          <a:xfrm>
            <a:off x="8449780" y="5481094"/>
            <a:ext cx="584610" cy="580848"/>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9" name="正方形/長方形 58"/>
          <p:cNvSpPr/>
          <p:nvPr/>
        </p:nvSpPr>
        <p:spPr>
          <a:xfrm>
            <a:off x="2698011" y="3802515"/>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会員コード：</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460900</a:t>
            </a:r>
          </a:p>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グループ名</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0" name="正方形/長方形 59"/>
          <p:cNvSpPr/>
          <p:nvPr/>
        </p:nvSpPr>
        <p:spPr>
          <a:xfrm>
            <a:off x="3990184" y="3802515"/>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会員コード：</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460100</a:t>
            </a:r>
          </a:p>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グループ名</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1" name="正方形/長方形 60"/>
          <p:cNvSpPr/>
          <p:nvPr/>
        </p:nvSpPr>
        <p:spPr>
          <a:xfrm>
            <a:off x="5255265" y="3802515"/>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会員コード：</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810100</a:t>
            </a:r>
          </a:p>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グループ名</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その他</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2" name="正方形/長方形 61"/>
          <p:cNvSpPr/>
          <p:nvPr/>
        </p:nvSpPr>
        <p:spPr>
          <a:xfrm>
            <a:off x="1379355" y="5201945"/>
            <a:ext cx="1169219"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依頼人組織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正方形/長方形 62"/>
          <p:cNvSpPr/>
          <p:nvPr/>
        </p:nvSpPr>
        <p:spPr>
          <a:xfrm>
            <a:off x="1379354" y="4977117"/>
            <a:ext cx="1169220" cy="224828"/>
          </a:xfrm>
          <a:prstGeom prst="rect">
            <a:avLst/>
          </a:prstGeom>
          <a:solidFill>
            <a:schemeClr val="accent1">
              <a:lumMod val="60000"/>
              <a:lumOff val="4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販売店（本社）</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4" name="直線コネクタ 63"/>
          <p:cNvCxnSpPr>
            <a:stCxn id="63" idx="0"/>
            <a:endCxn id="34" idx="2"/>
          </p:cNvCxnSpPr>
          <p:nvPr/>
        </p:nvCxnSpPr>
        <p:spPr>
          <a:xfrm flipH="1" flipV="1">
            <a:off x="1963850" y="3222357"/>
            <a:ext cx="114" cy="1754760"/>
          </a:xfrm>
          <a:prstGeom prst="line">
            <a:avLst/>
          </a:prstGeom>
          <a:ln w="9525">
            <a:solidFill>
              <a:schemeClr val="accent2">
                <a:lumMod val="75000"/>
              </a:schemeClr>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5" name="正方形/長方形 64"/>
          <p:cNvSpPr/>
          <p:nvPr/>
        </p:nvSpPr>
        <p:spPr>
          <a:xfrm>
            <a:off x="1379239" y="3802515"/>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会員コード：</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660100</a:t>
            </a:r>
          </a:p>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グループ名：</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7" name="正方形/長方形 66"/>
          <p:cNvSpPr/>
          <p:nvPr/>
        </p:nvSpPr>
        <p:spPr>
          <a:xfrm>
            <a:off x="7188650" y="3771458"/>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会員コード：</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100100</a:t>
            </a:r>
          </a:p>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グループ名</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その他</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8" name="正方形/長方形 67"/>
          <p:cNvSpPr/>
          <p:nvPr/>
        </p:nvSpPr>
        <p:spPr>
          <a:xfrm>
            <a:off x="8449779" y="3781795"/>
            <a:ext cx="1169219" cy="288000"/>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会員コード：</a:t>
            </a:r>
            <a:r>
              <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00100</a:t>
            </a:r>
          </a:p>
          <a:p>
            <a:pPr algn="ct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グループ名</a:t>
            </a: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その他</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9" name="正方形/長方形 68"/>
          <p:cNvSpPr/>
          <p:nvPr/>
        </p:nvSpPr>
        <p:spPr>
          <a:xfrm>
            <a:off x="4864031" y="1494607"/>
            <a:ext cx="1636656" cy="279897"/>
          </a:xfrm>
          <a:prstGeom prst="rect">
            <a:avLst/>
          </a:prstGeom>
          <a:solidFill>
            <a:schemeClr val="bg1"/>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代理人組織</a:t>
            </a: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ID</a:t>
            </a:r>
            <a:endParaRPr kumimoji="1" lang="en-US" altLang="ja-JP" sz="90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ctr"/>
            <a:r>
              <a:rPr kumimoji="1" lang="en-US" altLang="ja-JP"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2</a:t>
            </a:r>
            <a:endParaRPr kumimoji="1" lang="ja-JP" altLang="en-US" sz="9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0" name="正方形/長方形 69"/>
          <p:cNvSpPr/>
          <p:nvPr/>
        </p:nvSpPr>
        <p:spPr>
          <a:xfrm>
            <a:off x="4864029" y="1269779"/>
            <a:ext cx="1636657" cy="224828"/>
          </a:xfrm>
          <a:prstGeom prst="rect">
            <a:avLst/>
          </a:prstGeom>
          <a:solidFill>
            <a:schemeClr val="accent1">
              <a:lumMod val="20000"/>
              <a:lumOff val="80000"/>
            </a:schemeClr>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B</a:t>
            </a:r>
            <a:r>
              <a:rPr kumimoji="1" lang="ja-JP" altLang="en-US"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団体</a:t>
            </a:r>
            <a:endParaRPr kumimoji="1" lang="en-US" altLang="ja-JP" sz="10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71" name="直線コネクタ 70"/>
          <p:cNvCxnSpPr/>
          <p:nvPr/>
        </p:nvCxnSpPr>
        <p:spPr>
          <a:xfrm>
            <a:off x="458772" y="1176585"/>
            <a:ext cx="9226821" cy="0"/>
          </a:xfrm>
          <a:prstGeom prst="line">
            <a:avLst/>
          </a:prstGeom>
          <a:ln w="9525">
            <a:solidFill>
              <a:schemeClr val="tx1">
                <a:lumMod val="85000"/>
                <a:lumOff val="15000"/>
              </a:schemeClr>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72" name="直線コネクタ 71"/>
          <p:cNvCxnSpPr/>
          <p:nvPr/>
        </p:nvCxnSpPr>
        <p:spPr>
          <a:xfrm flipV="1">
            <a:off x="466392" y="6655364"/>
            <a:ext cx="9216000" cy="1"/>
          </a:xfrm>
          <a:prstGeom prst="line">
            <a:avLst/>
          </a:prstGeom>
          <a:ln w="9525">
            <a:solidFill>
              <a:schemeClr val="tx1">
                <a:lumMod val="85000"/>
                <a:lumOff val="15000"/>
              </a:schemeClr>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3" name="テキスト ボックス 72"/>
          <p:cNvSpPr txBox="1"/>
          <p:nvPr/>
        </p:nvSpPr>
        <p:spPr>
          <a:xfrm>
            <a:off x="171733" y="1176585"/>
            <a:ext cx="332587" cy="2732559"/>
          </a:xfrm>
          <a:prstGeom prst="roundRect">
            <a:avLst/>
          </a:prstGeom>
        </p:spPr>
        <p:style>
          <a:lnRef idx="1">
            <a:schemeClr val="accent2"/>
          </a:lnRef>
          <a:fillRef idx="2">
            <a:schemeClr val="accent2"/>
          </a:fillRef>
          <a:effectRef idx="1">
            <a:schemeClr val="accent2"/>
          </a:effectRef>
          <a:fontRef idx="minor">
            <a:schemeClr val="dk1"/>
          </a:fontRef>
        </p:style>
        <p:txBody>
          <a:bodyPr vert="eaVert" wrap="none" lIns="0" rIns="0" rtlCol="0" anchor="ctr" anchorCtr="0">
            <a:noAutofit/>
          </a:bodyPr>
          <a:lstStyle/>
          <a:p>
            <a:pPr algn="ctr"/>
            <a:r>
              <a:rPr kumimoji="1" lang="ja-JP" altLang="en-US" sz="1400" dirty="0" smtClean="0"/>
              <a:t>代理人（自販連）</a:t>
            </a:r>
            <a:endParaRPr kumimoji="1" lang="ja-JP" altLang="en-US" sz="1400" dirty="0"/>
          </a:p>
        </p:txBody>
      </p:sp>
      <p:sp>
        <p:nvSpPr>
          <p:cNvPr id="74" name="テキスト ボックス 73"/>
          <p:cNvSpPr txBox="1"/>
          <p:nvPr/>
        </p:nvSpPr>
        <p:spPr>
          <a:xfrm>
            <a:off x="171733" y="3915457"/>
            <a:ext cx="332587" cy="2739907"/>
          </a:xfrm>
          <a:prstGeom prst="roundRect">
            <a:avLst/>
          </a:prstGeom>
        </p:spPr>
        <p:style>
          <a:lnRef idx="1">
            <a:schemeClr val="accent4"/>
          </a:lnRef>
          <a:fillRef idx="2">
            <a:schemeClr val="accent4"/>
          </a:fillRef>
          <a:effectRef idx="1">
            <a:schemeClr val="accent4"/>
          </a:effectRef>
          <a:fontRef idx="minor">
            <a:schemeClr val="dk1"/>
          </a:fontRef>
        </p:style>
        <p:txBody>
          <a:bodyPr vert="eaVert" wrap="none" lIns="0" rIns="0" rtlCol="0" anchor="ctr" anchorCtr="0">
            <a:noAutofit/>
          </a:bodyPr>
          <a:lstStyle/>
          <a:p>
            <a:pPr algn="ctr"/>
            <a:r>
              <a:rPr kumimoji="1" lang="ja-JP" altLang="en-US" sz="1400" dirty="0" smtClean="0"/>
              <a:t>依頼人（販社）</a:t>
            </a:r>
            <a:endParaRPr kumimoji="1" lang="ja-JP" altLang="en-US" sz="1400" dirty="0"/>
          </a:p>
        </p:txBody>
      </p:sp>
      <p:cxnSp>
        <p:nvCxnSpPr>
          <p:cNvPr id="75" name="直線コネクタ 74"/>
          <p:cNvCxnSpPr/>
          <p:nvPr/>
        </p:nvCxnSpPr>
        <p:spPr>
          <a:xfrm>
            <a:off x="9685593" y="1168401"/>
            <a:ext cx="0" cy="5486963"/>
          </a:xfrm>
          <a:prstGeom prst="line">
            <a:avLst/>
          </a:prstGeom>
          <a:ln w="9525">
            <a:solidFill>
              <a:schemeClr val="tx1">
                <a:lumMod val="85000"/>
                <a:lumOff val="15000"/>
              </a:schemeClr>
            </a:solidFill>
            <a:prstDash val="soli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四角形吹き出し 2"/>
          <p:cNvSpPr/>
          <p:nvPr/>
        </p:nvSpPr>
        <p:spPr>
          <a:xfrm>
            <a:off x="3899391" y="4414121"/>
            <a:ext cx="1134139" cy="596659"/>
          </a:xfrm>
          <a:prstGeom prst="wedgeRectCallout">
            <a:avLst>
              <a:gd name="adj1" fmla="val -53616"/>
              <a:gd name="adj2" fmla="val -104347"/>
            </a:avLst>
          </a:prstGeom>
          <a:ln/>
        </p:spPr>
        <p:style>
          <a:lnRef idx="1">
            <a:schemeClr val="accent4"/>
          </a:lnRef>
          <a:fillRef idx="2">
            <a:schemeClr val="accent4"/>
          </a:fillRef>
          <a:effectRef idx="1">
            <a:schemeClr val="accent4"/>
          </a:effectRef>
          <a:fontRef idx="minor">
            <a:schemeClr val="dk1"/>
          </a:fontRef>
        </p:style>
        <p:txBody>
          <a:bodyPr lIns="36000" rIns="36000" rtlCol="0" anchor="ctr"/>
          <a:lstStyle/>
          <a:p>
            <a:r>
              <a:rPr kumimoji="1" lang="ja-JP" altLang="en-US" sz="800" dirty="0"/>
              <a:t>会員コード</a:t>
            </a:r>
            <a:endParaRPr kumimoji="1" lang="en-US" altLang="ja-JP" sz="800" dirty="0"/>
          </a:p>
          <a:p>
            <a:r>
              <a:rPr kumimoji="1" lang="ja-JP" altLang="en-US" sz="800" dirty="0"/>
              <a:t>＝配布先等識別</a:t>
            </a:r>
            <a:r>
              <a:rPr kumimoji="1" lang="ja-JP" altLang="en-US" sz="800" dirty="0" smtClean="0"/>
              <a:t>番号</a:t>
            </a:r>
            <a:endParaRPr kumimoji="1" lang="en-US" altLang="ja-JP" sz="800" dirty="0" smtClean="0"/>
          </a:p>
          <a:p>
            <a:r>
              <a:rPr kumimoji="1" lang="ja-JP" altLang="en-US" sz="800" dirty="0" smtClean="0">
                <a:solidFill>
                  <a:schemeClr val="tx1"/>
                </a:solidFill>
              </a:rPr>
              <a:t>自動車検査証に出力される番号となります。</a:t>
            </a:r>
          </a:p>
        </p:txBody>
      </p:sp>
      <p:sp>
        <p:nvSpPr>
          <p:cNvPr id="79" name="テキスト ボックス 78"/>
          <p:cNvSpPr txBox="1"/>
          <p:nvPr/>
        </p:nvSpPr>
        <p:spPr>
          <a:xfrm>
            <a:off x="200472" y="116632"/>
            <a:ext cx="4143833" cy="369332"/>
          </a:xfrm>
          <a:prstGeom prst="rect">
            <a:avLst/>
          </a:prstGeom>
          <a:noFill/>
        </p:spPr>
        <p:txBody>
          <a:bodyPr wrap="square"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２．組織階層</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 xmlns:p14="http://schemas.microsoft.com/office/powerpoint/2010/main" val="1653011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ECC2B487-4B00-42C0-977F-187693A5923A}" type="slidenum">
              <a:rPr kumimoji="1" lang="ja-JP" altLang="en-US" smtClean="0"/>
              <a:pPr/>
              <a:t>35</a:t>
            </a:fld>
            <a:endParaRPr kumimoji="1" lang="ja-JP" altLang="en-US"/>
          </a:p>
        </p:txBody>
      </p:sp>
      <p:sp>
        <p:nvSpPr>
          <p:cNvPr id="7" name="正方形/長方形 6"/>
          <p:cNvSpPr/>
          <p:nvPr/>
        </p:nvSpPr>
        <p:spPr>
          <a:xfrm>
            <a:off x="344488" y="548680"/>
            <a:ext cx="9390713" cy="738664"/>
          </a:xfrm>
          <a:prstGeom prst="rect">
            <a:avLst/>
          </a:prstGeom>
        </p:spPr>
        <p:txBody>
          <a:bodyPr wrap="square">
            <a:spAutoFit/>
          </a:bodyPr>
          <a:lstStyle/>
          <a:p>
            <a:r>
              <a:rPr lang="en-US" altLang="ja-JP" sz="1400" dirty="0" smtClean="0">
                <a:latin typeface="HG丸ｺﾞｼｯｸM-PRO" pitchFamily="50" charset="-128"/>
                <a:ea typeface="HG丸ｺﾞｼｯｸM-PRO" pitchFamily="50" charset="-128"/>
              </a:rPr>
              <a:t>OSS</a:t>
            </a:r>
            <a:r>
              <a:rPr lang="ja-JP" altLang="en-US" sz="1400" dirty="0" smtClean="0">
                <a:latin typeface="HG丸ｺﾞｼｯｸM-PRO" pitchFamily="50" charset="-128"/>
                <a:ea typeface="HG丸ｺﾞｼｯｸM-PRO" pitchFamily="50" charset="-128"/>
              </a:rPr>
              <a:t>申請共同利用システムに対して、自販連支部の会員組織登録（組織・管理者・担当者・拠点）を行う。</a:t>
            </a:r>
            <a:endParaRPr lang="en-US" altLang="ja-JP" sz="1400" dirty="0" smtClean="0">
              <a:latin typeface="HG丸ｺﾞｼｯｸM-PRO" pitchFamily="50" charset="-128"/>
              <a:ea typeface="HG丸ｺﾞｼｯｸM-PRO" pitchFamily="50" charset="-128"/>
            </a:endParaRPr>
          </a:p>
          <a:p>
            <a:r>
              <a:rPr lang="ja-JP" altLang="en-US" sz="1400" dirty="0" smtClean="0">
                <a:latin typeface="HG丸ｺﾞｼｯｸM-PRO" pitchFamily="50" charset="-128"/>
                <a:ea typeface="HG丸ｺﾞｼｯｸM-PRO" pitchFamily="50" charset="-128"/>
              </a:rPr>
              <a:t>　</a:t>
            </a:r>
            <a:r>
              <a:rPr lang="ja-JP" altLang="en-US" sz="1400" dirty="0" smtClean="0">
                <a:solidFill>
                  <a:srgbClr val="FF0000"/>
                </a:solidFill>
                <a:latin typeface="HG丸ｺﾞｼｯｸM-PRO" pitchFamily="50" charset="-128"/>
                <a:ea typeface="HG丸ｺﾞｼｯｸM-PRO" pitchFamily="50" charset="-128"/>
              </a:rPr>
              <a:t>（赤字：販社からの利用申込書の提出や支部からの情報提供により自販連側が設定）</a:t>
            </a:r>
            <a:endParaRPr lang="en-US" altLang="ja-JP" sz="1400" dirty="0" smtClean="0">
              <a:solidFill>
                <a:srgbClr val="FF0000"/>
              </a:solidFill>
              <a:latin typeface="HG丸ｺﾞｼｯｸM-PRO" pitchFamily="50" charset="-128"/>
              <a:ea typeface="HG丸ｺﾞｼｯｸM-PRO" pitchFamily="50" charset="-128"/>
            </a:endParaRPr>
          </a:p>
          <a:p>
            <a:r>
              <a:rPr lang="ja-JP" altLang="en-US" sz="1400" dirty="0" smtClean="0">
                <a:latin typeface="HG丸ｺﾞｼｯｸM-PRO" pitchFamily="50" charset="-128"/>
                <a:ea typeface="HG丸ｺﾞｼｯｸM-PRO" pitchFamily="50" charset="-128"/>
              </a:rPr>
              <a:t>　（黒字：組織登録後、販社側でシステムにログインして、設定）</a:t>
            </a:r>
            <a:endParaRPr lang="ja-JP" altLang="en-US" sz="1400" dirty="0">
              <a:latin typeface="HG丸ｺﾞｼｯｸM-PRO" pitchFamily="50" charset="-128"/>
              <a:ea typeface="HG丸ｺﾞｼｯｸM-PRO" pitchFamily="50" charset="-128"/>
            </a:endParaRPr>
          </a:p>
        </p:txBody>
      </p:sp>
      <p:graphicFrame>
        <p:nvGraphicFramePr>
          <p:cNvPr id="8" name="表 7"/>
          <p:cNvGraphicFramePr>
            <a:graphicFrameLocks noGrp="1"/>
          </p:cNvGraphicFramePr>
          <p:nvPr/>
        </p:nvGraphicFramePr>
        <p:xfrm>
          <a:off x="272480" y="1628800"/>
          <a:ext cx="9361040" cy="1482773"/>
        </p:xfrm>
        <a:graphic>
          <a:graphicData uri="http://schemas.openxmlformats.org/drawingml/2006/table">
            <a:tbl>
              <a:tblPr/>
              <a:tblGrid>
                <a:gridCol w="2376264"/>
                <a:gridCol w="3261398"/>
                <a:gridCol w="3723378"/>
              </a:tblGrid>
              <a:tr h="559885">
                <a:tc>
                  <a:txBody>
                    <a:bodyPr/>
                    <a:lstStyle/>
                    <a:p>
                      <a:pPr algn="ctr" fontAlgn="ctr"/>
                      <a:r>
                        <a:rPr lang="zh-TW" altLang="en-US" sz="1100" b="1" i="0" u="none" strike="noStrike" dirty="0">
                          <a:solidFill>
                            <a:srgbClr val="000000"/>
                          </a:solidFill>
                          <a:latin typeface="HG丸ｺﾞｼｯｸM-PRO" pitchFamily="50" charset="-128"/>
                          <a:ea typeface="HG丸ｺﾞｼｯｸM-PRO" pitchFamily="50" charset="-128"/>
                        </a:rPr>
                        <a:t>依頼人組織登録</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設定例</a:t>
                      </a:r>
                      <a:endParaRPr lang="zh-TW"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備考</a:t>
                      </a:r>
                      <a:endParaRPr lang="zh-TW"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r>
              <a:tr h="461444">
                <a:tc>
                  <a:txBody>
                    <a:bodyPr/>
                    <a:lstStyle/>
                    <a:p>
                      <a:pPr algn="ctr" fontAlgn="ctr"/>
                      <a:r>
                        <a:rPr lang="zh-TW" altLang="en-US" sz="1050" b="0" i="0" u="none" strike="noStrike" dirty="0">
                          <a:solidFill>
                            <a:srgbClr val="FF0000"/>
                          </a:solidFill>
                          <a:latin typeface="HG丸ｺﾞｼｯｸM-PRO" pitchFamily="50" charset="-128"/>
                          <a:ea typeface="HG丸ｺﾞｼｯｸM-PRO" pitchFamily="50" charset="-128"/>
                        </a:rPr>
                        <a:t>依頼人組織名</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株式会社　○○自動車</a:t>
                      </a:r>
                      <a:endParaRPr lang="zh-TW"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正式名称を登録</a:t>
                      </a:r>
                      <a:endParaRPr lang="zh-TW"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1444">
                <a:tc>
                  <a:txBody>
                    <a:bodyPr/>
                    <a:lstStyle/>
                    <a:p>
                      <a:pPr algn="ctr" fontAlgn="ctr"/>
                      <a:r>
                        <a:rPr lang="zh-TW" altLang="en-US" sz="1050" b="0" i="0" u="none" strike="noStrike" dirty="0">
                          <a:solidFill>
                            <a:srgbClr val="FF0000"/>
                          </a:solidFill>
                          <a:latin typeface="HG丸ｺﾞｼｯｸM-PRO" pitchFamily="50" charset="-128"/>
                          <a:ea typeface="HG丸ｺﾞｼｯｸM-PRO" pitchFamily="50" charset="-128"/>
                        </a:rPr>
                        <a:t>依頼人組織名（略称）</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○○自動車</a:t>
                      </a:r>
                      <a:endParaRPr lang="zh-TW"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smtClean="0">
                          <a:solidFill>
                            <a:srgbClr val="FF0000"/>
                          </a:solidFill>
                          <a:latin typeface="HG丸ｺﾞｼｯｸM-PRO" pitchFamily="50" charset="-128"/>
                          <a:ea typeface="HG丸ｺﾞｼｯｸM-PRO" pitchFamily="50" charset="-128"/>
                        </a:rPr>
                        <a:t>略称名を登録</a:t>
                      </a:r>
                      <a:endParaRPr lang="zh-TW"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9" name="正方形/長方形 8"/>
          <p:cNvSpPr/>
          <p:nvPr/>
        </p:nvSpPr>
        <p:spPr>
          <a:xfrm>
            <a:off x="177534" y="1298155"/>
            <a:ext cx="1031051" cy="261610"/>
          </a:xfrm>
          <a:prstGeom prst="rect">
            <a:avLst/>
          </a:prstGeom>
        </p:spPr>
        <p:txBody>
          <a:bodyPr wrap="none">
            <a:spAutoFit/>
          </a:bodyPr>
          <a:lstStyle/>
          <a:p>
            <a:r>
              <a:rPr lang="ja-JP" altLang="en-US" sz="1100" dirty="0" smtClean="0">
                <a:latin typeface="HG丸ｺﾞｼｯｸM-PRO" pitchFamily="50" charset="-128"/>
                <a:ea typeface="HG丸ｺﾞｼｯｸM-PRO" pitchFamily="50" charset="-128"/>
              </a:rPr>
              <a:t>（組織登録）</a:t>
            </a:r>
            <a:endParaRPr lang="ja-JP" altLang="en-US" sz="1100" dirty="0">
              <a:latin typeface="HG丸ｺﾞｼｯｸM-PRO" pitchFamily="50" charset="-128"/>
              <a:ea typeface="HG丸ｺﾞｼｯｸM-PRO" pitchFamily="50" charset="-128"/>
            </a:endParaRPr>
          </a:p>
        </p:txBody>
      </p:sp>
      <p:graphicFrame>
        <p:nvGraphicFramePr>
          <p:cNvPr id="10" name="表 9"/>
          <p:cNvGraphicFramePr>
            <a:graphicFrameLocks noGrp="1"/>
          </p:cNvGraphicFramePr>
          <p:nvPr/>
        </p:nvGraphicFramePr>
        <p:xfrm>
          <a:off x="272480" y="4509120"/>
          <a:ext cx="9361039" cy="1872208"/>
        </p:xfrm>
        <a:graphic>
          <a:graphicData uri="http://schemas.openxmlformats.org/drawingml/2006/table">
            <a:tbl>
              <a:tblPr/>
              <a:tblGrid>
                <a:gridCol w="2407123"/>
                <a:gridCol w="3209501"/>
                <a:gridCol w="3744415"/>
              </a:tblGrid>
              <a:tr h="546494">
                <a:tc>
                  <a:txBody>
                    <a:bodyPr/>
                    <a:lstStyle/>
                    <a:p>
                      <a:pPr algn="ctr" fontAlgn="ctr"/>
                      <a:r>
                        <a:rPr lang="ja-JP" altLang="en-US" sz="1100" b="1" i="0" u="none" strike="noStrike" dirty="0">
                          <a:solidFill>
                            <a:srgbClr val="000000"/>
                          </a:solidFill>
                          <a:latin typeface="HG丸ｺﾞｼｯｸM-PRO" pitchFamily="50" charset="-128"/>
                          <a:ea typeface="HG丸ｺﾞｼｯｸM-PRO" pitchFamily="50" charset="-128"/>
                        </a:rPr>
                        <a:t>依頼人管理ユーザー登録</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設定例</a:t>
                      </a:r>
                      <a:endParaRPr lang="ja-JP"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備考</a:t>
                      </a:r>
                      <a:endParaRPr lang="ja-JP"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r>
              <a:tr h="482569">
                <a:tc>
                  <a:txBody>
                    <a:bodyPr/>
                    <a:lstStyle/>
                    <a:p>
                      <a:pPr algn="ctr" fontAlgn="ctr"/>
                      <a:r>
                        <a:rPr lang="ja-JP" altLang="en-US" sz="1050" b="0" i="0" u="none" strike="noStrike" dirty="0">
                          <a:solidFill>
                            <a:srgbClr val="000000"/>
                          </a:solidFill>
                          <a:latin typeface="HG丸ｺﾞｼｯｸM-PRO" pitchFamily="50" charset="-128"/>
                          <a:ea typeface="HG丸ｺﾞｼｯｸM-PRO" pitchFamily="50" charset="-128"/>
                        </a:rPr>
                        <a:t>ログイン</a:t>
                      </a:r>
                      <a:r>
                        <a:rPr lang="en-US" sz="1050" b="0" i="0" u="none" strike="noStrike" dirty="0">
                          <a:solidFill>
                            <a:srgbClr val="000000"/>
                          </a:solidFill>
                          <a:latin typeface="HG丸ｺﾞｼｯｸM-PRO" pitchFamily="50" charset="-128"/>
                          <a:ea typeface="HG丸ｺﾞｼｯｸM-PRO" pitchFamily="50" charset="-128"/>
                        </a:rPr>
                        <a:t>ID</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r>
                        <a:rPr lang="ja-JP" altLang="en-US" sz="1050" b="0" i="0" u="none" strike="noStrike" dirty="0" smtClean="0">
                          <a:solidFill>
                            <a:srgbClr val="000000"/>
                          </a:solidFill>
                          <a:latin typeface="HG丸ｺﾞｼｯｸM-PRO" pitchFamily="50" charset="-128"/>
                          <a:ea typeface="HG丸ｺﾞｼｯｸM-PRO" pitchFamily="50" charset="-128"/>
                        </a:rPr>
                        <a:t>共同利用から発行</a:t>
                      </a:r>
                      <a:endParaRPr lang="en-US" sz="1050" b="0"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fontAlgn="ctr"/>
                      <a:endParaRPr lang="en-US" sz="1000" b="0"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85000"/>
                      </a:schemeClr>
                    </a:solidFill>
                  </a:tcPr>
                </a:tc>
              </a:tr>
              <a:tr h="843145">
                <a:tc>
                  <a:txBody>
                    <a:bodyPr/>
                    <a:lstStyle/>
                    <a:p>
                      <a:pPr algn="ctr" fontAlgn="ctr"/>
                      <a:r>
                        <a:rPr lang="ja-JP" altLang="en-US" sz="1050" b="0" i="0" u="none" strike="noStrike" dirty="0">
                          <a:solidFill>
                            <a:srgbClr val="FF0000"/>
                          </a:solidFill>
                          <a:latin typeface="HG丸ｺﾞｼｯｸM-PRO" pitchFamily="50" charset="-128"/>
                          <a:ea typeface="HG丸ｺﾞｼｯｸM-PRO" pitchFamily="50" charset="-128"/>
                        </a:rPr>
                        <a:t>ユーザー名</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管理者名（氏名）</a:t>
                      </a:r>
                      <a:endParaRPr lang="en-US" altLang="ja-JP" sz="1050" b="0" i="0" u="none" strike="noStrike" dirty="0" smtClean="0">
                        <a:solidFill>
                          <a:srgbClr val="FF0000"/>
                        </a:solidFill>
                        <a:latin typeface="HG丸ｺﾞｼｯｸM-PRO" pitchFamily="50" charset="-128"/>
                        <a:ea typeface="HG丸ｺﾞｼｯｸM-PRO" pitchFamily="50" charset="-128"/>
                      </a:endParaRPr>
                    </a:p>
                    <a:p>
                      <a:pPr algn="l" fontAlgn="ctr"/>
                      <a:r>
                        <a:rPr lang="ja-JP" altLang="en-US" sz="1000" dirty="0" smtClean="0">
                          <a:solidFill>
                            <a:srgbClr val="FF0000"/>
                          </a:solidFill>
                          <a:latin typeface="HG丸ｺﾞｼｯｸM-PRO" pitchFamily="50" charset="-128"/>
                          <a:ea typeface="HG丸ｺﾞｼｯｸM-PRO" pitchFamily="50" charset="-128"/>
                        </a:rPr>
                        <a:t>（管理者：拠点と担当者の追加、変更、削除等を行う</a:t>
                      </a:r>
                      <a:endParaRPr lang="en-US" altLang="ja-JP" sz="1000" dirty="0" smtClean="0">
                        <a:solidFill>
                          <a:srgbClr val="FF0000"/>
                        </a:solidFill>
                        <a:latin typeface="HG丸ｺﾞｼｯｸM-PRO" pitchFamily="50" charset="-128"/>
                        <a:ea typeface="HG丸ｺﾞｼｯｸM-PRO" pitchFamily="50" charset="-128"/>
                      </a:endParaRPr>
                    </a:p>
                    <a:p>
                      <a:pPr algn="l" fontAlgn="ctr"/>
                      <a:r>
                        <a:rPr lang="ja-JP" altLang="en-US" sz="1000" dirty="0" smtClean="0">
                          <a:solidFill>
                            <a:srgbClr val="FF0000"/>
                          </a:solidFill>
                          <a:latin typeface="HG丸ｺﾞｼｯｸM-PRO" pitchFamily="50" charset="-128"/>
                          <a:ea typeface="HG丸ｺﾞｼｯｸM-PRO" pitchFamily="50" charset="-128"/>
                        </a:rPr>
                        <a:t>　　　　　方）</a:t>
                      </a:r>
                      <a:endParaRPr lang="ja-JP" altLang="en-US" sz="100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FF0000"/>
                          </a:solidFill>
                          <a:latin typeface="HG丸ｺﾞｼｯｸM-PRO" pitchFamily="50" charset="-128"/>
                          <a:ea typeface="HG丸ｺﾞｼｯｸM-PRO" pitchFamily="50" charset="-128"/>
                        </a:rPr>
                        <a:t>最大</a:t>
                      </a:r>
                      <a:r>
                        <a:rPr lang="en-US" altLang="ja-JP" sz="1000" b="0" i="0" u="none" strike="noStrike" dirty="0" smtClean="0">
                          <a:solidFill>
                            <a:srgbClr val="FF0000"/>
                          </a:solidFill>
                          <a:latin typeface="HG丸ｺﾞｼｯｸM-PRO" pitchFamily="50" charset="-128"/>
                          <a:ea typeface="HG丸ｺﾞｼｯｸM-PRO" pitchFamily="50" charset="-128"/>
                        </a:rPr>
                        <a:t>3</a:t>
                      </a:r>
                      <a:r>
                        <a:rPr lang="ja-JP" altLang="en-US" sz="1000" b="0" i="0" u="none" strike="noStrike" dirty="0" smtClean="0">
                          <a:solidFill>
                            <a:srgbClr val="FF0000"/>
                          </a:solidFill>
                          <a:latin typeface="HG丸ｺﾞｼｯｸM-PRO" pitchFamily="50" charset="-128"/>
                          <a:ea typeface="HG丸ｺﾞｼｯｸM-PRO" pitchFamily="50" charset="-128"/>
                        </a:rPr>
                        <a:t>名までの管理者登録が可能</a:t>
                      </a:r>
                      <a:endParaRPr lang="en-US" altLang="ja-JP" sz="1000" b="0" i="0" u="none" strike="noStrike" dirty="0" smtClean="0">
                        <a:solidFill>
                          <a:srgbClr val="FF0000"/>
                        </a:solidFill>
                        <a:latin typeface="HG丸ｺﾞｼｯｸM-PRO" pitchFamily="50" charset="-128"/>
                        <a:ea typeface="HG丸ｺﾞｼｯｸM-PRO" pitchFamily="50" charset="-128"/>
                      </a:endParaRPr>
                    </a:p>
                    <a:p>
                      <a:pPr algn="ctr" fontAlgn="ctr"/>
                      <a:r>
                        <a:rPr lang="ja-JP" altLang="en-US" sz="1000" b="0" i="0" u="none" strike="noStrike" dirty="0" smtClean="0">
                          <a:solidFill>
                            <a:schemeClr val="tx1"/>
                          </a:solidFill>
                          <a:latin typeface="HG丸ｺﾞｼｯｸM-PRO" pitchFamily="50" charset="-128"/>
                          <a:ea typeface="HG丸ｺﾞｼｯｸM-PRO" pitchFamily="50" charset="-128"/>
                        </a:rPr>
                        <a:t>運用開始時に管理者で担当者設定を実施して頂きます</a:t>
                      </a:r>
                      <a:endParaRPr lang="en-US" altLang="ja-JP" sz="1000" b="0" i="0" u="none" strike="noStrike" dirty="0" smtClean="0">
                        <a:solidFill>
                          <a:schemeClr val="tx1"/>
                        </a:solidFill>
                        <a:latin typeface="HG丸ｺﾞｼｯｸM-PRO" pitchFamily="50" charset="-128"/>
                        <a:ea typeface="HG丸ｺﾞｼｯｸM-PRO" pitchFamily="50" charset="-128"/>
                      </a:endParaRPr>
                    </a:p>
                    <a:p>
                      <a:pPr algn="l" fontAlgn="ctr"/>
                      <a:r>
                        <a:rPr kumimoji="1" lang="ja-JP" altLang="en-US" sz="1000" dirty="0" smtClean="0">
                          <a:solidFill>
                            <a:schemeClr val="tx1"/>
                          </a:solidFill>
                          <a:latin typeface="HG丸ｺﾞｼｯｸM-PRO" pitchFamily="50" charset="-128"/>
                          <a:ea typeface="HG丸ｺﾞｼｯｸM-PRO" pitchFamily="50" charset="-128"/>
                        </a:rPr>
                        <a:t>（担当者：依頼データの作成・修正、申請データの進捗確認等を</a:t>
                      </a:r>
                      <a:endParaRPr kumimoji="1" lang="en-US" altLang="ja-JP" sz="1000" dirty="0" smtClean="0">
                        <a:solidFill>
                          <a:schemeClr val="tx1"/>
                        </a:solidFill>
                        <a:latin typeface="HG丸ｺﾞｼｯｸM-PRO" pitchFamily="50" charset="-128"/>
                        <a:ea typeface="HG丸ｺﾞｼｯｸM-PRO" pitchFamily="50" charset="-128"/>
                      </a:endParaRPr>
                    </a:p>
                    <a:p>
                      <a:pPr algn="l" fontAlgn="ctr"/>
                      <a:r>
                        <a:rPr kumimoji="1" lang="ja-JP" altLang="en-US" sz="1000" dirty="0" smtClean="0">
                          <a:solidFill>
                            <a:schemeClr val="tx1"/>
                          </a:solidFill>
                          <a:latin typeface="HG丸ｺﾞｼｯｸM-PRO" pitchFamily="50" charset="-128"/>
                          <a:ea typeface="HG丸ｺﾞｼｯｸM-PRO" pitchFamily="50" charset="-128"/>
                        </a:rPr>
                        <a:t>　　　　　行う方）</a:t>
                      </a:r>
                      <a:endParaRPr lang="ja-JP" altLang="en-US" sz="1000" b="0" i="0" u="none" strike="noStrike" dirty="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1" name="正方形/長方形 10"/>
          <p:cNvSpPr/>
          <p:nvPr/>
        </p:nvSpPr>
        <p:spPr>
          <a:xfrm>
            <a:off x="174580" y="4221088"/>
            <a:ext cx="1172116" cy="261610"/>
          </a:xfrm>
          <a:prstGeom prst="rect">
            <a:avLst/>
          </a:prstGeom>
        </p:spPr>
        <p:txBody>
          <a:bodyPr wrap="none">
            <a:spAutoFit/>
          </a:bodyPr>
          <a:lstStyle/>
          <a:p>
            <a:r>
              <a:rPr lang="ja-JP" altLang="en-US" sz="1100" dirty="0" smtClean="0">
                <a:latin typeface="HG丸ｺﾞｼｯｸM-PRO" pitchFamily="50" charset="-128"/>
                <a:ea typeface="HG丸ｺﾞｼｯｸM-PRO" pitchFamily="50" charset="-128"/>
              </a:rPr>
              <a:t>（管理者登録）</a:t>
            </a:r>
            <a:endParaRPr lang="ja-JP" altLang="en-US" sz="1100" dirty="0">
              <a:latin typeface="HG丸ｺﾞｼｯｸM-PRO" pitchFamily="50" charset="-128"/>
              <a:ea typeface="HG丸ｺﾞｼｯｸM-PRO" pitchFamily="50" charset="-128"/>
            </a:endParaRPr>
          </a:p>
        </p:txBody>
      </p:sp>
      <p:graphicFrame>
        <p:nvGraphicFramePr>
          <p:cNvPr id="12" name="表 11"/>
          <p:cNvGraphicFramePr>
            <a:graphicFrameLocks noGrp="1"/>
          </p:cNvGraphicFramePr>
          <p:nvPr/>
        </p:nvGraphicFramePr>
        <p:xfrm>
          <a:off x="272480" y="3183580"/>
          <a:ext cx="9361041" cy="922887"/>
        </p:xfrm>
        <a:graphic>
          <a:graphicData uri="http://schemas.openxmlformats.org/drawingml/2006/table">
            <a:tbl>
              <a:tblPr/>
              <a:tblGrid>
                <a:gridCol w="2376264"/>
                <a:gridCol w="3240361"/>
                <a:gridCol w="3744416"/>
              </a:tblGrid>
              <a:tr h="461444">
                <a:tc>
                  <a:txBody>
                    <a:bodyPr/>
                    <a:lstStyle/>
                    <a:p>
                      <a:pPr algn="ctr" fontAlgn="ctr"/>
                      <a:r>
                        <a:rPr lang="ja-JP" altLang="en-US" sz="1050" b="0" i="0" u="none" strike="noStrike" dirty="0">
                          <a:solidFill>
                            <a:srgbClr val="FF0000"/>
                          </a:solidFill>
                          <a:latin typeface="HG丸ｺﾞｼｯｸM-PRO" pitchFamily="50" charset="-128"/>
                          <a:ea typeface="HG丸ｺﾞｼｯｸM-PRO" pitchFamily="50" charset="-128"/>
                        </a:rPr>
                        <a:t>会員コード</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50" b="0" i="0" u="none" strike="noStrike" dirty="0" smtClean="0">
                          <a:solidFill>
                            <a:srgbClr val="FF0000"/>
                          </a:solidFill>
                          <a:latin typeface="HG丸ｺﾞｼｯｸM-PRO" pitchFamily="50" charset="-128"/>
                          <a:ea typeface="HG丸ｺﾞｼｯｸM-PRO" pitchFamily="50" charset="-128"/>
                        </a:rPr>
                        <a:t>0080</a:t>
                      </a:r>
                      <a:endParaRPr lang="ja-JP"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ja-JP" altLang="en-US" sz="1050" b="0" i="0" u="none" strike="noStrike" dirty="0" smtClean="0">
                          <a:solidFill>
                            <a:srgbClr val="FF0000"/>
                          </a:solidFill>
                          <a:latin typeface="HG丸ｺﾞｼｯｸM-PRO" pitchFamily="50" charset="-128"/>
                          <a:ea typeface="HG丸ｺﾞｼｯｸM-PRO" pitchFamily="50" charset="-128"/>
                        </a:rPr>
                        <a:t>支部で設定している会員コード</a:t>
                      </a:r>
                      <a:endParaRPr lang="ja-JP"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1443">
                <a:tc>
                  <a:txBody>
                    <a:bodyPr/>
                    <a:lstStyle/>
                    <a:p>
                      <a:pPr algn="ctr" fontAlgn="ctr"/>
                      <a:r>
                        <a:rPr lang="ja-JP" altLang="en-US" sz="1050" b="0" i="0" u="none" strike="noStrike" dirty="0">
                          <a:solidFill>
                            <a:srgbClr val="FF0000"/>
                          </a:solidFill>
                          <a:latin typeface="HG丸ｺﾞｼｯｸM-PRO" pitchFamily="50" charset="-128"/>
                          <a:ea typeface="HG丸ｺﾞｼｯｸM-PRO" pitchFamily="50" charset="-128"/>
                        </a:rPr>
                        <a:t>会員グループ名</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トヨタ</a:t>
                      </a:r>
                      <a:endParaRPr lang="ja-JP" altLang="en-US" sz="105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主な販売車両のメーカー名</a:t>
                      </a:r>
                      <a:endParaRPr lang="en-US" altLang="ja-JP" sz="1050" b="0" i="0" u="none" strike="noStrike" dirty="0" smtClean="0">
                        <a:solidFill>
                          <a:srgbClr val="FF0000"/>
                        </a:solidFill>
                        <a:latin typeface="HG丸ｺﾞｼｯｸM-PRO" pitchFamily="50" charset="-128"/>
                        <a:ea typeface="HG丸ｺﾞｼｯｸM-PRO" pitchFamily="50" charset="-128"/>
                      </a:endParaRPr>
                    </a:p>
                    <a:p>
                      <a:pPr algn="ctr" fontAlgn="ctr"/>
                      <a:r>
                        <a:rPr lang="ja-JP" altLang="en-US" sz="1050" b="0" i="0" u="none" strike="noStrike" dirty="0" smtClean="0">
                          <a:solidFill>
                            <a:srgbClr val="FF0000"/>
                          </a:solidFill>
                          <a:latin typeface="HG丸ｺﾞｼｯｸM-PRO" pitchFamily="50" charset="-128"/>
                          <a:ea typeface="HG丸ｺﾞｼｯｸM-PRO" pitchFamily="50" charset="-128"/>
                        </a:rPr>
                        <a:t>（輸入車系のメーカーは</a:t>
                      </a:r>
                      <a:r>
                        <a:rPr lang="en-US" altLang="ja-JP" sz="1050" b="0" i="0" u="none" strike="noStrike" dirty="0" smtClean="0">
                          <a:solidFill>
                            <a:srgbClr val="FF0000"/>
                          </a:solidFill>
                          <a:latin typeface="HG丸ｺﾞｼｯｸM-PRO" pitchFamily="50" charset="-128"/>
                          <a:ea typeface="HG丸ｺﾞｼｯｸM-PRO" pitchFamily="50" charset="-128"/>
                        </a:rPr>
                        <a:t>『</a:t>
                      </a:r>
                      <a:r>
                        <a:rPr lang="ja-JP" altLang="en-US" sz="1050" b="0" i="0" u="none" strike="noStrike" dirty="0" smtClean="0">
                          <a:solidFill>
                            <a:srgbClr val="FF0000"/>
                          </a:solidFill>
                          <a:latin typeface="HG丸ｺﾞｼｯｸM-PRO" pitchFamily="50" charset="-128"/>
                          <a:ea typeface="HG丸ｺﾞｼｯｸM-PRO" pitchFamily="50" charset="-128"/>
                        </a:rPr>
                        <a:t>輸入車</a:t>
                      </a:r>
                      <a:r>
                        <a:rPr lang="en-US" altLang="ja-JP" sz="1050" b="0" i="0" u="none" strike="noStrike" dirty="0" smtClean="0">
                          <a:solidFill>
                            <a:srgbClr val="FF0000"/>
                          </a:solidFill>
                          <a:latin typeface="HG丸ｺﾞｼｯｸM-PRO" pitchFamily="50" charset="-128"/>
                          <a:ea typeface="HG丸ｺﾞｼｯｸM-PRO" pitchFamily="50" charset="-128"/>
                        </a:rPr>
                        <a:t>』</a:t>
                      </a:r>
                      <a:r>
                        <a:rPr lang="ja-JP" altLang="en-US" sz="1050" b="0" i="0" u="none" strike="noStrike" dirty="0" smtClean="0">
                          <a:solidFill>
                            <a:srgbClr val="FF0000"/>
                          </a:solidFill>
                          <a:latin typeface="HG丸ｺﾞｼｯｸM-PRO" pitchFamily="50" charset="-128"/>
                          <a:ea typeface="HG丸ｺﾞｼｯｸM-PRO" pitchFamily="50" charset="-128"/>
                        </a:rPr>
                        <a:t>に統一）</a:t>
                      </a:r>
                      <a:endParaRPr lang="en-US" altLang="ja-JP" sz="1050" b="0" i="0" u="none" strike="noStrike" dirty="0" smtClean="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4" name="テキスト ボックス 13"/>
          <p:cNvSpPr txBox="1"/>
          <p:nvPr/>
        </p:nvSpPr>
        <p:spPr>
          <a:xfrm>
            <a:off x="128464" y="116632"/>
            <a:ext cx="7056784" cy="369332"/>
          </a:xfrm>
          <a:prstGeom prst="rect">
            <a:avLst/>
          </a:prstGeom>
          <a:noFill/>
        </p:spPr>
        <p:txBody>
          <a:bodyPr wrap="square" rtlCol="0">
            <a:spAutoFit/>
          </a:bodyPr>
          <a:lstStyle/>
          <a:p>
            <a:r>
              <a:rPr lang="ja-JP" altLang="en-US" b="1" dirty="0" smtClean="0">
                <a:latin typeface="HG丸ｺﾞｼｯｸM-PRO" pitchFamily="50" charset="-128"/>
                <a:ea typeface="HG丸ｺﾞｼｯｸM-PRO" pitchFamily="50" charset="-128"/>
              </a:rPr>
              <a:t>３．ＯＳＳ申請共同利用システム事前登録について</a:t>
            </a:r>
            <a:endParaRPr kumimoji="1" lang="ja-JP" altLang="en-US" b="1" dirty="0">
              <a:latin typeface="HG丸ｺﾞｼｯｸM-PRO" pitchFamily="50" charset="-128"/>
              <a:ea typeface="HG丸ｺﾞｼｯｸM-PRO" pitchFamily="50" charset="-128"/>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p:txBody>
          <a:bodyPr/>
          <a:lstStyle/>
          <a:p>
            <a:fld id="{ECC2B487-4B00-42C0-977F-187693A5923A}" type="slidenum">
              <a:rPr kumimoji="1" lang="ja-JP" altLang="en-US" smtClean="0"/>
              <a:pPr/>
              <a:t>36</a:t>
            </a:fld>
            <a:endParaRPr kumimoji="1" lang="ja-JP" altLang="en-US"/>
          </a:p>
        </p:txBody>
      </p:sp>
      <p:sp>
        <p:nvSpPr>
          <p:cNvPr id="5" name="正方形/長方形 4"/>
          <p:cNvSpPr/>
          <p:nvPr/>
        </p:nvSpPr>
        <p:spPr>
          <a:xfrm>
            <a:off x="33518" y="791126"/>
            <a:ext cx="1031051" cy="261610"/>
          </a:xfrm>
          <a:prstGeom prst="rect">
            <a:avLst/>
          </a:prstGeom>
        </p:spPr>
        <p:txBody>
          <a:bodyPr wrap="none">
            <a:spAutoFit/>
          </a:bodyPr>
          <a:lstStyle/>
          <a:p>
            <a:r>
              <a:rPr lang="ja-JP" altLang="en-US" sz="1100" dirty="0" smtClean="0">
                <a:latin typeface="HG丸ｺﾞｼｯｸM-PRO" pitchFamily="50" charset="-128"/>
                <a:ea typeface="HG丸ｺﾞｼｯｸM-PRO" pitchFamily="50" charset="-128"/>
              </a:rPr>
              <a:t>（拠点登録）</a:t>
            </a:r>
            <a:endParaRPr lang="ja-JP" altLang="en-US" sz="1100" dirty="0">
              <a:latin typeface="HG丸ｺﾞｼｯｸM-PRO" pitchFamily="50" charset="-128"/>
              <a:ea typeface="HG丸ｺﾞｼｯｸM-PRO" pitchFamily="50" charset="-128"/>
            </a:endParaRPr>
          </a:p>
        </p:txBody>
      </p:sp>
      <p:graphicFrame>
        <p:nvGraphicFramePr>
          <p:cNvPr id="6" name="表 5"/>
          <p:cNvGraphicFramePr>
            <a:graphicFrameLocks noGrp="1"/>
          </p:cNvGraphicFramePr>
          <p:nvPr/>
        </p:nvGraphicFramePr>
        <p:xfrm>
          <a:off x="200472" y="1052738"/>
          <a:ext cx="9145016" cy="1816379"/>
        </p:xfrm>
        <a:graphic>
          <a:graphicData uri="http://schemas.openxmlformats.org/drawingml/2006/table">
            <a:tbl>
              <a:tblPr/>
              <a:tblGrid>
                <a:gridCol w="2736304"/>
                <a:gridCol w="2520280"/>
                <a:gridCol w="3888432"/>
              </a:tblGrid>
              <a:tr h="432048">
                <a:tc>
                  <a:txBody>
                    <a:bodyPr/>
                    <a:lstStyle/>
                    <a:p>
                      <a:pPr algn="ctr" fontAlgn="ctr"/>
                      <a:r>
                        <a:rPr lang="zh-CN" altLang="en-US" sz="1100" b="1" i="0" u="none" strike="noStrike" dirty="0">
                          <a:solidFill>
                            <a:srgbClr val="000000"/>
                          </a:solidFill>
                          <a:latin typeface="HG丸ｺﾞｼｯｸM-PRO" pitchFamily="50" charset="-128"/>
                          <a:ea typeface="HG丸ｺﾞｼｯｸM-PRO" pitchFamily="50" charset="-128"/>
                        </a:rPr>
                        <a:t>依頼人拠点</a:t>
                      </a:r>
                      <a:r>
                        <a:rPr lang="zh-CN" altLang="en-US" sz="1100" b="1" i="0" u="none" strike="noStrike" dirty="0" smtClean="0">
                          <a:solidFill>
                            <a:srgbClr val="000000"/>
                          </a:solidFill>
                          <a:latin typeface="HG丸ｺﾞｼｯｸM-PRO" pitchFamily="50" charset="-128"/>
                          <a:ea typeface="HG丸ｺﾞｼｯｸM-PRO" pitchFamily="50" charset="-128"/>
                        </a:rPr>
                        <a:t>登録</a:t>
                      </a:r>
                      <a:endParaRPr lang="zh-CN"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設定例</a:t>
                      </a:r>
                      <a:endParaRPr lang="zh-CN"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備考</a:t>
                      </a:r>
                      <a:endParaRPr lang="zh-CN"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r>
              <a:tr h="461444">
                <a:tc>
                  <a:txBody>
                    <a:bodyPr/>
                    <a:lstStyle/>
                    <a:p>
                      <a:pPr algn="ctr" fontAlgn="ctr"/>
                      <a:r>
                        <a:rPr lang="ja-JP" altLang="en-US" sz="1000" b="0" i="0" u="none" strike="noStrike" dirty="0">
                          <a:solidFill>
                            <a:schemeClr val="tx1"/>
                          </a:solidFill>
                          <a:latin typeface="HG丸ｺﾞｼｯｸM-PRO" pitchFamily="50" charset="-128"/>
                          <a:ea typeface="HG丸ｺﾞｼｯｸM-PRO" pitchFamily="50" charset="-128"/>
                        </a:rPr>
                        <a:t>拠点コード</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ja-JP" sz="1000" b="0" i="0" u="none" strike="noStrike" dirty="0" smtClean="0">
                          <a:solidFill>
                            <a:schemeClr val="tx1"/>
                          </a:solidFill>
                          <a:latin typeface="HG丸ｺﾞｼｯｸM-PRO" pitchFamily="50" charset="-128"/>
                          <a:ea typeface="HG丸ｺﾞｼｯｸM-PRO" pitchFamily="50" charset="-128"/>
                        </a:rPr>
                        <a:t>001</a:t>
                      </a:r>
                      <a:endParaRPr lang="ja-JP" altLang="en-US" sz="1000" b="0" i="0" u="none" strike="noStrike" dirty="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chemeClr val="tx1"/>
                          </a:solidFill>
                          <a:latin typeface="HG丸ｺﾞｼｯｸM-PRO" pitchFamily="50" charset="-128"/>
                          <a:ea typeface="HG丸ｺﾞｼｯｸM-PRO" pitchFamily="50" charset="-128"/>
                        </a:rPr>
                        <a:t>販売会社で管理している拠点コードを設定（半角英数字 最大</a:t>
                      </a:r>
                      <a:r>
                        <a:rPr lang="en-US" altLang="ja-JP" sz="1000" b="0" i="0" u="none" strike="noStrike" dirty="0" smtClean="0">
                          <a:solidFill>
                            <a:schemeClr val="tx1"/>
                          </a:solidFill>
                          <a:latin typeface="HG丸ｺﾞｼｯｸM-PRO" pitchFamily="50" charset="-128"/>
                          <a:ea typeface="HG丸ｺﾞｼｯｸM-PRO" pitchFamily="50" charset="-128"/>
                        </a:rPr>
                        <a:t>7</a:t>
                      </a:r>
                      <a:r>
                        <a:rPr lang="ja-JP" altLang="en-US" sz="1000" b="0" i="0" u="none" strike="noStrike" dirty="0" smtClean="0">
                          <a:solidFill>
                            <a:schemeClr val="tx1"/>
                          </a:solidFill>
                          <a:latin typeface="HG丸ｺﾞｼｯｸM-PRO" pitchFamily="50" charset="-128"/>
                          <a:ea typeface="HG丸ｺﾞｼｯｸM-PRO" pitchFamily="50" charset="-128"/>
                        </a:rPr>
                        <a:t>桁）</a:t>
                      </a:r>
                      <a:endParaRPr lang="en-US" altLang="ja-JP" sz="1000" b="0" i="0" u="none" strike="noStrike" dirty="0" smtClean="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1444">
                <a:tc>
                  <a:txBody>
                    <a:bodyPr/>
                    <a:lstStyle/>
                    <a:p>
                      <a:pPr algn="ctr" fontAlgn="ctr"/>
                      <a:r>
                        <a:rPr lang="ja-JP" altLang="en-US" sz="1000" b="0" i="0" u="none" strike="noStrike" dirty="0">
                          <a:solidFill>
                            <a:schemeClr val="tx1"/>
                          </a:solidFill>
                          <a:latin typeface="HG丸ｺﾞｼｯｸM-PRO" pitchFamily="50" charset="-128"/>
                          <a:ea typeface="HG丸ｺﾞｼｯｸM-PRO" pitchFamily="50" charset="-128"/>
                        </a:rPr>
                        <a:t>拠点名</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chemeClr val="tx1"/>
                          </a:solidFill>
                          <a:latin typeface="HG丸ｺﾞｼｯｸM-PRO" pitchFamily="50" charset="-128"/>
                          <a:ea typeface="HG丸ｺﾞｼｯｸM-PRO" pitchFamily="50" charset="-128"/>
                        </a:rPr>
                        <a:t>■■■■店</a:t>
                      </a:r>
                      <a:endParaRPr lang="ja-JP" altLang="en-US" sz="1000" b="0" i="0" u="none" strike="noStrike" dirty="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chemeClr val="tx1"/>
                          </a:solidFill>
                          <a:latin typeface="HG丸ｺﾞｼｯｸM-PRO" pitchFamily="50" charset="-128"/>
                          <a:ea typeface="HG丸ｺﾞｼｯｸM-PRO" pitchFamily="50" charset="-128"/>
                        </a:rPr>
                        <a:t>販売店営業所や指定工場等を設定</a:t>
                      </a:r>
                      <a:endParaRPr lang="ja-JP" altLang="en-US" sz="1000" b="0" i="0" u="none" strike="noStrike" dirty="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61443">
                <a:tc>
                  <a:txBody>
                    <a:bodyPr/>
                    <a:lstStyle/>
                    <a:p>
                      <a:pPr algn="ctr" fontAlgn="ctr"/>
                      <a:r>
                        <a:rPr lang="zh-CN" altLang="en-US" sz="1000" b="0" i="0" u="none" strike="noStrike" dirty="0">
                          <a:solidFill>
                            <a:schemeClr val="tx1"/>
                          </a:solidFill>
                          <a:latin typeface="HG丸ｺﾞｼｯｸM-PRO" pitchFamily="50" charset="-128"/>
                          <a:ea typeface="HG丸ｺﾞｼｯｸM-PRO" pitchFamily="50" charset="-128"/>
                        </a:rPr>
                        <a:t>拠点名（略称）</a:t>
                      </a: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chemeClr val="tx1"/>
                          </a:solidFill>
                          <a:latin typeface="HG丸ｺﾞｼｯｸM-PRO" pitchFamily="50" charset="-128"/>
                          <a:ea typeface="HG丸ｺﾞｼｯｸM-PRO" pitchFamily="50" charset="-128"/>
                        </a:rPr>
                        <a:t>◆◆店</a:t>
                      </a:r>
                      <a:endParaRPr lang="zh-CN" altLang="en-US" sz="1000" b="0" i="0" u="none" strike="noStrike" dirty="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chemeClr val="tx1"/>
                          </a:solidFill>
                          <a:latin typeface="HG丸ｺﾞｼｯｸM-PRO" pitchFamily="50" charset="-128"/>
                          <a:ea typeface="HG丸ｺﾞｼｯｸM-PRO" pitchFamily="50" charset="-128"/>
                        </a:rPr>
                        <a:t>拠点名の略称を設定（略称が設定が無い場合は、拠点名）</a:t>
                      </a:r>
                      <a:endParaRPr lang="zh-CN" altLang="en-US" sz="1000" b="0" i="0" u="none" strike="noStrike" dirty="0">
                        <a:solidFill>
                          <a:schemeClr val="tx1"/>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7" name="正方形/長方形 6"/>
          <p:cNvSpPr/>
          <p:nvPr/>
        </p:nvSpPr>
        <p:spPr>
          <a:xfrm>
            <a:off x="56456" y="3068960"/>
            <a:ext cx="889987" cy="261610"/>
          </a:xfrm>
          <a:prstGeom prst="rect">
            <a:avLst/>
          </a:prstGeom>
        </p:spPr>
        <p:txBody>
          <a:bodyPr wrap="none">
            <a:spAutoFit/>
          </a:bodyPr>
          <a:lstStyle/>
          <a:p>
            <a:r>
              <a:rPr lang="ja-JP" altLang="en-US" sz="1100" dirty="0" smtClean="0">
                <a:latin typeface="HG丸ｺﾞｼｯｸM-PRO" pitchFamily="50" charset="-128"/>
                <a:ea typeface="HG丸ｺﾞｼｯｸM-PRO" pitchFamily="50" charset="-128"/>
              </a:rPr>
              <a:t>（その他）</a:t>
            </a:r>
            <a:endParaRPr lang="ja-JP" altLang="en-US" sz="1100" dirty="0">
              <a:latin typeface="HG丸ｺﾞｼｯｸM-PRO" pitchFamily="50" charset="-128"/>
              <a:ea typeface="HG丸ｺﾞｼｯｸM-PRO" pitchFamily="50" charset="-128"/>
            </a:endParaRPr>
          </a:p>
        </p:txBody>
      </p:sp>
      <p:graphicFrame>
        <p:nvGraphicFramePr>
          <p:cNvPr id="8" name="表 7"/>
          <p:cNvGraphicFramePr>
            <a:graphicFrameLocks noGrp="1"/>
          </p:cNvGraphicFramePr>
          <p:nvPr/>
        </p:nvGraphicFramePr>
        <p:xfrm>
          <a:off x="200472" y="3356992"/>
          <a:ext cx="9145016" cy="1224136"/>
        </p:xfrm>
        <a:graphic>
          <a:graphicData uri="http://schemas.openxmlformats.org/drawingml/2006/table">
            <a:tbl>
              <a:tblPr/>
              <a:tblGrid>
                <a:gridCol w="2736304"/>
                <a:gridCol w="2520280"/>
                <a:gridCol w="3888432"/>
              </a:tblGrid>
              <a:tr h="432048">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配布先等識別番号設定 </a:t>
                      </a:r>
                      <a:endParaRPr lang="en-US" altLang="ja-JP" sz="1100" b="1" i="0" u="none" strike="noStrike" dirty="0" smtClean="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設定値</a:t>
                      </a:r>
                      <a:endParaRPr lang="zh-CN"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c>
                  <a:txBody>
                    <a:bodyPr/>
                    <a:lstStyle/>
                    <a:p>
                      <a:pPr algn="ctr" fontAlgn="ctr"/>
                      <a:r>
                        <a:rPr lang="ja-JP" altLang="en-US" sz="1100" b="1" i="0" u="none" strike="noStrike" dirty="0" smtClean="0">
                          <a:solidFill>
                            <a:srgbClr val="000000"/>
                          </a:solidFill>
                          <a:latin typeface="HG丸ｺﾞｼｯｸM-PRO" pitchFamily="50" charset="-128"/>
                          <a:ea typeface="HG丸ｺﾞｼｯｸM-PRO" pitchFamily="50" charset="-128"/>
                        </a:rPr>
                        <a:t>備考</a:t>
                      </a:r>
                      <a:endParaRPr lang="zh-CN" altLang="en-US" sz="1100" b="1" i="0" u="none" strike="noStrike" dirty="0">
                        <a:solidFill>
                          <a:srgbClr val="00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5F1"/>
                    </a:solidFill>
                  </a:tcPr>
                </a:tc>
              </a:tr>
              <a:tr h="792088">
                <a:tc>
                  <a:txBody>
                    <a:bodyPr/>
                    <a:lstStyle/>
                    <a:p>
                      <a:pPr algn="ctr" fontAlgn="ctr"/>
                      <a:r>
                        <a:rPr lang="ja-JP" altLang="en-US" sz="1000" b="0" i="0" u="none" strike="noStrike" dirty="0" smtClean="0">
                          <a:solidFill>
                            <a:srgbClr val="FF0000"/>
                          </a:solidFill>
                          <a:latin typeface="HG丸ｺﾞｼｯｸM-PRO" pitchFamily="50" charset="-128"/>
                          <a:ea typeface="HG丸ｺﾞｼｯｸM-PRO" pitchFamily="50" charset="-128"/>
                        </a:rPr>
                        <a:t>拠点コード表示の有無</a:t>
                      </a:r>
                      <a:endParaRPr lang="ja-JP" altLang="en-US" sz="100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b="0" i="0" u="none" strike="noStrike" dirty="0" smtClean="0">
                          <a:solidFill>
                            <a:srgbClr val="FF0000"/>
                          </a:solidFill>
                          <a:latin typeface="HG丸ｺﾞｼｯｸM-PRO" pitchFamily="50" charset="-128"/>
                          <a:ea typeface="HG丸ｺﾞｼｯｸM-PRO" pitchFamily="50" charset="-128"/>
                        </a:rPr>
                        <a:t>有／無</a:t>
                      </a:r>
                      <a:endParaRPr lang="ja-JP" altLang="en-US" sz="100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ja-JP" altLang="en-US" sz="1000" dirty="0" smtClean="0">
                          <a:solidFill>
                            <a:srgbClr val="FF0000"/>
                          </a:solidFill>
                          <a:latin typeface="HG丸ｺﾞｼｯｸM-PRO" pitchFamily="50" charset="-128"/>
                          <a:ea typeface="HG丸ｺﾞｼｯｸM-PRO" pitchFamily="50" charset="-128"/>
                        </a:rPr>
                        <a:t>車検証の欄外に「配布先等識別番号」が印字されます。</a:t>
                      </a:r>
                      <a:endParaRPr lang="en-US" altLang="ja-JP" sz="1000" dirty="0" smtClean="0">
                        <a:solidFill>
                          <a:srgbClr val="FF0000"/>
                        </a:solidFill>
                        <a:latin typeface="HG丸ｺﾞｼｯｸM-PRO" pitchFamily="50" charset="-128"/>
                        <a:ea typeface="HG丸ｺﾞｼｯｸM-PRO" pitchFamily="50" charset="-128"/>
                      </a:endParaRPr>
                    </a:p>
                    <a:p>
                      <a:pPr algn="ctr" fontAlgn="ctr"/>
                      <a:r>
                        <a:rPr lang="ja-JP" altLang="en-US" sz="1000" dirty="0" smtClean="0">
                          <a:solidFill>
                            <a:srgbClr val="FF0000"/>
                          </a:solidFill>
                          <a:latin typeface="HG丸ｺﾞｼｯｸM-PRO" pitchFamily="50" charset="-128"/>
                          <a:ea typeface="HG丸ｺﾞｼｯｸM-PRO" pitchFamily="50" charset="-128"/>
                        </a:rPr>
                        <a:t>「会員コード」は規定値として印字されます。</a:t>
                      </a:r>
                      <a:endParaRPr lang="en-US" altLang="ja-JP" sz="1000" dirty="0" smtClean="0">
                        <a:solidFill>
                          <a:srgbClr val="FF0000"/>
                        </a:solidFill>
                        <a:latin typeface="HG丸ｺﾞｼｯｸM-PRO" pitchFamily="50" charset="-128"/>
                        <a:ea typeface="HG丸ｺﾞｼｯｸM-PRO" pitchFamily="50" charset="-128"/>
                      </a:endParaRPr>
                    </a:p>
                    <a:p>
                      <a:pPr algn="ctr" fontAlgn="ctr"/>
                      <a:r>
                        <a:rPr lang="ja-JP" altLang="en-US" sz="1000" dirty="0" smtClean="0">
                          <a:solidFill>
                            <a:srgbClr val="FF0000"/>
                          </a:solidFill>
                          <a:latin typeface="HG丸ｺﾞｼｯｸM-PRO" pitchFamily="50" charset="-128"/>
                          <a:ea typeface="HG丸ｺﾞｼｯｸM-PRO" pitchFamily="50" charset="-128"/>
                        </a:rPr>
                        <a:t>「会員拠点コード」の印字については、</a:t>
                      </a:r>
                      <a:endParaRPr lang="en-US" altLang="ja-JP" sz="1000" dirty="0" smtClean="0">
                        <a:solidFill>
                          <a:srgbClr val="FF0000"/>
                        </a:solidFill>
                        <a:latin typeface="HG丸ｺﾞｼｯｸM-PRO" pitchFamily="50" charset="-128"/>
                        <a:ea typeface="HG丸ｺﾞｼｯｸM-PRO" pitchFamily="50" charset="-128"/>
                      </a:endParaRPr>
                    </a:p>
                    <a:p>
                      <a:pPr algn="ctr" fontAlgn="ctr"/>
                      <a:r>
                        <a:rPr lang="ja-JP" altLang="en-US" sz="1000" dirty="0" smtClean="0">
                          <a:solidFill>
                            <a:srgbClr val="FF0000"/>
                          </a:solidFill>
                          <a:latin typeface="HG丸ｺﾞｼｯｸM-PRO" pitchFamily="50" charset="-128"/>
                          <a:ea typeface="HG丸ｺﾞｼｯｸM-PRO" pitchFamily="50" charset="-128"/>
                        </a:rPr>
                        <a:t>依頼人組織（会員）ごとに任意で設定可能。</a:t>
                      </a:r>
                      <a:endParaRPr lang="ja-JP" altLang="en-US" sz="1000" b="0" i="0" u="none" strike="noStrike" dirty="0">
                        <a:solidFill>
                          <a:srgbClr val="FF0000"/>
                        </a:solidFill>
                        <a:latin typeface="HG丸ｺﾞｼｯｸM-PRO" pitchFamily="50" charset="-128"/>
                        <a:ea typeface="HG丸ｺﾞｼｯｸM-PRO" pitchFamily="50" charset="-128"/>
                      </a:endParaRPr>
                    </a:p>
                  </a:txBody>
                  <a:tcPr marL="5241" marR="5241" marT="52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5" name="直線コネクタ 34"/>
          <p:cNvCxnSpPr/>
          <p:nvPr/>
        </p:nvCxnSpPr>
        <p:spPr>
          <a:xfrm flipH="1">
            <a:off x="4295877" y="5164861"/>
            <a:ext cx="6616" cy="1570867"/>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9" name="日付プレースホルダー 271"/>
          <p:cNvSpPr txBox="1">
            <a:spLocks/>
          </p:cNvSpPr>
          <p:nvPr/>
        </p:nvSpPr>
        <p:spPr>
          <a:xfrm>
            <a:off x="7649688" y="919"/>
            <a:ext cx="2057400" cy="475754"/>
          </a:xfrm>
          <a:prstGeom prst="rect">
            <a:avLst/>
          </a:prstGeom>
        </p:spPr>
        <p:txBody>
          <a:bodyPr vert="horz" lIns="91440" tIns="45720" rIns="91440" bIns="45720" rtlCol="0" anchor="ctr"/>
          <a:lstStyle>
            <a:defPPr>
              <a:defRPr lang="ja-JP"/>
            </a:defPPr>
            <a:lvl1pPr marL="0" algn="l" defTabSz="914400" rtl="0" eaLnBrk="1" latinLnBrk="0" hangingPunct="1">
              <a:defRPr kumimoji="1" sz="1200" kern="1200">
                <a:solidFill>
                  <a:schemeClr val="tx1">
                    <a:tint val="75000"/>
                  </a:schemeClr>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lgn="r"/>
            <a:r>
              <a:rPr lang="ja-JP" altLang="en-US" smtClean="0">
                <a:solidFill>
                  <a:schemeClr val="tx1"/>
                </a:solidFill>
              </a:rPr>
              <a:t> </a:t>
            </a:r>
            <a:endParaRPr lang="ja-JP" altLang="en-US" dirty="0">
              <a:solidFill>
                <a:schemeClr val="tx1"/>
              </a:solidFill>
            </a:endParaRPr>
          </a:p>
        </p:txBody>
      </p:sp>
      <p:grpSp>
        <p:nvGrpSpPr>
          <p:cNvPr id="3" name="グループ化 38"/>
          <p:cNvGrpSpPr/>
          <p:nvPr/>
        </p:nvGrpSpPr>
        <p:grpSpPr>
          <a:xfrm>
            <a:off x="141769" y="614883"/>
            <a:ext cx="9622465" cy="5919766"/>
            <a:chOff x="138222" y="640859"/>
            <a:chExt cx="9622465" cy="5919766"/>
          </a:xfrm>
        </p:grpSpPr>
        <p:sp>
          <p:nvSpPr>
            <p:cNvPr id="40" name="テキスト ボックス 39"/>
            <p:cNvSpPr txBox="1"/>
            <p:nvPr/>
          </p:nvSpPr>
          <p:spPr>
            <a:xfrm>
              <a:off x="138222" y="640859"/>
              <a:ext cx="9622465" cy="1129918"/>
            </a:xfrm>
            <a:prstGeom prst="rect">
              <a:avLst/>
            </a:prstGeom>
            <a:noFill/>
          </p:spPr>
          <p:txBody>
            <a:bodyPr wrap="square" rtlCol="0">
              <a:noAutofit/>
            </a:bodyPr>
            <a:lstStyle/>
            <a:p>
              <a:pPr marL="285750" indent="-285750">
                <a:lnSpc>
                  <a:spcPct val="120000"/>
                </a:lnSpc>
                <a:buClr>
                  <a:srgbClr val="0070C0"/>
                </a:buClr>
                <a:buFont typeface="Wingdings" panose="05000000000000000000" pitchFamily="2" charset="2"/>
                <a:buChar char="l"/>
              </a:pPr>
              <a:r>
                <a:rPr kumimoji="1" lang="en-US" altLang="ja-JP" sz="1600" dirty="0" smtClean="0">
                  <a:latin typeface="HG丸ｺﾞｼｯｸM-PRO" pitchFamily="50" charset="-128"/>
                  <a:ea typeface="HG丸ｺﾞｼｯｸM-PRO" pitchFamily="50" charset="-128"/>
                  <a:cs typeface="Meiryo UI" panose="020B0604030504040204" pitchFamily="50" charset="-128"/>
                </a:rPr>
                <a:t>AINAS</a:t>
              </a:r>
              <a:r>
                <a:rPr kumimoji="1" lang="ja-JP" altLang="en-US" sz="1600" dirty="0" smtClean="0">
                  <a:latin typeface="HG丸ｺﾞｼｯｸM-PRO" pitchFamily="50" charset="-128"/>
                  <a:ea typeface="HG丸ｺﾞｼｯｸM-PRO" pitchFamily="50" charset="-128"/>
                  <a:cs typeface="Meiryo UI" panose="020B0604030504040204" pitchFamily="50" charset="-128"/>
                </a:rPr>
                <a:t>を利用するための環境</a:t>
              </a:r>
              <a:endParaRPr kumimoji="1" lang="en-US" altLang="ja-JP" sz="1600" dirty="0" smtClean="0">
                <a:latin typeface="HG丸ｺﾞｼｯｸM-PRO" pitchFamily="50" charset="-128"/>
                <a:ea typeface="HG丸ｺﾞｼｯｸM-PRO" pitchFamily="50" charset="-128"/>
                <a:cs typeface="Meiryo UI" panose="020B0604030504040204" pitchFamily="50" charset="-128"/>
              </a:endParaRPr>
            </a:p>
            <a:p>
              <a:pPr marL="266700" indent="-266700">
                <a:lnSpc>
                  <a:spcPct val="120000"/>
                </a:lnSpc>
              </a:pPr>
              <a:r>
                <a:rPr kumimoji="1" lang="ja-JP" altLang="en-US" sz="1600" dirty="0" smtClean="0">
                  <a:latin typeface="HG丸ｺﾞｼｯｸM-PRO" pitchFamily="50" charset="-128"/>
                  <a:ea typeface="HG丸ｺﾞｼｯｸM-PRO" pitchFamily="50" charset="-128"/>
                  <a:cs typeface="Meiryo UI" panose="020B0604030504040204" pitchFamily="50" charset="-128"/>
                </a:rPr>
                <a:t>　</a:t>
              </a:r>
              <a:r>
                <a:rPr kumimoji="1" lang="ja-JP" altLang="en-US" sz="1400" dirty="0" smtClean="0">
                  <a:latin typeface="HG丸ｺﾞｼｯｸM-PRO" pitchFamily="50" charset="-128"/>
                  <a:ea typeface="HG丸ｺﾞｼｯｸM-PRO" pitchFamily="50" charset="-128"/>
                  <a:cs typeface="Meiryo UI" panose="020B0604030504040204" pitchFamily="50" charset="-128"/>
                </a:rPr>
                <a:t>インターネット接続が出来るパソコンと指定のブラウザがあればご利用いただけます。</a:t>
              </a:r>
              <a:endParaRPr kumimoji="1" lang="en-US" altLang="ja-JP" sz="1400" dirty="0" smtClean="0">
                <a:latin typeface="HG丸ｺﾞｼｯｸM-PRO" pitchFamily="50" charset="-128"/>
                <a:ea typeface="HG丸ｺﾞｼｯｸM-PRO" pitchFamily="50" charset="-128"/>
                <a:cs typeface="Meiryo UI" panose="020B0604030504040204" pitchFamily="50" charset="-128"/>
              </a:endParaRPr>
            </a:p>
          </p:txBody>
        </p:sp>
        <p:grpSp>
          <p:nvGrpSpPr>
            <p:cNvPr id="4" name="グループ化 80"/>
            <p:cNvGrpSpPr/>
            <p:nvPr/>
          </p:nvGrpSpPr>
          <p:grpSpPr>
            <a:xfrm>
              <a:off x="628629" y="1810790"/>
              <a:ext cx="1437012" cy="1514764"/>
              <a:chOff x="674817" y="3698501"/>
              <a:chExt cx="1437012" cy="1514764"/>
            </a:xfrm>
          </p:grpSpPr>
          <p:pic>
            <p:nvPicPr>
              <p:cNvPr id="65" name="Picture 8" descr="C:\Users\sugao.n\AppData\Local\Microsoft\Windows\Temporary Internet Files\Content.IE5\DV2AFI50\HP_Pavilion_m9260_%20Elite_Desktop_PC[1].pn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674817" y="3698501"/>
                <a:ext cx="1437012" cy="1437012"/>
              </a:xfrm>
              <a:prstGeom prst="rect">
                <a:avLst/>
              </a:prstGeom>
              <a:noFill/>
            </p:spPr>
          </p:pic>
          <p:sp>
            <p:nvSpPr>
              <p:cNvPr id="66" name="テキスト ボックス 65"/>
              <p:cNvSpPr txBox="1"/>
              <p:nvPr/>
            </p:nvSpPr>
            <p:spPr>
              <a:xfrm>
                <a:off x="771901" y="4802462"/>
                <a:ext cx="1306286" cy="410803"/>
              </a:xfrm>
              <a:prstGeom prst="rect">
                <a:avLst/>
              </a:prstGeom>
              <a:noFill/>
            </p:spPr>
            <p:txBody>
              <a:bodyPr wrap="square" rtlCol="0">
                <a:noAutofit/>
              </a:bodyPr>
              <a:lstStyle/>
              <a:p>
                <a:pPr marL="266700" indent="-266700" algn="ctr">
                  <a:lnSpc>
                    <a:spcPct val="110000"/>
                  </a:lnSpc>
                </a:pPr>
                <a:r>
                  <a:rPr kumimoji="1" lang="ja-JP" altLang="en-US" sz="1400" dirty="0" smtClean="0">
                    <a:solidFill>
                      <a:schemeClr val="accent5">
                        <a:lumMod val="75000"/>
                      </a:schemeClr>
                    </a:solidFill>
                    <a:ea typeface="Meiryo UI" panose="020B0604030504040204" pitchFamily="50" charset="-128"/>
                    <a:cs typeface="Meiryo UI" panose="020B0604030504040204" pitchFamily="50" charset="-128"/>
                  </a:rPr>
                  <a:t>ハードウェア</a:t>
                </a:r>
                <a:endParaRPr kumimoji="1" lang="en-US" altLang="ja-JP" sz="1400" dirty="0" smtClean="0">
                  <a:solidFill>
                    <a:schemeClr val="accent5">
                      <a:lumMod val="75000"/>
                    </a:schemeClr>
                  </a:solidFill>
                  <a:ea typeface="Meiryo UI" panose="020B0604030504040204" pitchFamily="50" charset="-128"/>
                  <a:cs typeface="Meiryo UI" panose="020B0604030504040204" pitchFamily="50" charset="-128"/>
                </a:endParaRPr>
              </a:p>
              <a:p>
                <a:pPr marL="266700" indent="-266700" algn="ctr">
                  <a:lnSpc>
                    <a:spcPct val="110000"/>
                  </a:lnSpc>
                </a:pPr>
                <a:r>
                  <a:rPr kumimoji="1" lang="ja-JP" altLang="en-US" sz="1400" dirty="0" smtClean="0">
                    <a:ea typeface="Meiryo UI" panose="020B0604030504040204" pitchFamily="50" charset="-128"/>
                    <a:cs typeface="Meiryo UI" panose="020B0604030504040204" pitchFamily="50" charset="-128"/>
                  </a:rPr>
                  <a:t>汎用パソコン</a:t>
                </a:r>
                <a:endParaRPr kumimoji="1" lang="en-US" altLang="ja-JP" sz="1400" dirty="0" smtClean="0">
                  <a:ea typeface="Meiryo UI" panose="020B0604030504040204" pitchFamily="50" charset="-128"/>
                  <a:cs typeface="Meiryo UI" panose="020B0604030504040204" pitchFamily="50" charset="-128"/>
                </a:endParaRPr>
              </a:p>
            </p:txBody>
          </p:sp>
        </p:grpSp>
        <p:grpSp>
          <p:nvGrpSpPr>
            <p:cNvPr id="5" name="グループ化 79"/>
            <p:cNvGrpSpPr/>
            <p:nvPr/>
          </p:nvGrpSpPr>
          <p:grpSpPr>
            <a:xfrm>
              <a:off x="2624190" y="1784400"/>
              <a:ext cx="1868707" cy="1543794"/>
              <a:chOff x="2311407" y="3562597"/>
              <a:chExt cx="1868707" cy="1543794"/>
            </a:xfrm>
          </p:grpSpPr>
          <p:pic>
            <p:nvPicPr>
              <p:cNvPr id="63" name="Picture 5" descr="C:\Users\sugao.n\AppData\Local\Microsoft\Windows\Temporary Internet Files\Content.IE5\SPL6N7O3\windows7_01[1].jpg"/>
              <p:cNvPicPr>
                <a:picLocks noChangeAspect="1" noChangeArrowheads="1"/>
              </p:cNvPicPr>
              <p:nvPr/>
            </p:nvPicPr>
            <p:blipFill>
              <a:blip r:embed="rId4" cstate="email">
                <a:extLst>
                  <a:ext uri="{28A0092B-C50C-407E-A947-70E740481C1C}">
                    <a14:useLocalDpi xmlns:a14="http://schemas.microsoft.com/office/drawing/2010/main" xmlns=""/>
                  </a:ext>
                </a:extLst>
              </a:blip>
              <a:srcRect/>
              <a:stretch>
                <a:fillRect/>
              </a:stretch>
            </p:blipFill>
            <p:spPr bwMode="auto">
              <a:xfrm>
                <a:off x="2686630" y="3562597"/>
                <a:ext cx="1118260" cy="1118260"/>
              </a:xfrm>
              <a:prstGeom prst="rect">
                <a:avLst/>
              </a:prstGeom>
              <a:noFill/>
            </p:spPr>
          </p:pic>
          <p:sp>
            <p:nvSpPr>
              <p:cNvPr id="64" name="テキスト ボックス 63"/>
              <p:cNvSpPr txBox="1"/>
              <p:nvPr/>
            </p:nvSpPr>
            <p:spPr>
              <a:xfrm>
                <a:off x="2311407" y="4695588"/>
                <a:ext cx="1868707" cy="410803"/>
              </a:xfrm>
              <a:prstGeom prst="rect">
                <a:avLst/>
              </a:prstGeom>
              <a:noFill/>
            </p:spPr>
            <p:txBody>
              <a:bodyPr wrap="square" rtlCol="0">
                <a:noAutofit/>
              </a:bodyPr>
              <a:lstStyle/>
              <a:p>
                <a:pPr marL="266700" indent="-266700" algn="ctr">
                  <a:lnSpc>
                    <a:spcPct val="110000"/>
                  </a:lnSpc>
                </a:pPr>
                <a:r>
                  <a:rPr kumimoji="1" lang="en-US" altLang="ja-JP" sz="1400" smtClean="0">
                    <a:solidFill>
                      <a:schemeClr val="accent5">
                        <a:lumMod val="50000"/>
                      </a:schemeClr>
                    </a:solidFill>
                    <a:ea typeface="Meiryo UI" panose="020B0604030504040204" pitchFamily="50" charset="-128"/>
                    <a:cs typeface="Meiryo UI" panose="020B0604030504040204" pitchFamily="50" charset="-128"/>
                  </a:rPr>
                  <a:t>OS</a:t>
                </a:r>
              </a:p>
              <a:p>
                <a:pPr marL="266700" indent="-266700" algn="ctr">
                  <a:lnSpc>
                    <a:spcPct val="110000"/>
                  </a:lnSpc>
                </a:pPr>
                <a:r>
                  <a:rPr kumimoji="1" lang="en-US" altLang="ja-JP" sz="1400" smtClean="0">
                    <a:ea typeface="Meiryo UI" panose="020B0604030504040204" pitchFamily="50" charset="-128"/>
                    <a:cs typeface="Meiryo UI" panose="020B0604030504040204" pitchFamily="50" charset="-128"/>
                  </a:rPr>
                  <a:t>Windows7</a:t>
                </a:r>
                <a:r>
                  <a:rPr kumimoji="1" lang="ja-JP" altLang="en-US" sz="1400" smtClean="0">
                    <a:ea typeface="Meiryo UI" panose="020B0604030504040204" pitchFamily="50" charset="-128"/>
                    <a:cs typeface="Meiryo UI" panose="020B0604030504040204" pitchFamily="50" charset="-128"/>
                  </a:rPr>
                  <a:t>以降</a:t>
                </a:r>
                <a:endParaRPr kumimoji="1" lang="en-US" altLang="ja-JP" sz="1400" dirty="0" smtClean="0">
                  <a:ea typeface="Meiryo UI" panose="020B0604030504040204" pitchFamily="50" charset="-128"/>
                  <a:cs typeface="Meiryo UI" panose="020B0604030504040204" pitchFamily="50" charset="-128"/>
                </a:endParaRPr>
              </a:p>
            </p:txBody>
          </p:sp>
        </p:grpSp>
        <p:grpSp>
          <p:nvGrpSpPr>
            <p:cNvPr id="6" name="グループ化 78"/>
            <p:cNvGrpSpPr/>
            <p:nvPr/>
          </p:nvGrpSpPr>
          <p:grpSpPr>
            <a:xfrm>
              <a:off x="5007904" y="1863868"/>
              <a:ext cx="1868707" cy="1457728"/>
              <a:chOff x="4282710" y="3660538"/>
              <a:chExt cx="1868707" cy="1457728"/>
            </a:xfrm>
          </p:grpSpPr>
          <p:pic>
            <p:nvPicPr>
              <p:cNvPr id="61" name="Picture 7" descr="C:\Users\sugao.n\AppData\Local\Microsoft\Windows\Temporary Internet Files\Content.IE5\4R12QTWX\Firefox-logo.svg[1].png"/>
              <p:cNvPicPr>
                <a:picLocks noChangeAspect="1" noChangeArrowheads="1"/>
              </p:cNvPicPr>
              <p:nvPr/>
            </p:nvPicPr>
            <p:blipFill>
              <a:blip r:embed="rId5" cstate="email">
                <a:extLst>
                  <a:ext uri="{28A0092B-C50C-407E-A947-70E740481C1C}">
                    <a14:useLocalDpi xmlns:a14="http://schemas.microsoft.com/office/drawing/2010/main" xmlns=""/>
                  </a:ext>
                </a:extLst>
              </a:blip>
              <a:srcRect/>
              <a:stretch>
                <a:fillRect/>
              </a:stretch>
            </p:blipFill>
            <p:spPr bwMode="auto">
              <a:xfrm>
                <a:off x="4693350" y="3660538"/>
                <a:ext cx="1047426" cy="1000526"/>
              </a:xfrm>
              <a:prstGeom prst="rect">
                <a:avLst/>
              </a:prstGeom>
              <a:noFill/>
            </p:spPr>
          </p:pic>
          <p:sp>
            <p:nvSpPr>
              <p:cNvPr id="62" name="テキスト ボックス 61"/>
              <p:cNvSpPr txBox="1"/>
              <p:nvPr/>
            </p:nvSpPr>
            <p:spPr>
              <a:xfrm>
                <a:off x="4282710" y="4707463"/>
                <a:ext cx="1868707" cy="410803"/>
              </a:xfrm>
              <a:prstGeom prst="rect">
                <a:avLst/>
              </a:prstGeom>
              <a:noFill/>
            </p:spPr>
            <p:txBody>
              <a:bodyPr wrap="square" rtlCol="0">
                <a:noAutofit/>
              </a:bodyPr>
              <a:lstStyle/>
              <a:p>
                <a:pPr marL="266700" indent="-266700" algn="ctr">
                  <a:lnSpc>
                    <a:spcPct val="110000"/>
                  </a:lnSpc>
                </a:pPr>
                <a:r>
                  <a:rPr kumimoji="1" lang="en-US" altLang="ja-JP" sz="1400" smtClean="0">
                    <a:solidFill>
                      <a:schemeClr val="accent5">
                        <a:lumMod val="50000"/>
                      </a:schemeClr>
                    </a:solidFill>
                    <a:ea typeface="Meiryo UI" panose="020B0604030504040204" pitchFamily="50" charset="-128"/>
                    <a:cs typeface="Meiryo UI" panose="020B0604030504040204" pitchFamily="50" charset="-128"/>
                  </a:rPr>
                  <a:t>Web</a:t>
                </a:r>
                <a:r>
                  <a:rPr kumimoji="1" lang="ja-JP" altLang="en-US" sz="1400" smtClean="0">
                    <a:solidFill>
                      <a:schemeClr val="accent5">
                        <a:lumMod val="50000"/>
                      </a:schemeClr>
                    </a:solidFill>
                    <a:ea typeface="Meiryo UI" panose="020B0604030504040204" pitchFamily="50" charset="-128"/>
                    <a:cs typeface="Meiryo UI" panose="020B0604030504040204" pitchFamily="50" charset="-128"/>
                  </a:rPr>
                  <a:t>ブラウザ</a:t>
                </a:r>
                <a:endParaRPr kumimoji="1" lang="en-US" altLang="ja-JP" sz="1400" smtClean="0">
                  <a:solidFill>
                    <a:schemeClr val="accent5">
                      <a:lumMod val="50000"/>
                    </a:schemeClr>
                  </a:solidFill>
                  <a:ea typeface="Meiryo UI" panose="020B0604030504040204" pitchFamily="50" charset="-128"/>
                  <a:cs typeface="Meiryo UI" panose="020B0604030504040204" pitchFamily="50" charset="-128"/>
                </a:endParaRPr>
              </a:p>
              <a:p>
                <a:pPr marL="266700" indent="-266700" algn="ctr">
                  <a:lnSpc>
                    <a:spcPct val="110000"/>
                  </a:lnSpc>
                </a:pPr>
                <a:r>
                  <a:rPr kumimoji="1" lang="en-US" altLang="ja-JP" sz="1400" smtClean="0">
                    <a:ea typeface="Meiryo UI" panose="020B0604030504040204" pitchFamily="50" charset="-128"/>
                    <a:cs typeface="Meiryo UI" panose="020B0604030504040204" pitchFamily="50" charset="-128"/>
                  </a:rPr>
                  <a:t>Firefox</a:t>
                </a:r>
                <a:r>
                  <a:rPr kumimoji="1" lang="ja-JP" altLang="en-US" sz="1400" smtClean="0">
                    <a:ea typeface="Meiryo UI" panose="020B0604030504040204" pitchFamily="50" charset="-128"/>
                    <a:cs typeface="Meiryo UI" panose="020B0604030504040204" pitchFamily="50" charset="-128"/>
                  </a:rPr>
                  <a:t>（</a:t>
                </a:r>
                <a:r>
                  <a:rPr kumimoji="1" lang="en-US" altLang="ja-JP" sz="1400" smtClean="0">
                    <a:ea typeface="Meiryo UI" panose="020B0604030504040204" pitchFamily="50" charset="-128"/>
                    <a:cs typeface="Meiryo UI" panose="020B0604030504040204" pitchFamily="50" charset="-128"/>
                  </a:rPr>
                  <a:t>ESR</a:t>
                </a:r>
                <a:r>
                  <a:rPr kumimoji="1" lang="ja-JP" altLang="en-US" sz="1400" smtClean="0">
                    <a:ea typeface="Meiryo UI" panose="020B0604030504040204" pitchFamily="50" charset="-128"/>
                    <a:cs typeface="Meiryo UI" panose="020B0604030504040204" pitchFamily="50" charset="-128"/>
                  </a:rPr>
                  <a:t>版）</a:t>
                </a:r>
                <a:endParaRPr kumimoji="1" lang="en-US" altLang="ja-JP" sz="1400" smtClean="0">
                  <a:ea typeface="Meiryo UI" panose="020B0604030504040204" pitchFamily="50" charset="-128"/>
                  <a:cs typeface="Meiryo UI" panose="020B0604030504040204" pitchFamily="50" charset="-128"/>
                </a:endParaRPr>
              </a:p>
            </p:txBody>
          </p:sp>
        </p:grpSp>
        <p:grpSp>
          <p:nvGrpSpPr>
            <p:cNvPr id="10" name="グループ化 83"/>
            <p:cNvGrpSpPr/>
            <p:nvPr/>
          </p:nvGrpSpPr>
          <p:grpSpPr>
            <a:xfrm>
              <a:off x="7319049" y="1915688"/>
              <a:ext cx="1894326" cy="1436915"/>
              <a:chOff x="6475904" y="3679371"/>
              <a:chExt cx="1894326" cy="1436915"/>
            </a:xfrm>
          </p:grpSpPr>
          <p:pic>
            <p:nvPicPr>
              <p:cNvPr id="59" name="Picture 11" descr="C:\Users\sugao.n\AppData\Local\Microsoft\Windows\Temporary Internet Files\Content.IE5\4R12QTWX\lgi01a201309210500[1].jpg"/>
              <p:cNvPicPr>
                <a:picLocks noChangeAspect="1" noChangeArrowheads="1"/>
              </p:cNvPicPr>
              <p:nvPr/>
            </p:nvPicPr>
            <p:blipFill>
              <a:blip r:embed="rId6" cstate="email">
                <a:extLst>
                  <a:ext uri="{28A0092B-C50C-407E-A947-70E740481C1C}">
                    <a14:useLocalDpi xmlns:a14="http://schemas.microsoft.com/office/drawing/2010/main" xmlns=""/>
                  </a:ext>
                </a:extLst>
              </a:blip>
              <a:srcRect/>
              <a:stretch>
                <a:fillRect/>
              </a:stretch>
            </p:blipFill>
            <p:spPr bwMode="auto">
              <a:xfrm>
                <a:off x="6896595" y="3679371"/>
                <a:ext cx="1052945" cy="1052945"/>
              </a:xfrm>
              <a:prstGeom prst="rect">
                <a:avLst/>
              </a:prstGeom>
              <a:noFill/>
            </p:spPr>
          </p:pic>
          <p:sp>
            <p:nvSpPr>
              <p:cNvPr id="60" name="テキスト ボックス 59"/>
              <p:cNvSpPr txBox="1"/>
              <p:nvPr/>
            </p:nvSpPr>
            <p:spPr>
              <a:xfrm>
                <a:off x="6475904" y="4705483"/>
                <a:ext cx="1894326" cy="410803"/>
              </a:xfrm>
              <a:prstGeom prst="rect">
                <a:avLst/>
              </a:prstGeom>
              <a:noFill/>
            </p:spPr>
            <p:txBody>
              <a:bodyPr wrap="square" rtlCol="0">
                <a:noAutofit/>
              </a:bodyPr>
              <a:lstStyle/>
              <a:p>
                <a:pPr marL="266700" indent="-266700" algn="ctr">
                  <a:lnSpc>
                    <a:spcPct val="110000"/>
                  </a:lnSpc>
                </a:pPr>
                <a:r>
                  <a:rPr kumimoji="1" lang="ja-JP" altLang="en-US" sz="1400" smtClean="0">
                    <a:solidFill>
                      <a:schemeClr val="accent5">
                        <a:lumMod val="50000"/>
                      </a:schemeClr>
                    </a:solidFill>
                    <a:ea typeface="Meiryo UI" panose="020B0604030504040204" pitchFamily="50" charset="-128"/>
                    <a:cs typeface="Meiryo UI" panose="020B0604030504040204" pitchFamily="50" charset="-128"/>
                  </a:rPr>
                  <a:t>ネットワーク</a:t>
                </a:r>
                <a:endParaRPr kumimoji="1" lang="en-US" altLang="ja-JP" sz="1400" smtClean="0">
                  <a:solidFill>
                    <a:schemeClr val="accent5">
                      <a:lumMod val="50000"/>
                    </a:schemeClr>
                  </a:solidFill>
                  <a:ea typeface="Meiryo UI" panose="020B0604030504040204" pitchFamily="50" charset="-128"/>
                  <a:cs typeface="Meiryo UI" panose="020B0604030504040204" pitchFamily="50" charset="-128"/>
                </a:endParaRPr>
              </a:p>
              <a:p>
                <a:pPr marL="266700" indent="-266700" algn="ctr">
                  <a:lnSpc>
                    <a:spcPct val="110000"/>
                  </a:lnSpc>
                </a:pPr>
                <a:r>
                  <a:rPr kumimoji="1" lang="ja-JP" altLang="en-US" sz="1400" smtClean="0">
                    <a:ea typeface="Meiryo UI" panose="020B0604030504040204" pitchFamily="50" charset="-128"/>
                    <a:cs typeface="Meiryo UI" panose="020B0604030504040204" pitchFamily="50" charset="-128"/>
                  </a:rPr>
                  <a:t>インターネット接続</a:t>
                </a:r>
                <a:endParaRPr kumimoji="1" lang="en-US" altLang="ja-JP" sz="1400" dirty="0" smtClean="0">
                  <a:ea typeface="Meiryo UI" panose="020B0604030504040204" pitchFamily="50" charset="-128"/>
                  <a:cs typeface="Meiryo UI" panose="020B0604030504040204" pitchFamily="50" charset="-128"/>
                </a:endParaRPr>
              </a:p>
            </p:txBody>
          </p:sp>
        </p:grpSp>
        <p:sp>
          <p:nvSpPr>
            <p:cNvPr id="45" name="テキスト ボックス 44"/>
            <p:cNvSpPr txBox="1"/>
            <p:nvPr/>
          </p:nvSpPr>
          <p:spPr>
            <a:xfrm>
              <a:off x="486888" y="3502360"/>
              <a:ext cx="8858993" cy="1533248"/>
            </a:xfrm>
            <a:prstGeom prst="rect">
              <a:avLst/>
            </a:prstGeom>
            <a:noFill/>
          </p:spPr>
          <p:txBody>
            <a:bodyPr wrap="square" rtlCol="0">
              <a:noAutofit/>
            </a:bodyPr>
            <a:lstStyle/>
            <a:p>
              <a:pPr marL="266700" indent="-266700">
                <a:lnSpc>
                  <a:spcPct val="110000"/>
                </a:lnSpc>
              </a:pPr>
              <a:r>
                <a:rPr kumimoji="1" lang="ja-JP" altLang="en-US" sz="1200" b="1" dirty="0" smtClean="0">
                  <a:latin typeface="HG丸ｺﾞｼｯｸM-PRO" pitchFamily="50" charset="-128"/>
                  <a:ea typeface="HG丸ｺﾞｼｯｸM-PRO" pitchFamily="50" charset="-128"/>
                  <a:cs typeface="Meiryo UI" panose="020B0604030504040204" pitchFamily="50" charset="-128"/>
                </a:rPr>
                <a:t>動作環境</a:t>
              </a:r>
              <a:endParaRPr kumimoji="1" lang="en-US" altLang="ja-JP" sz="1200" b="1" dirty="0" smtClean="0">
                <a:latin typeface="HG丸ｺﾞｼｯｸM-PRO" pitchFamily="50" charset="-128"/>
                <a:ea typeface="HG丸ｺﾞｼｯｸM-PRO" pitchFamily="50" charset="-128"/>
                <a:cs typeface="Meiryo UI" panose="020B0604030504040204" pitchFamily="50" charset="-128"/>
              </a:endParaRPr>
            </a:p>
            <a:p>
              <a:pPr marL="266700" indent="-266700">
                <a:lnSpc>
                  <a:spcPct val="110000"/>
                </a:lnSpc>
                <a:buFont typeface="Wingdings" pitchFamily="2" charset="2"/>
                <a:buChar char="l"/>
              </a:pPr>
              <a:r>
                <a:rPr kumimoji="1" lang="ja-JP" altLang="en-US" sz="1200" dirty="0" smtClean="0">
                  <a:latin typeface="HG丸ｺﾞｼｯｸM-PRO" pitchFamily="50" charset="-128"/>
                  <a:ea typeface="HG丸ｺﾞｼｯｸM-PRO" pitchFamily="50" charset="-128"/>
                  <a:cs typeface="Meiryo UI" panose="020B0604030504040204" pitchFamily="50" charset="-128"/>
                </a:rPr>
                <a:t>利用者環境</a:t>
              </a:r>
              <a:endParaRPr lang="en-US" altLang="ja-JP" sz="1200" dirty="0" smtClean="0">
                <a:latin typeface="HG丸ｺﾞｼｯｸM-PRO" pitchFamily="50" charset="-128"/>
                <a:ea typeface="HG丸ｺﾞｼｯｸM-PRO" pitchFamily="50" charset="-128"/>
              </a:endParaRPr>
            </a:p>
            <a:p>
              <a:pPr marL="358775" lvl="1">
                <a:buFont typeface="Arial" panose="020B0604020202020204" pitchFamily="34" charset="0"/>
                <a:buChar char="•"/>
              </a:pPr>
              <a:r>
                <a:rPr lang="en-US" altLang="ja-JP" sz="1200" dirty="0" smtClean="0">
                  <a:latin typeface="HG丸ｺﾞｼｯｸM-PRO" pitchFamily="50" charset="-128"/>
                  <a:ea typeface="HG丸ｺﾞｼｯｸM-PRO" pitchFamily="50" charset="-128"/>
                </a:rPr>
                <a:t>OS</a:t>
              </a:r>
              <a:r>
                <a:rPr lang="ja-JP" altLang="en-US" sz="1200" dirty="0" smtClean="0">
                  <a:latin typeface="HG丸ｺﾞｼｯｸM-PRO" pitchFamily="50" charset="-128"/>
                  <a:ea typeface="HG丸ｺﾞｼｯｸM-PRO" pitchFamily="50" charset="-128"/>
                </a:rPr>
                <a:t>：</a:t>
              </a:r>
              <a:r>
                <a:rPr lang="en-US" altLang="ja-JP" sz="1200" dirty="0" smtClean="0">
                  <a:latin typeface="HG丸ｺﾞｼｯｸM-PRO" pitchFamily="50" charset="-128"/>
                  <a:ea typeface="HG丸ｺﾞｼｯｸM-PRO" pitchFamily="50" charset="-128"/>
                </a:rPr>
                <a:t>Windows7</a:t>
              </a:r>
              <a:r>
                <a:rPr lang="ja-JP" altLang="en-US" sz="1200" dirty="0" smtClean="0">
                  <a:latin typeface="HG丸ｺﾞｼｯｸM-PRO" pitchFamily="50" charset="-128"/>
                  <a:ea typeface="HG丸ｺﾞｼｯｸM-PRO" pitchFamily="50" charset="-128"/>
                </a:rPr>
                <a:t>以降</a:t>
              </a:r>
              <a:endParaRPr lang="en-US" altLang="ja-JP" sz="1200" dirty="0" smtClean="0">
                <a:latin typeface="HG丸ｺﾞｼｯｸM-PRO" pitchFamily="50" charset="-128"/>
                <a:ea typeface="HG丸ｺﾞｼｯｸM-PRO" pitchFamily="50" charset="-128"/>
              </a:endParaRPr>
            </a:p>
            <a:p>
              <a:pPr marL="358775" lvl="1">
                <a:buFont typeface="Arial" panose="020B0604020202020204" pitchFamily="34" charset="0"/>
                <a:buChar char="•"/>
              </a:pPr>
              <a:r>
                <a:rPr lang="ja-JP" altLang="en-US" sz="1200" dirty="0" smtClean="0">
                  <a:latin typeface="HG丸ｺﾞｼｯｸM-PRO" pitchFamily="50" charset="-128"/>
                  <a:ea typeface="HG丸ｺﾞｼｯｸM-PRO" pitchFamily="50" charset="-128"/>
                </a:rPr>
                <a:t>ネットワーク：インターネット接続</a:t>
              </a:r>
              <a:endParaRPr lang="en-US" altLang="ja-JP" sz="1200" dirty="0" smtClean="0">
                <a:latin typeface="HG丸ｺﾞｼｯｸM-PRO" pitchFamily="50" charset="-128"/>
                <a:ea typeface="HG丸ｺﾞｼｯｸM-PRO" pitchFamily="50" charset="-128"/>
              </a:endParaRPr>
            </a:p>
            <a:p>
              <a:pPr marL="358775" lvl="1">
                <a:buFont typeface="Arial" panose="020B0604020202020204" pitchFamily="34" charset="0"/>
                <a:buChar char="•"/>
              </a:pPr>
              <a:r>
                <a:rPr lang="en-US" altLang="ja-JP" sz="1200" dirty="0" smtClean="0">
                  <a:latin typeface="HG丸ｺﾞｼｯｸM-PRO" pitchFamily="50" charset="-128"/>
                  <a:ea typeface="HG丸ｺﾞｼｯｸM-PRO" pitchFamily="50" charset="-128"/>
                </a:rPr>
                <a:t>Web</a:t>
              </a:r>
              <a:r>
                <a:rPr lang="ja-JP" altLang="en-US" sz="1200" dirty="0" smtClean="0">
                  <a:latin typeface="HG丸ｺﾞｼｯｸM-PRO" pitchFamily="50" charset="-128"/>
                  <a:ea typeface="HG丸ｺﾞｼｯｸM-PRO" pitchFamily="50" charset="-128"/>
                </a:rPr>
                <a:t>ブラウザ*：</a:t>
              </a:r>
              <a:r>
                <a:rPr lang="en-US" altLang="ja-JP" sz="1200" dirty="0" smtClean="0">
                  <a:latin typeface="HG丸ｺﾞｼｯｸM-PRO" pitchFamily="50" charset="-128"/>
                  <a:ea typeface="HG丸ｺﾞｼｯｸM-PRO" pitchFamily="50" charset="-128"/>
                </a:rPr>
                <a:t>Windows</a:t>
              </a:r>
              <a:r>
                <a:rPr lang="ja-JP" altLang="en-US" sz="1200" dirty="0" smtClean="0">
                  <a:latin typeface="HG丸ｺﾞｼｯｸM-PRO" pitchFamily="50" charset="-128"/>
                  <a:ea typeface="HG丸ｺﾞｼｯｸM-PRO" pitchFamily="50" charset="-128"/>
                </a:rPr>
                <a:t>版の</a:t>
              </a:r>
              <a:r>
                <a:rPr lang="en-US" altLang="ja-JP" sz="1200" dirty="0" smtClean="0">
                  <a:latin typeface="HG丸ｺﾞｼｯｸM-PRO" pitchFamily="50" charset="-128"/>
                  <a:ea typeface="HG丸ｺﾞｼｯｸM-PRO" pitchFamily="50" charset="-128"/>
                </a:rPr>
                <a:t>Firefox</a:t>
              </a:r>
              <a:r>
                <a:rPr lang="ja-JP" altLang="en-US" sz="1200" dirty="0" smtClean="0">
                  <a:latin typeface="HG丸ｺﾞｼｯｸM-PRO" pitchFamily="50" charset="-128"/>
                  <a:ea typeface="HG丸ｺﾞｼｯｸM-PRO" pitchFamily="50" charset="-128"/>
                </a:rPr>
                <a:t> </a:t>
              </a:r>
              <a:r>
                <a:rPr lang="en-US" altLang="ja-JP" sz="1200" dirty="0" smtClean="0">
                  <a:latin typeface="HG丸ｺﾞｼｯｸM-PRO" pitchFamily="50" charset="-128"/>
                  <a:ea typeface="HG丸ｺﾞｼｯｸM-PRO" pitchFamily="50" charset="-128"/>
                </a:rPr>
                <a:t>ESR</a:t>
              </a:r>
            </a:p>
            <a:p>
              <a:pPr marL="358775" lvl="1">
                <a:buNone/>
              </a:pPr>
              <a:r>
                <a:rPr lang="ja-JP" altLang="en-US" sz="1200" dirty="0" smtClean="0">
                  <a:latin typeface="HG丸ｺﾞｼｯｸM-PRO" pitchFamily="50" charset="-128"/>
                  <a:ea typeface="HG丸ｺﾞｼｯｸM-PRO" pitchFamily="50" charset="-128"/>
                </a:rPr>
                <a:t>*促進協会から配布されるクライアント証明書がインストールされていること</a:t>
              </a:r>
              <a:endParaRPr kumimoji="1" lang="ja-JP" altLang="en-US" sz="1200" dirty="0" smtClean="0">
                <a:latin typeface="HG丸ｺﾞｼｯｸM-PRO" pitchFamily="50" charset="-128"/>
                <a:ea typeface="HG丸ｺﾞｼｯｸM-PRO" pitchFamily="50" charset="-128"/>
              </a:endParaRPr>
            </a:p>
            <a:p>
              <a:pPr marL="266700" indent="-266700">
                <a:lnSpc>
                  <a:spcPct val="110000"/>
                </a:lnSpc>
              </a:pPr>
              <a:endParaRPr kumimoji="1" lang="en-US" altLang="ja-JP" sz="1200" dirty="0" smtClean="0">
                <a:ea typeface="Meiryo UI" panose="020B0604030504040204" pitchFamily="50" charset="-128"/>
                <a:cs typeface="Meiryo UI" panose="020B0604030504040204" pitchFamily="50" charset="-128"/>
              </a:endParaRPr>
            </a:p>
          </p:txBody>
        </p:sp>
        <p:sp>
          <p:nvSpPr>
            <p:cNvPr id="46" name="正方形/長方形 45"/>
            <p:cNvSpPr/>
            <p:nvPr/>
          </p:nvSpPr>
          <p:spPr>
            <a:xfrm>
              <a:off x="271154" y="1407037"/>
              <a:ext cx="9312233" cy="3492000"/>
            </a:xfrm>
            <a:prstGeom prst="rect">
              <a:avLst/>
            </a:prstGeom>
            <a:noFill/>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dirty="0" smtClean="0">
                <a:solidFill>
                  <a:schemeClr val="tx1"/>
                </a:solidFill>
              </a:endParaRPr>
            </a:p>
          </p:txBody>
        </p:sp>
        <p:cxnSp>
          <p:nvCxnSpPr>
            <p:cNvPr id="47" name="直線コネクタ 46"/>
            <p:cNvCxnSpPr/>
            <p:nvPr/>
          </p:nvCxnSpPr>
          <p:spPr>
            <a:xfrm>
              <a:off x="403761" y="3497080"/>
              <a:ext cx="9013371" cy="0"/>
            </a:xfrm>
            <a:prstGeom prst="line">
              <a:avLst/>
            </a:prstGeom>
            <a:noFill/>
            <a:ln>
              <a:solidFill>
                <a:srgbClr val="002060"/>
              </a:solidFill>
              <a:prstDash val="sysDot"/>
            </a:ln>
          </p:spPr>
          <p:style>
            <a:lnRef idx="2">
              <a:schemeClr val="accent1"/>
            </a:lnRef>
            <a:fillRef idx="1">
              <a:schemeClr val="lt1"/>
            </a:fillRef>
            <a:effectRef idx="0">
              <a:schemeClr val="accent1"/>
            </a:effectRef>
            <a:fontRef idx="minor">
              <a:schemeClr val="dk1"/>
            </a:fontRef>
          </p:style>
        </p:cxnSp>
        <p:sp>
          <p:nvSpPr>
            <p:cNvPr id="48" name="テキスト ボックス 47"/>
            <p:cNvSpPr txBox="1"/>
            <p:nvPr/>
          </p:nvSpPr>
          <p:spPr>
            <a:xfrm>
              <a:off x="271663" y="1415262"/>
              <a:ext cx="2067776" cy="341406"/>
            </a:xfrm>
            <a:prstGeom prst="rect">
              <a:avLst/>
            </a:prstGeom>
            <a:solidFill>
              <a:srgbClr val="002060"/>
            </a:solidFill>
            <a:ln>
              <a:noFill/>
            </a:ln>
            <a:effectLst/>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wrap="square" lIns="36000" tIns="36000" rIns="36000" bIns="36000" rtlCol="0" anchor="ctr">
              <a:noAutofit/>
            </a:bodyPr>
            <a:lstStyle/>
            <a:p>
              <a:pPr algn="ctr"/>
              <a:r>
                <a:rPr kumimoji="1" lang="ja-JP" altLang="en-US" sz="1600" smtClean="0">
                  <a:solidFill>
                    <a:schemeClr val="bg1"/>
                  </a:solidFill>
                  <a:latin typeface="メイリオ" pitchFamily="50" charset="-128"/>
                  <a:ea typeface="メイリオ" pitchFamily="50" charset="-128"/>
                  <a:cs typeface="メイリオ" pitchFamily="50" charset="-128"/>
                </a:rPr>
                <a:t>ご用意いただく環境</a:t>
              </a:r>
              <a:endParaRPr kumimoji="1" lang="en-US" altLang="ja-JP" sz="1600" dirty="0" smtClean="0">
                <a:solidFill>
                  <a:schemeClr val="bg1"/>
                </a:solidFill>
                <a:latin typeface="メイリオ" pitchFamily="50" charset="-128"/>
                <a:ea typeface="メイリオ" pitchFamily="50" charset="-128"/>
                <a:cs typeface="メイリオ" pitchFamily="50" charset="-128"/>
              </a:endParaRPr>
            </a:p>
          </p:txBody>
        </p:sp>
        <p:sp>
          <p:nvSpPr>
            <p:cNvPr id="49" name="テキスト ボックス 48"/>
            <p:cNvSpPr txBox="1"/>
            <p:nvPr/>
          </p:nvSpPr>
          <p:spPr>
            <a:xfrm>
              <a:off x="138222" y="4943748"/>
              <a:ext cx="9622465" cy="392750"/>
            </a:xfrm>
            <a:prstGeom prst="rect">
              <a:avLst/>
            </a:prstGeom>
            <a:noFill/>
          </p:spPr>
          <p:txBody>
            <a:bodyPr wrap="square" rtlCol="0">
              <a:noAutofit/>
            </a:bodyPr>
            <a:lstStyle/>
            <a:p>
              <a:pPr marL="285750" indent="-285750">
                <a:lnSpc>
                  <a:spcPct val="120000"/>
                </a:lnSpc>
                <a:buClr>
                  <a:srgbClr val="0070C0"/>
                </a:buClr>
                <a:buFont typeface="Wingdings" panose="05000000000000000000" pitchFamily="2" charset="2"/>
                <a:buChar char="l"/>
              </a:pPr>
              <a:r>
                <a:rPr kumimoji="1" lang="ja-JP" altLang="en-US" sz="1600" dirty="0" smtClean="0">
                  <a:latin typeface="HG丸ｺﾞｼｯｸM-PRO" pitchFamily="50" charset="-128"/>
                  <a:ea typeface="HG丸ｺﾞｼｯｸM-PRO" pitchFamily="50" charset="-128"/>
                  <a:cs typeface="Meiryo UI" panose="020B0604030504040204" pitchFamily="50" charset="-128"/>
                </a:rPr>
                <a:t>利用者登録後の</a:t>
              </a:r>
              <a:r>
                <a:rPr lang="ja-JP" altLang="en-US" sz="1600" dirty="0" smtClean="0">
                  <a:latin typeface="HG丸ｺﾞｼｯｸM-PRO" pitchFamily="50" charset="-128"/>
                  <a:ea typeface="HG丸ｺﾞｼｯｸM-PRO" pitchFamily="50" charset="-128"/>
                  <a:cs typeface="Meiryo UI" panose="020B0604030504040204" pitchFamily="50" charset="-128"/>
                </a:rPr>
                <a:t>パソコン等</a:t>
              </a:r>
              <a:r>
                <a:rPr kumimoji="1" lang="ja-JP" altLang="en-US" sz="1600" dirty="0" smtClean="0">
                  <a:latin typeface="HG丸ｺﾞｼｯｸM-PRO" pitchFamily="50" charset="-128"/>
                  <a:ea typeface="HG丸ｺﾞｼｯｸM-PRO" pitchFamily="50" charset="-128"/>
                  <a:cs typeface="Meiryo UI" panose="020B0604030504040204" pitchFamily="50" charset="-128"/>
                </a:rPr>
                <a:t>の設定手順</a:t>
              </a:r>
              <a:endParaRPr kumimoji="1" lang="en-US" altLang="ja-JP" sz="1600" dirty="0" smtClean="0">
                <a:latin typeface="HG丸ｺﾞｼｯｸM-PRO" pitchFamily="50" charset="-128"/>
                <a:ea typeface="HG丸ｺﾞｼｯｸM-PRO" pitchFamily="50" charset="-128"/>
                <a:cs typeface="Meiryo UI" panose="020B0604030504040204" pitchFamily="50" charset="-128"/>
              </a:endParaRPr>
            </a:p>
          </p:txBody>
        </p:sp>
        <p:sp>
          <p:nvSpPr>
            <p:cNvPr id="50" name="角丸四角形 49"/>
            <p:cNvSpPr/>
            <p:nvPr/>
          </p:nvSpPr>
          <p:spPr>
            <a:xfrm>
              <a:off x="403761" y="5445371"/>
              <a:ext cx="1499990" cy="1115254"/>
            </a:xfrm>
            <a:prstGeom prst="roundRect">
              <a:avLst/>
            </a:prstGeom>
            <a:ln/>
          </p:spPr>
          <p:style>
            <a:lnRef idx="1">
              <a:schemeClr val="accent4"/>
            </a:lnRef>
            <a:fillRef idx="2">
              <a:schemeClr val="accent4"/>
            </a:fillRef>
            <a:effectRef idx="1">
              <a:schemeClr val="accent4"/>
            </a:effectRef>
            <a:fontRef idx="minor">
              <a:schemeClr val="dk1"/>
            </a:fontRef>
          </p:style>
          <p:txBody>
            <a:bodyPr lIns="36000" tIns="36000" rIns="36000" bIns="36000" rtlCol="0" anchor="ctr"/>
            <a:lstStyle/>
            <a:p>
              <a:r>
                <a:rPr kumimoji="1" lang="ja-JP" altLang="en-US" sz="1200" dirty="0" smtClean="0">
                  <a:solidFill>
                    <a:schemeClr val="tx1"/>
                  </a:solidFill>
                  <a:latin typeface="HG丸ｺﾞｼｯｸM-PRO" pitchFamily="50" charset="-128"/>
                  <a:ea typeface="HG丸ｺﾞｼｯｸM-PRO" pitchFamily="50" charset="-128"/>
                </a:rPr>
                <a:t>申請に利用する</a:t>
              </a:r>
              <a:r>
                <a:rPr lang="ja-JP" altLang="en-US" sz="1200" dirty="0" smtClean="0">
                  <a:solidFill>
                    <a:schemeClr val="tx1"/>
                  </a:solidFill>
                  <a:latin typeface="HG丸ｺﾞｼｯｸM-PRO" pitchFamily="50" charset="-128"/>
                  <a:ea typeface="HG丸ｺﾞｼｯｸM-PRO" pitchFamily="50" charset="-128"/>
                </a:rPr>
                <a:t>パソコン</a:t>
              </a:r>
              <a:r>
                <a:rPr kumimoji="1" lang="ja-JP" altLang="en-US" sz="1200" dirty="0" smtClean="0">
                  <a:solidFill>
                    <a:schemeClr val="tx1"/>
                  </a:solidFill>
                  <a:latin typeface="HG丸ｺﾞｼｯｸM-PRO" pitchFamily="50" charset="-128"/>
                  <a:ea typeface="HG丸ｺﾞｼｯｸM-PRO" pitchFamily="50" charset="-128"/>
                </a:rPr>
                <a:t>に</a:t>
              </a:r>
              <a:r>
                <a:rPr kumimoji="1" lang="en-US" altLang="ja-JP" sz="1200" dirty="0" smtClean="0">
                  <a:solidFill>
                    <a:schemeClr val="tx1"/>
                  </a:solidFill>
                  <a:latin typeface="HG丸ｺﾞｼｯｸM-PRO" pitchFamily="50" charset="-128"/>
                  <a:ea typeface="HG丸ｺﾞｼｯｸM-PRO" pitchFamily="50" charset="-128"/>
                </a:rPr>
                <a:t>Firefox</a:t>
              </a:r>
              <a:r>
                <a:rPr kumimoji="1" lang="ja-JP" altLang="en-US" sz="1200" dirty="0" smtClean="0">
                  <a:solidFill>
                    <a:schemeClr val="tx1"/>
                  </a:solidFill>
                  <a:latin typeface="HG丸ｺﾞｼｯｸM-PRO" pitchFamily="50" charset="-128"/>
                  <a:ea typeface="HG丸ｺﾞｼｯｸM-PRO" pitchFamily="50" charset="-128"/>
                </a:rPr>
                <a:t>（</a:t>
              </a:r>
              <a:r>
                <a:rPr kumimoji="1" lang="en-US" altLang="ja-JP" sz="1200" dirty="0" smtClean="0">
                  <a:solidFill>
                    <a:schemeClr val="tx1"/>
                  </a:solidFill>
                  <a:latin typeface="HG丸ｺﾞｼｯｸM-PRO" pitchFamily="50" charset="-128"/>
                  <a:ea typeface="HG丸ｺﾞｼｯｸM-PRO" pitchFamily="50" charset="-128"/>
                </a:rPr>
                <a:t>ESR</a:t>
              </a:r>
              <a:r>
                <a:rPr kumimoji="1" lang="ja-JP" altLang="en-US" sz="1200" dirty="0" smtClean="0">
                  <a:solidFill>
                    <a:schemeClr val="tx1"/>
                  </a:solidFill>
                  <a:latin typeface="HG丸ｺﾞｼｯｸM-PRO" pitchFamily="50" charset="-128"/>
                  <a:ea typeface="HG丸ｺﾞｼｯｸM-PRO" pitchFamily="50" charset="-128"/>
                </a:rPr>
                <a:t>）をインストール</a:t>
              </a:r>
            </a:p>
          </p:txBody>
        </p:sp>
        <p:sp>
          <p:nvSpPr>
            <p:cNvPr id="51" name="右矢印 50"/>
            <p:cNvSpPr/>
            <p:nvPr/>
          </p:nvSpPr>
          <p:spPr>
            <a:xfrm>
              <a:off x="2065641" y="5760682"/>
              <a:ext cx="284751" cy="484632"/>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smtClean="0">
                <a:solidFill>
                  <a:schemeClr val="tx1"/>
                </a:solidFill>
              </a:endParaRPr>
            </a:p>
          </p:txBody>
        </p:sp>
        <p:sp>
          <p:nvSpPr>
            <p:cNvPr id="52" name="角丸四角形 51"/>
            <p:cNvSpPr/>
            <p:nvPr/>
          </p:nvSpPr>
          <p:spPr>
            <a:xfrm>
              <a:off x="2512282" y="5445371"/>
              <a:ext cx="1499990" cy="1115254"/>
            </a:xfrm>
            <a:prstGeom prst="roundRect">
              <a:avLst/>
            </a:prstGeom>
            <a:ln/>
          </p:spPr>
          <p:style>
            <a:lnRef idx="1">
              <a:schemeClr val="accent4"/>
            </a:lnRef>
            <a:fillRef idx="2">
              <a:schemeClr val="accent4"/>
            </a:fillRef>
            <a:effectRef idx="1">
              <a:schemeClr val="accent4"/>
            </a:effectRef>
            <a:fontRef idx="minor">
              <a:schemeClr val="dk1"/>
            </a:fontRef>
          </p:style>
          <p:txBody>
            <a:bodyPr lIns="36000" tIns="36000" rIns="36000" bIns="36000" rtlCol="0" anchor="ctr"/>
            <a:lstStyle/>
            <a:p>
              <a:r>
                <a:rPr kumimoji="1" lang="ja-JP" altLang="en-US" sz="1200" dirty="0" smtClean="0">
                  <a:solidFill>
                    <a:schemeClr val="tx1"/>
                  </a:solidFill>
                  <a:latin typeface="HG丸ｺﾞｼｯｸM-PRO" pitchFamily="50" charset="-128"/>
                  <a:ea typeface="HG丸ｺﾞｼｯｸM-PRO" pitchFamily="50" charset="-128"/>
                </a:rPr>
                <a:t>同</a:t>
              </a:r>
              <a:r>
                <a:rPr lang="ja-JP" altLang="en-US" sz="1200" dirty="0" smtClean="0">
                  <a:solidFill>
                    <a:schemeClr val="tx1"/>
                  </a:solidFill>
                  <a:latin typeface="HG丸ｺﾞｼｯｸM-PRO" pitchFamily="50" charset="-128"/>
                  <a:ea typeface="HG丸ｺﾞｼｯｸM-PRO" pitchFamily="50" charset="-128"/>
                </a:rPr>
                <a:t>パソコン</a:t>
              </a:r>
              <a:r>
                <a:rPr kumimoji="1" lang="ja-JP" altLang="en-US" sz="1200" dirty="0" smtClean="0">
                  <a:solidFill>
                    <a:schemeClr val="tx1"/>
                  </a:solidFill>
                  <a:latin typeface="HG丸ｺﾞｼｯｸM-PRO" pitchFamily="50" charset="-128"/>
                  <a:ea typeface="HG丸ｺﾞｼｯｸM-PRO" pitchFamily="50" charset="-128"/>
                </a:rPr>
                <a:t>に利活用協会より配布されたクライアント証明書をインストール</a:t>
              </a:r>
            </a:p>
          </p:txBody>
        </p:sp>
        <p:sp>
          <p:nvSpPr>
            <p:cNvPr id="53" name="右矢印 52"/>
            <p:cNvSpPr/>
            <p:nvPr/>
          </p:nvSpPr>
          <p:spPr>
            <a:xfrm>
              <a:off x="4174162" y="5760682"/>
              <a:ext cx="284751" cy="484632"/>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smtClean="0">
                <a:solidFill>
                  <a:schemeClr val="tx1"/>
                </a:solidFill>
              </a:endParaRPr>
            </a:p>
          </p:txBody>
        </p:sp>
        <p:sp>
          <p:nvSpPr>
            <p:cNvPr id="54" name="角丸四角形 53"/>
            <p:cNvSpPr/>
            <p:nvPr/>
          </p:nvSpPr>
          <p:spPr>
            <a:xfrm>
              <a:off x="4620803" y="5445371"/>
              <a:ext cx="1499990" cy="1115254"/>
            </a:xfrm>
            <a:prstGeom prst="roundRect">
              <a:avLst/>
            </a:prstGeom>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lIns="36000" tIns="36000" rIns="36000" bIns="36000" rtlCol="0" anchor="ctr"/>
            <a:lstStyle/>
            <a:p>
              <a:r>
                <a:rPr kumimoji="1" lang="en-US" altLang="ja-JP" sz="1200" dirty="0" smtClean="0">
                  <a:solidFill>
                    <a:schemeClr val="tx1"/>
                  </a:solidFill>
                  <a:latin typeface="HG丸ｺﾞｼｯｸM-PRO" pitchFamily="50" charset="-128"/>
                  <a:ea typeface="HG丸ｺﾞｼｯｸM-PRO" pitchFamily="50" charset="-128"/>
                </a:rPr>
                <a:t>AINAS</a:t>
              </a:r>
              <a:r>
                <a:rPr kumimoji="1" lang="ja-JP" altLang="en-US" sz="1200" dirty="0" smtClean="0">
                  <a:solidFill>
                    <a:schemeClr val="tx1"/>
                  </a:solidFill>
                  <a:latin typeface="HG丸ｺﾞｼｯｸM-PRO" pitchFamily="50" charset="-128"/>
                  <a:ea typeface="HG丸ｺﾞｼｯｸM-PRO" pitchFamily="50" charset="-128"/>
                </a:rPr>
                <a:t>にログインし、管理者は初期パスワードを変更</a:t>
              </a:r>
            </a:p>
          </p:txBody>
        </p:sp>
        <p:sp>
          <p:nvSpPr>
            <p:cNvPr id="55" name="右矢印 54"/>
            <p:cNvSpPr/>
            <p:nvPr/>
          </p:nvSpPr>
          <p:spPr>
            <a:xfrm>
              <a:off x="6282683" y="5760682"/>
              <a:ext cx="284751" cy="484632"/>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smtClean="0">
                <a:solidFill>
                  <a:schemeClr val="tx1"/>
                </a:solidFill>
              </a:endParaRPr>
            </a:p>
          </p:txBody>
        </p:sp>
        <p:sp>
          <p:nvSpPr>
            <p:cNvPr id="56" name="角丸四角形 55"/>
            <p:cNvSpPr/>
            <p:nvPr/>
          </p:nvSpPr>
          <p:spPr>
            <a:xfrm>
              <a:off x="6729324" y="5445371"/>
              <a:ext cx="1499990" cy="1115254"/>
            </a:xfrm>
            <a:prstGeom prst="roundRect">
              <a:avLst/>
            </a:prstGeom>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lIns="36000" tIns="36000" rIns="36000" bIns="36000" rtlCol="0" anchor="ctr"/>
            <a:lstStyle/>
            <a:p>
              <a:r>
                <a:rPr lang="ja-JP" altLang="en-US" sz="1200" dirty="0" smtClean="0">
                  <a:solidFill>
                    <a:schemeClr val="tx1"/>
                  </a:solidFill>
                  <a:latin typeface="HG丸ｺﾞｼｯｸM-PRO" pitchFamily="50" charset="-128"/>
                  <a:ea typeface="HG丸ｺﾞｼｯｸM-PRO" pitchFamily="50" charset="-128"/>
                </a:rPr>
                <a:t>管理者は、社内の担当者、拠点等</a:t>
              </a:r>
              <a:r>
                <a:rPr kumimoji="1" lang="ja-JP" altLang="en-US" sz="1200" dirty="0" smtClean="0">
                  <a:solidFill>
                    <a:schemeClr val="tx1"/>
                  </a:solidFill>
                  <a:latin typeface="HG丸ｺﾞｼｯｸM-PRO" pitchFamily="50" charset="-128"/>
                  <a:ea typeface="HG丸ｺﾞｼｯｸM-PRO" pitchFamily="50" charset="-128"/>
                </a:rPr>
                <a:t>を</a:t>
              </a:r>
              <a:r>
                <a:rPr kumimoji="1" lang="en-US" altLang="ja-JP" sz="1200" dirty="0" smtClean="0">
                  <a:solidFill>
                    <a:schemeClr val="tx1"/>
                  </a:solidFill>
                  <a:latin typeface="HG丸ｺﾞｼｯｸM-PRO" pitchFamily="50" charset="-128"/>
                  <a:ea typeface="HG丸ｺﾞｼｯｸM-PRO" pitchFamily="50" charset="-128"/>
                </a:rPr>
                <a:t>AINAS</a:t>
              </a:r>
              <a:r>
                <a:rPr kumimoji="1" lang="ja-JP" altLang="en-US" sz="1200" dirty="0" smtClean="0">
                  <a:solidFill>
                    <a:schemeClr val="tx1"/>
                  </a:solidFill>
                  <a:latin typeface="HG丸ｺﾞｼｯｸM-PRO" pitchFamily="50" charset="-128"/>
                  <a:ea typeface="HG丸ｺﾞｼｯｸM-PRO" pitchFamily="50" charset="-128"/>
                </a:rPr>
                <a:t>に設定</a:t>
              </a:r>
            </a:p>
          </p:txBody>
        </p:sp>
        <p:sp>
          <p:nvSpPr>
            <p:cNvPr id="57" name="右矢印 56"/>
            <p:cNvSpPr/>
            <p:nvPr/>
          </p:nvSpPr>
          <p:spPr>
            <a:xfrm>
              <a:off x="8391204" y="5760682"/>
              <a:ext cx="284751" cy="484632"/>
            </a:xfrm>
            <a:prstGeom prst="rightArrow">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kumimoji="1" lang="ja-JP" altLang="en-US" dirty="0" smtClean="0">
                <a:solidFill>
                  <a:schemeClr val="tx1"/>
                </a:solidFill>
              </a:endParaRPr>
            </a:p>
          </p:txBody>
        </p:sp>
        <p:sp>
          <p:nvSpPr>
            <p:cNvPr id="58" name="テキスト ボックス 57"/>
            <p:cNvSpPr txBox="1"/>
            <p:nvPr/>
          </p:nvSpPr>
          <p:spPr>
            <a:xfrm>
              <a:off x="8945771" y="5546463"/>
              <a:ext cx="400110" cy="810478"/>
            </a:xfrm>
            <a:prstGeom prst="rect">
              <a:avLst/>
            </a:prstGeom>
            <a:noFill/>
          </p:spPr>
          <p:txBody>
            <a:bodyPr vert="eaVert" wrap="none" rtlCol="0">
              <a:spAutoFit/>
            </a:bodyPr>
            <a:lstStyle/>
            <a:p>
              <a:r>
                <a:rPr kumimoji="1" lang="ja-JP" altLang="en-US" sz="1400" dirty="0" smtClean="0">
                  <a:latin typeface="HG丸ｺﾞｼｯｸM-PRO" pitchFamily="50" charset="-128"/>
                  <a:ea typeface="HG丸ｺﾞｼｯｸM-PRO" pitchFamily="50" charset="-128"/>
                </a:rPr>
                <a:t>設定完了</a:t>
              </a:r>
              <a:endParaRPr kumimoji="1" lang="ja-JP" altLang="en-US" sz="1400" dirty="0">
                <a:latin typeface="HG丸ｺﾞｼｯｸM-PRO" pitchFamily="50" charset="-128"/>
                <a:ea typeface="HG丸ｺﾞｼｯｸM-PRO" pitchFamily="50" charset="-128"/>
              </a:endParaRPr>
            </a:p>
          </p:txBody>
        </p:sp>
      </p:grpSp>
      <p:sp>
        <p:nvSpPr>
          <p:cNvPr id="2" name="スライド番号プレースホルダー 1"/>
          <p:cNvSpPr>
            <a:spLocks noGrp="1"/>
          </p:cNvSpPr>
          <p:nvPr>
            <p:ph type="sldNum" sz="quarter" idx="12"/>
          </p:nvPr>
        </p:nvSpPr>
        <p:spPr/>
        <p:txBody>
          <a:bodyPr/>
          <a:lstStyle/>
          <a:p>
            <a:fld id="{D2D8002D-B5B0-4BAC-B1F6-782DDCCE6D9C}" type="slidenum">
              <a:rPr kumimoji="1" lang="ja-JP" altLang="en-US" smtClean="0"/>
              <a:pPr/>
              <a:t>37</a:t>
            </a:fld>
            <a:endParaRPr kumimoji="1" lang="ja-JP" altLang="en-US"/>
          </a:p>
        </p:txBody>
      </p:sp>
      <p:sp>
        <p:nvSpPr>
          <p:cNvPr id="34" name="テキスト ボックス 33"/>
          <p:cNvSpPr txBox="1"/>
          <p:nvPr/>
        </p:nvSpPr>
        <p:spPr>
          <a:xfrm>
            <a:off x="344488" y="188640"/>
            <a:ext cx="4143833" cy="369332"/>
          </a:xfrm>
          <a:prstGeom prst="rect">
            <a:avLst/>
          </a:prstGeom>
          <a:noFill/>
        </p:spPr>
        <p:txBody>
          <a:bodyPr wrap="square" rtlCol="0">
            <a:spAutoFit/>
          </a:bodyPr>
          <a:lstStyle/>
          <a:p>
            <a:r>
              <a:rPr lang="ja-JP" altLang="en-US" b="1" dirty="0" smtClean="0">
                <a:latin typeface="HG丸ｺﾞｼｯｸM-PRO" panose="020F0600000000000000" pitchFamily="50" charset="-128"/>
                <a:ea typeface="HG丸ｺﾞｼｯｸM-PRO" panose="020F0600000000000000" pitchFamily="50" charset="-128"/>
              </a:rPr>
              <a:t>４．利用環境について</a:t>
            </a:r>
            <a:endParaRPr kumimoji="1" lang="ja-JP" altLang="en-US" b="1" dirty="0">
              <a:latin typeface="HG丸ｺﾞｼｯｸM-PRO" panose="020F0600000000000000" pitchFamily="50" charset="-128"/>
              <a:ea typeface="HG丸ｺﾞｼｯｸM-PRO" panose="020F0600000000000000" pitchFamily="50" charset="-128"/>
            </a:endParaRPr>
          </a:p>
        </p:txBody>
      </p:sp>
    </p:spTree>
    <p:extLst>
      <p:ext uri="{BB962C8B-B14F-4D97-AF65-F5344CB8AC3E}">
        <p14:creationId xmlns:p14="http://schemas.microsoft.com/office/powerpoint/2010/main" xmlns="" val="36091431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2"/>
          </p:nvPr>
        </p:nvSpPr>
        <p:spPr>
          <a:xfrm>
            <a:off x="7349550" y="6394855"/>
            <a:ext cx="2311400" cy="365125"/>
          </a:xfrm>
        </p:spPr>
        <p:txBody>
          <a:bodyPr/>
          <a:lstStyle/>
          <a:p>
            <a:fld id="{ECC2B487-4B00-42C0-977F-187693A5923A}" type="slidenum">
              <a:rPr kumimoji="1" lang="ja-JP" altLang="en-US" smtClean="0"/>
              <a:pPr/>
              <a:t>38</a:t>
            </a:fld>
            <a:endParaRPr kumimoji="1" lang="ja-JP" altLang="en-US" dirty="0"/>
          </a:p>
        </p:txBody>
      </p:sp>
      <p:sp>
        <p:nvSpPr>
          <p:cNvPr id="5" name="テキスト ボックス 4"/>
          <p:cNvSpPr txBox="1"/>
          <p:nvPr/>
        </p:nvSpPr>
        <p:spPr>
          <a:xfrm>
            <a:off x="166257" y="111598"/>
            <a:ext cx="6924770" cy="369332"/>
          </a:xfrm>
          <a:prstGeom prst="rect">
            <a:avLst/>
          </a:prstGeom>
          <a:noFill/>
        </p:spPr>
        <p:txBody>
          <a:bodyPr wrap="square" rtlCol="0">
            <a:spAutoFit/>
          </a:bodyPr>
          <a:lstStyle/>
          <a:p>
            <a:r>
              <a:rPr lang="ja-JP" altLang="en-US" b="1" dirty="0" smtClean="0">
                <a:latin typeface="HG丸ｺﾞｼｯｸM-PRO" pitchFamily="50" charset="-128"/>
                <a:ea typeface="HG丸ｺﾞｼｯｸM-PRO" pitchFamily="50" charset="-128"/>
              </a:rPr>
              <a:t>５．</a:t>
            </a:r>
            <a:r>
              <a:rPr lang="en-US" altLang="ja-JP" b="1" dirty="0" smtClean="0">
                <a:latin typeface="HG丸ｺﾞｼｯｸM-PRO" pitchFamily="50" charset="-128"/>
                <a:ea typeface="HG丸ｺﾞｼｯｸM-PRO" pitchFamily="50" charset="-128"/>
              </a:rPr>
              <a:t>OSS</a:t>
            </a:r>
            <a:r>
              <a:rPr lang="ja-JP" altLang="en-US" b="1" dirty="0" smtClean="0">
                <a:latin typeface="HG丸ｺﾞｼｯｸM-PRO" pitchFamily="50" charset="-128"/>
                <a:ea typeface="HG丸ｺﾞｼｯｸM-PRO" pitchFamily="50" charset="-128"/>
              </a:rPr>
              <a:t>申請共同利用システムの利用料金について</a:t>
            </a:r>
            <a:endParaRPr kumimoji="1" lang="ja-JP" altLang="en-US" b="1" dirty="0">
              <a:latin typeface="HG丸ｺﾞｼｯｸM-PRO" pitchFamily="50" charset="-128"/>
              <a:ea typeface="HG丸ｺﾞｼｯｸM-PRO" pitchFamily="50" charset="-128"/>
            </a:endParaRPr>
          </a:p>
        </p:txBody>
      </p:sp>
      <p:sp>
        <p:nvSpPr>
          <p:cNvPr id="14" name="テキスト ボックス 13"/>
          <p:cNvSpPr txBox="1"/>
          <p:nvPr/>
        </p:nvSpPr>
        <p:spPr>
          <a:xfrm>
            <a:off x="333048" y="1578772"/>
            <a:ext cx="3296816" cy="338554"/>
          </a:xfrm>
          <a:prstGeom prst="rect">
            <a:avLst/>
          </a:prstGeom>
          <a:noFill/>
        </p:spPr>
        <p:txBody>
          <a:bodyPr wrap="square" rtlCol="0">
            <a:spAutoFit/>
          </a:bodyPr>
          <a:lstStyle/>
          <a:p>
            <a:r>
              <a:rPr lang="ja-JP" altLang="en-US" sz="1600" b="1" dirty="0" smtClean="0">
                <a:latin typeface="HG丸ｺﾞｼｯｸM-PRO" pitchFamily="50" charset="-128"/>
                <a:ea typeface="HG丸ｺﾞｼｯｸM-PRO" pitchFamily="50" charset="-128"/>
              </a:rPr>
              <a:t>２）利用料金の請求</a:t>
            </a:r>
            <a:endParaRPr kumimoji="1" lang="ja-JP" altLang="en-US" sz="1600" b="1" dirty="0">
              <a:latin typeface="HG丸ｺﾞｼｯｸM-PRO" pitchFamily="50" charset="-128"/>
              <a:ea typeface="HG丸ｺﾞｼｯｸM-PRO" pitchFamily="50" charset="-128"/>
            </a:endParaRPr>
          </a:p>
        </p:txBody>
      </p:sp>
      <p:grpSp>
        <p:nvGrpSpPr>
          <p:cNvPr id="2" name="グループ化 15"/>
          <p:cNvGrpSpPr/>
          <p:nvPr/>
        </p:nvGrpSpPr>
        <p:grpSpPr>
          <a:xfrm>
            <a:off x="1264923" y="2826558"/>
            <a:ext cx="7416824" cy="2099342"/>
            <a:chOff x="200472" y="1700808"/>
            <a:chExt cx="9145016" cy="2799123"/>
          </a:xfrm>
        </p:grpSpPr>
        <p:sp>
          <p:nvSpPr>
            <p:cNvPr id="17" name="正方形/長方形 16"/>
            <p:cNvSpPr/>
            <p:nvPr/>
          </p:nvSpPr>
          <p:spPr>
            <a:xfrm>
              <a:off x="7617295" y="1700808"/>
              <a:ext cx="1728193" cy="2799123"/>
            </a:xfrm>
            <a:prstGeom prst="rect">
              <a:avLst/>
            </a:prstGeom>
          </p:spPr>
          <p:style>
            <a:lnRef idx="1">
              <a:schemeClr val="accent1"/>
            </a:lnRef>
            <a:fillRef idx="2">
              <a:schemeClr val="accent1"/>
            </a:fillRef>
            <a:effectRef idx="1">
              <a:schemeClr val="accent1"/>
            </a:effectRef>
            <a:fontRef idx="minor">
              <a:schemeClr val="dk1"/>
            </a:fontRef>
          </p:style>
          <p:txBody>
            <a:bodyPr rtlCol="0" anchor="t"/>
            <a:lstStyle/>
            <a:p>
              <a:pPr algn="ctr"/>
              <a:r>
                <a:rPr kumimoji="1" lang="ja-JP" altLang="en-US" sz="1200" dirty="0" smtClean="0"/>
                <a:t>自動車情報利活用促進協会</a:t>
              </a:r>
              <a:endParaRPr kumimoji="1" lang="ja-JP" altLang="en-US" sz="1200" dirty="0"/>
            </a:p>
          </p:txBody>
        </p:sp>
        <p:sp>
          <p:nvSpPr>
            <p:cNvPr id="18" name="正方形/長方形 17"/>
            <p:cNvSpPr/>
            <p:nvPr/>
          </p:nvSpPr>
          <p:spPr>
            <a:xfrm>
              <a:off x="2576736" y="1700808"/>
              <a:ext cx="1944216" cy="2799123"/>
            </a:xfrm>
            <a:prstGeom prst="rect">
              <a:avLst/>
            </a:prstGeom>
          </p:spPr>
          <p:style>
            <a:lnRef idx="1">
              <a:schemeClr val="accent3"/>
            </a:lnRef>
            <a:fillRef idx="2">
              <a:schemeClr val="accent3"/>
            </a:fillRef>
            <a:effectRef idx="1">
              <a:schemeClr val="accent3"/>
            </a:effectRef>
            <a:fontRef idx="minor">
              <a:schemeClr val="dk1"/>
            </a:fontRef>
          </p:style>
          <p:txBody>
            <a:bodyPr rtlCol="0" anchor="t"/>
            <a:lstStyle/>
            <a:p>
              <a:pPr algn="ctr"/>
              <a:r>
                <a:rPr kumimoji="1" lang="ja-JP" altLang="en-US" sz="1200" dirty="0" smtClean="0"/>
                <a:t>自販連支部</a:t>
              </a:r>
              <a:endParaRPr kumimoji="1" lang="en-US" altLang="ja-JP" sz="1200" dirty="0" smtClean="0"/>
            </a:p>
            <a:p>
              <a:pPr algn="ctr"/>
              <a:r>
                <a:rPr lang="ja-JP" altLang="en-US" sz="1200" dirty="0" smtClean="0"/>
                <a:t>（代理人拠点）</a:t>
              </a:r>
              <a:endParaRPr kumimoji="1" lang="ja-JP" altLang="en-US" sz="1200" dirty="0"/>
            </a:p>
          </p:txBody>
        </p:sp>
        <p:sp>
          <p:nvSpPr>
            <p:cNvPr id="19" name="正方形/長方形 18"/>
            <p:cNvSpPr/>
            <p:nvPr/>
          </p:nvSpPr>
          <p:spPr>
            <a:xfrm>
              <a:off x="5097016" y="1700808"/>
              <a:ext cx="1944216" cy="2799123"/>
            </a:xfrm>
            <a:prstGeom prst="rect">
              <a:avLst/>
            </a:prstGeom>
          </p:spPr>
          <p:style>
            <a:lnRef idx="1">
              <a:schemeClr val="accent3"/>
            </a:lnRef>
            <a:fillRef idx="3">
              <a:schemeClr val="accent3"/>
            </a:fillRef>
            <a:effectRef idx="2">
              <a:schemeClr val="accent3"/>
            </a:effectRef>
            <a:fontRef idx="minor">
              <a:schemeClr val="lt1"/>
            </a:fontRef>
          </p:style>
          <p:txBody>
            <a:bodyPr rtlCol="0" anchor="t"/>
            <a:lstStyle/>
            <a:p>
              <a:pPr algn="ctr"/>
              <a:r>
                <a:rPr lang="ja-JP" altLang="en-US" sz="1200" dirty="0" smtClean="0"/>
                <a:t>自販連本部</a:t>
              </a:r>
              <a:endParaRPr lang="en-US" altLang="ja-JP" sz="1200" dirty="0" smtClean="0"/>
            </a:p>
            <a:p>
              <a:pPr algn="ctr"/>
              <a:r>
                <a:rPr kumimoji="1" lang="ja-JP" altLang="en-US" sz="1200" dirty="0" smtClean="0"/>
                <a:t>（代理人組織）</a:t>
              </a:r>
              <a:endParaRPr kumimoji="1" lang="ja-JP" altLang="en-US" sz="1200" dirty="0"/>
            </a:p>
          </p:txBody>
        </p:sp>
        <p:sp>
          <p:nvSpPr>
            <p:cNvPr id="20" name="正方形/長方形 19"/>
            <p:cNvSpPr/>
            <p:nvPr/>
          </p:nvSpPr>
          <p:spPr>
            <a:xfrm>
              <a:off x="200472" y="1700808"/>
              <a:ext cx="1512168" cy="279912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1200" dirty="0" smtClean="0">
                  <a:latin typeface="+mn-ea"/>
                </a:rPr>
                <a:t>会員</a:t>
              </a:r>
              <a:r>
                <a:rPr lang="ja-JP" altLang="en-US" sz="1200" dirty="0">
                  <a:latin typeface="+mn-ea"/>
                </a:rPr>
                <a:t>販社</a:t>
              </a:r>
              <a:endParaRPr kumimoji="1" lang="en-US" altLang="ja-JP" sz="1200" dirty="0" smtClean="0">
                <a:latin typeface="+mn-ea"/>
              </a:endParaRPr>
            </a:p>
            <a:p>
              <a:pPr algn="ctr"/>
              <a:r>
                <a:rPr kumimoji="1" lang="ja-JP" altLang="en-US" sz="1200" dirty="0" smtClean="0">
                  <a:latin typeface="+mn-ea"/>
                </a:rPr>
                <a:t>（依頼人組織）</a:t>
              </a:r>
              <a:endParaRPr kumimoji="1" lang="ja-JP" altLang="en-US" sz="1200" dirty="0">
                <a:latin typeface="+mn-ea"/>
              </a:endParaRPr>
            </a:p>
          </p:txBody>
        </p:sp>
        <p:cxnSp>
          <p:nvCxnSpPr>
            <p:cNvPr id="21" name="直線矢印コネクタ 20"/>
            <p:cNvCxnSpPr/>
            <p:nvPr/>
          </p:nvCxnSpPr>
          <p:spPr>
            <a:xfrm>
              <a:off x="6465168" y="2924944"/>
              <a:ext cx="11521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5306439" y="2665379"/>
              <a:ext cx="1600378" cy="553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kumimoji="1" lang="ja-JP" altLang="en-US" sz="1050" dirty="0" smtClean="0"/>
                <a:t>自販連利用件数</a:t>
              </a:r>
              <a:endParaRPr kumimoji="1" lang="en-US" altLang="ja-JP" sz="1050" dirty="0" smtClean="0"/>
            </a:p>
            <a:p>
              <a:r>
                <a:rPr kumimoji="1" lang="ja-JP" altLang="en-US" sz="1050" dirty="0" smtClean="0"/>
                <a:t>合計／金額</a:t>
              </a:r>
              <a:endParaRPr kumimoji="1" lang="ja-JP" altLang="en-US" sz="1050" dirty="0"/>
            </a:p>
          </p:txBody>
        </p:sp>
        <p:sp>
          <p:nvSpPr>
            <p:cNvPr id="23" name="テキスト ボックス 22"/>
            <p:cNvSpPr txBox="1"/>
            <p:nvPr/>
          </p:nvSpPr>
          <p:spPr>
            <a:xfrm>
              <a:off x="6773167" y="2364576"/>
              <a:ext cx="1036359" cy="533480"/>
            </a:xfrm>
            <a:prstGeom prst="rect">
              <a:avLst/>
            </a:prstGeom>
            <a:noFill/>
          </p:spPr>
          <p:txBody>
            <a:bodyPr wrap="square" rtlCol="0">
              <a:spAutoFit/>
            </a:bodyPr>
            <a:lstStyle/>
            <a:p>
              <a:pPr algn="ctr"/>
              <a:r>
                <a:rPr kumimoji="1" lang="ja-JP" altLang="en-US" sz="1000" dirty="0" smtClean="0">
                  <a:latin typeface="HG丸ｺﾞｼｯｸM-PRO" pitchFamily="50" charset="-128"/>
                  <a:ea typeface="HG丸ｺﾞｼｯｸM-PRO" pitchFamily="50" charset="-128"/>
                </a:rPr>
                <a:t>②請求確認後支払</a:t>
              </a:r>
              <a:endParaRPr kumimoji="1" lang="ja-JP" altLang="en-US" sz="1000" dirty="0">
                <a:latin typeface="HG丸ｺﾞｼｯｸM-PRO" pitchFamily="50" charset="-128"/>
                <a:ea typeface="HG丸ｺﾞｼｯｸM-PRO" pitchFamily="50" charset="-128"/>
              </a:endParaRPr>
            </a:p>
          </p:txBody>
        </p:sp>
        <p:sp>
          <p:nvSpPr>
            <p:cNvPr id="24" name="フローチャート : 磁気ディスク 23"/>
            <p:cNvSpPr/>
            <p:nvPr/>
          </p:nvSpPr>
          <p:spPr>
            <a:xfrm>
              <a:off x="7749414" y="2420888"/>
              <a:ext cx="1463954" cy="1944216"/>
            </a:xfrm>
            <a:prstGeom prst="flowChartMagneticDis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smtClean="0"/>
                <a:t>ＯＳＳ申請共同利用</a:t>
              </a:r>
              <a:endParaRPr kumimoji="1" lang="en-US" altLang="ja-JP" sz="1200" dirty="0" smtClean="0"/>
            </a:p>
            <a:p>
              <a:pPr algn="ctr"/>
              <a:r>
                <a:rPr lang="ja-JP" altLang="en-US" sz="1200" dirty="0" smtClean="0"/>
                <a:t>システム</a:t>
              </a:r>
              <a:endParaRPr kumimoji="1" lang="ja-JP" altLang="en-US" sz="1200" dirty="0"/>
            </a:p>
          </p:txBody>
        </p:sp>
        <p:cxnSp>
          <p:nvCxnSpPr>
            <p:cNvPr id="25" name="カギ線コネクタ 24"/>
            <p:cNvCxnSpPr>
              <a:stCxn id="27" idx="1"/>
              <a:endCxn id="28" idx="3"/>
            </p:cNvCxnSpPr>
            <p:nvPr/>
          </p:nvCxnSpPr>
          <p:spPr>
            <a:xfrm rot="10800000">
              <a:off x="4448946" y="2958052"/>
              <a:ext cx="781286" cy="1131992"/>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6297149" y="3406844"/>
              <a:ext cx="1524170" cy="328295"/>
            </a:xfrm>
            <a:prstGeom prst="rect">
              <a:avLst/>
            </a:prstGeom>
            <a:noFill/>
          </p:spPr>
          <p:txBody>
            <a:bodyPr wrap="square" rtlCol="0">
              <a:spAutoFit/>
            </a:bodyPr>
            <a:lstStyle/>
            <a:p>
              <a:r>
                <a:rPr kumimoji="1" lang="ja-JP" altLang="en-US" sz="1000" dirty="0" smtClean="0">
                  <a:solidFill>
                    <a:srgbClr val="FF0000"/>
                  </a:solidFill>
                  <a:latin typeface="HG丸ｺﾞｼｯｸM-PRO" pitchFamily="50" charset="-128"/>
                  <a:ea typeface="HG丸ｺﾞｼｯｸM-PRO" pitchFamily="50" charset="-128"/>
                </a:rPr>
                <a:t>①請求データ送付</a:t>
              </a:r>
              <a:endParaRPr kumimoji="1" lang="en-US" altLang="ja-JP" sz="1000" dirty="0" smtClean="0">
                <a:solidFill>
                  <a:srgbClr val="FF0000"/>
                </a:solidFill>
                <a:latin typeface="HG丸ｺﾞｼｯｸM-PRO" pitchFamily="50" charset="-128"/>
                <a:ea typeface="HG丸ｺﾞｼｯｸM-PRO" pitchFamily="50" charset="-128"/>
              </a:endParaRPr>
            </a:p>
          </p:txBody>
        </p:sp>
        <p:sp>
          <p:nvSpPr>
            <p:cNvPr id="27" name="テキスト ボックス 26"/>
            <p:cNvSpPr txBox="1"/>
            <p:nvPr/>
          </p:nvSpPr>
          <p:spPr>
            <a:xfrm>
              <a:off x="5230231" y="3813045"/>
              <a:ext cx="1728193" cy="553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kumimoji="1" lang="ja-JP" altLang="en-US" sz="1050" dirty="0" smtClean="0"/>
                <a:t>自販連支部別</a:t>
              </a:r>
              <a:endParaRPr kumimoji="1" lang="en-US" altLang="ja-JP" sz="1050" dirty="0" smtClean="0"/>
            </a:p>
            <a:p>
              <a:pPr algn="ctr"/>
              <a:r>
                <a:rPr kumimoji="1" lang="ja-JP" altLang="en-US" sz="1050" dirty="0" smtClean="0"/>
                <a:t>請求明細作成</a:t>
              </a:r>
              <a:endParaRPr kumimoji="1" lang="ja-JP" altLang="en-US" sz="1050" dirty="0"/>
            </a:p>
          </p:txBody>
        </p:sp>
        <p:sp>
          <p:nvSpPr>
            <p:cNvPr id="28" name="テキスト ボックス 27"/>
            <p:cNvSpPr txBox="1"/>
            <p:nvPr/>
          </p:nvSpPr>
          <p:spPr>
            <a:xfrm>
              <a:off x="2720752" y="2681053"/>
              <a:ext cx="1728193" cy="553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kumimoji="1" lang="ja-JP" altLang="en-US" sz="1050" dirty="0" smtClean="0"/>
                <a:t>会員</a:t>
              </a:r>
              <a:r>
                <a:rPr lang="ja-JP" altLang="en-US" sz="1050" dirty="0"/>
                <a:t>販社</a:t>
              </a:r>
              <a:r>
                <a:rPr kumimoji="1" lang="ja-JP" altLang="en-US" sz="1050" dirty="0" smtClean="0"/>
                <a:t>別</a:t>
              </a:r>
              <a:endParaRPr kumimoji="1" lang="en-US" altLang="ja-JP" sz="1050" dirty="0" smtClean="0"/>
            </a:p>
            <a:p>
              <a:pPr algn="ctr"/>
              <a:r>
                <a:rPr kumimoji="1" lang="ja-JP" altLang="en-US" sz="1050" dirty="0" smtClean="0"/>
                <a:t>利用料金計上</a:t>
              </a:r>
              <a:endParaRPr kumimoji="1" lang="ja-JP" altLang="en-US" sz="1050" dirty="0"/>
            </a:p>
          </p:txBody>
        </p:sp>
        <p:cxnSp>
          <p:nvCxnSpPr>
            <p:cNvPr id="29" name="カギ線コネクタ 29"/>
            <p:cNvCxnSpPr>
              <a:endCxn id="22" idx="2"/>
            </p:cNvCxnSpPr>
            <p:nvPr/>
          </p:nvCxnSpPr>
          <p:spPr>
            <a:xfrm rot="10800000">
              <a:off x="6106628" y="3219377"/>
              <a:ext cx="1562275" cy="51242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カギ線コネクタ 30"/>
            <p:cNvCxnSpPr>
              <a:stCxn id="28" idx="1"/>
              <a:endCxn id="20" idx="3"/>
            </p:cNvCxnSpPr>
            <p:nvPr/>
          </p:nvCxnSpPr>
          <p:spPr>
            <a:xfrm rot="10800000" flipV="1">
              <a:off x="1712641" y="2958052"/>
              <a:ext cx="1008112" cy="14231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カギ線コネクタ 37"/>
            <p:cNvCxnSpPr/>
            <p:nvPr/>
          </p:nvCxnSpPr>
          <p:spPr>
            <a:xfrm rot="16200000" flipH="1">
              <a:off x="4223206" y="2818522"/>
              <a:ext cx="173044" cy="1512168"/>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32"/>
            <p:cNvSpPr txBox="1"/>
            <p:nvPr/>
          </p:nvSpPr>
          <p:spPr>
            <a:xfrm>
              <a:off x="3706061" y="3731803"/>
              <a:ext cx="648071" cy="328295"/>
            </a:xfrm>
            <a:prstGeom prst="rect">
              <a:avLst/>
            </a:prstGeom>
            <a:noFill/>
          </p:spPr>
          <p:txBody>
            <a:bodyPr wrap="square" rtlCol="0">
              <a:spAutoFit/>
            </a:bodyPr>
            <a:lstStyle/>
            <a:p>
              <a:pPr algn="ctr"/>
              <a:r>
                <a:rPr kumimoji="1" lang="ja-JP" altLang="en-US" sz="1000" dirty="0" smtClean="0">
                  <a:latin typeface="HG丸ｺﾞｼｯｸM-PRO" pitchFamily="50" charset="-128"/>
                  <a:ea typeface="HG丸ｺﾞｼｯｸM-PRO" pitchFamily="50" charset="-128"/>
                </a:rPr>
                <a:t>支払</a:t>
              </a:r>
              <a:endParaRPr kumimoji="1" lang="ja-JP" altLang="en-US" sz="1000" dirty="0">
                <a:latin typeface="HG丸ｺﾞｼｯｸM-PRO" pitchFamily="50" charset="-128"/>
                <a:ea typeface="HG丸ｺﾞｼｯｸM-PRO" pitchFamily="50" charset="-128"/>
              </a:endParaRPr>
            </a:p>
          </p:txBody>
        </p:sp>
        <p:sp>
          <p:nvSpPr>
            <p:cNvPr id="34" name="テキスト ボックス 33"/>
            <p:cNvSpPr txBox="1"/>
            <p:nvPr/>
          </p:nvSpPr>
          <p:spPr>
            <a:xfrm>
              <a:off x="1270390" y="2420888"/>
              <a:ext cx="1676586" cy="328295"/>
            </a:xfrm>
            <a:prstGeom prst="rect">
              <a:avLst/>
            </a:prstGeom>
            <a:noFill/>
          </p:spPr>
          <p:txBody>
            <a:bodyPr wrap="square" rtlCol="0">
              <a:spAutoFit/>
            </a:bodyPr>
            <a:lstStyle/>
            <a:p>
              <a:r>
                <a:rPr lang="ja-JP" altLang="en-US" sz="1000" dirty="0" smtClean="0">
                  <a:solidFill>
                    <a:srgbClr val="FF0000"/>
                  </a:solidFill>
                  <a:latin typeface="HG丸ｺﾞｼｯｸM-PRO" pitchFamily="50" charset="-128"/>
                  <a:ea typeface="HG丸ｺﾞｼｯｸM-PRO" pitchFamily="50" charset="-128"/>
                </a:rPr>
                <a:t>④各販社宛に</a:t>
              </a:r>
              <a:r>
                <a:rPr kumimoji="1" lang="ja-JP" altLang="en-US" sz="1000" dirty="0" smtClean="0">
                  <a:solidFill>
                    <a:srgbClr val="FF0000"/>
                  </a:solidFill>
                  <a:latin typeface="HG丸ｺﾞｼｯｸM-PRO" pitchFamily="50" charset="-128"/>
                  <a:ea typeface="HG丸ｺﾞｼｯｸM-PRO" pitchFamily="50" charset="-128"/>
                </a:rPr>
                <a:t>請求</a:t>
              </a:r>
              <a:endParaRPr kumimoji="1" lang="ja-JP" altLang="en-US" sz="1000" dirty="0">
                <a:solidFill>
                  <a:srgbClr val="FF0000"/>
                </a:solidFill>
                <a:latin typeface="HG丸ｺﾞｼｯｸM-PRO" pitchFamily="50" charset="-128"/>
                <a:ea typeface="HG丸ｺﾞｼｯｸM-PRO" pitchFamily="50" charset="-128"/>
              </a:endParaRPr>
            </a:p>
          </p:txBody>
        </p:sp>
        <p:cxnSp>
          <p:nvCxnSpPr>
            <p:cNvPr id="35" name="カギ線コネクタ 34"/>
            <p:cNvCxnSpPr>
              <a:endCxn id="36" idx="1"/>
            </p:cNvCxnSpPr>
            <p:nvPr/>
          </p:nvCxnSpPr>
          <p:spPr>
            <a:xfrm flipV="1">
              <a:off x="1724641" y="3332401"/>
              <a:ext cx="990710" cy="48064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2715351" y="3163124"/>
              <a:ext cx="1728193" cy="33855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ja-JP" altLang="en-US" sz="1050" dirty="0" smtClean="0"/>
                <a:t>経理入金計上処理</a:t>
              </a:r>
              <a:endParaRPr kumimoji="1" lang="ja-JP" altLang="en-US" sz="1050" dirty="0"/>
            </a:p>
          </p:txBody>
        </p:sp>
        <p:sp>
          <p:nvSpPr>
            <p:cNvPr id="37" name="テキスト ボックス 36"/>
            <p:cNvSpPr txBox="1"/>
            <p:nvPr/>
          </p:nvSpPr>
          <p:spPr>
            <a:xfrm>
              <a:off x="1784648" y="3861048"/>
              <a:ext cx="648072" cy="328295"/>
            </a:xfrm>
            <a:prstGeom prst="rect">
              <a:avLst/>
            </a:prstGeom>
            <a:noFill/>
          </p:spPr>
          <p:txBody>
            <a:bodyPr wrap="square" rtlCol="0">
              <a:spAutoFit/>
            </a:bodyPr>
            <a:lstStyle/>
            <a:p>
              <a:pPr algn="ctr"/>
              <a:r>
                <a:rPr kumimoji="1" lang="ja-JP" altLang="en-US" sz="1000" dirty="0" smtClean="0">
                  <a:latin typeface="HG丸ｺﾞｼｯｸM-PRO" pitchFamily="50" charset="-128"/>
                  <a:ea typeface="HG丸ｺﾞｼｯｸM-PRO" pitchFamily="50" charset="-128"/>
                </a:rPr>
                <a:t>支払</a:t>
              </a:r>
              <a:endParaRPr kumimoji="1" lang="ja-JP" altLang="en-US" sz="1000" dirty="0">
                <a:latin typeface="HG丸ｺﾞｼｯｸM-PRO" pitchFamily="50" charset="-128"/>
                <a:ea typeface="HG丸ｺﾞｼｯｸM-PRO" pitchFamily="50" charset="-128"/>
              </a:endParaRPr>
            </a:p>
          </p:txBody>
        </p:sp>
        <p:cxnSp>
          <p:nvCxnSpPr>
            <p:cNvPr id="38" name="直線矢印コネクタ 37"/>
            <p:cNvCxnSpPr/>
            <p:nvPr/>
          </p:nvCxnSpPr>
          <p:spPr>
            <a:xfrm flipH="1">
              <a:off x="5673080" y="3250896"/>
              <a:ext cx="0" cy="44676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44" name="テキスト ボックス 43"/>
          <p:cNvSpPr txBox="1"/>
          <p:nvPr/>
        </p:nvSpPr>
        <p:spPr>
          <a:xfrm>
            <a:off x="4471308" y="3262829"/>
            <a:ext cx="1224136" cy="400110"/>
          </a:xfrm>
          <a:prstGeom prst="rect">
            <a:avLst/>
          </a:prstGeom>
          <a:noFill/>
        </p:spPr>
        <p:txBody>
          <a:bodyPr wrap="square" rtlCol="0">
            <a:spAutoFit/>
          </a:bodyPr>
          <a:lstStyle/>
          <a:p>
            <a:r>
              <a:rPr lang="ja-JP" altLang="en-US" sz="1000" dirty="0" smtClean="0">
                <a:solidFill>
                  <a:srgbClr val="FF0000"/>
                </a:solidFill>
                <a:latin typeface="HG丸ｺﾞｼｯｸM-PRO" pitchFamily="50" charset="-128"/>
                <a:ea typeface="HG丸ｺﾞｼｯｸM-PRO" pitchFamily="50" charset="-128"/>
              </a:rPr>
              <a:t>③各支部宛</a:t>
            </a:r>
            <a:r>
              <a:rPr kumimoji="1" lang="ja-JP" altLang="en-US" sz="1000" dirty="0" smtClean="0">
                <a:solidFill>
                  <a:srgbClr val="FF0000"/>
                </a:solidFill>
                <a:latin typeface="HG丸ｺﾞｼｯｸM-PRO" pitchFamily="50" charset="-128"/>
                <a:ea typeface="HG丸ｺﾞｼｯｸM-PRO" pitchFamily="50" charset="-128"/>
              </a:rPr>
              <a:t>請求データ送付</a:t>
            </a:r>
            <a:endParaRPr kumimoji="1" lang="ja-JP" altLang="en-US" sz="1000" dirty="0">
              <a:solidFill>
                <a:srgbClr val="FF0000"/>
              </a:solidFill>
              <a:latin typeface="HG丸ｺﾞｼｯｸM-PRO" pitchFamily="50" charset="-128"/>
              <a:ea typeface="HG丸ｺﾞｼｯｸM-PRO" pitchFamily="50" charset="-128"/>
            </a:endParaRPr>
          </a:p>
        </p:txBody>
      </p:sp>
      <p:sp>
        <p:nvSpPr>
          <p:cNvPr id="48" name="テキスト ボックス 47"/>
          <p:cNvSpPr txBox="1"/>
          <p:nvPr/>
        </p:nvSpPr>
        <p:spPr>
          <a:xfrm>
            <a:off x="490965" y="913830"/>
            <a:ext cx="9134810" cy="52322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ja-JP" altLang="en-US" sz="1400" dirty="0">
                <a:solidFill>
                  <a:schemeClr val="tx1"/>
                </a:solidFill>
                <a:latin typeface="HG丸ｺﾞｼｯｸM-PRO" pitchFamily="50" charset="-128"/>
                <a:ea typeface="HG丸ｺﾞｼｯｸM-PRO" pitchFamily="50" charset="-128"/>
              </a:rPr>
              <a:t>・１件、</a:t>
            </a:r>
            <a:r>
              <a:rPr lang="en-US" altLang="ja-JP" sz="1400" dirty="0">
                <a:solidFill>
                  <a:schemeClr val="tx1"/>
                </a:solidFill>
                <a:latin typeface="HG丸ｺﾞｼｯｸM-PRO" pitchFamily="50" charset="-128"/>
                <a:ea typeface="HG丸ｺﾞｼｯｸM-PRO" pitchFamily="50" charset="-128"/>
              </a:rPr>
              <a:t>47</a:t>
            </a:r>
            <a:r>
              <a:rPr lang="ja-JP" altLang="en-US" sz="1400" dirty="0">
                <a:solidFill>
                  <a:schemeClr val="tx1"/>
                </a:solidFill>
                <a:latin typeface="HG丸ｺﾞｼｯｸM-PRO" pitchFamily="50" charset="-128"/>
                <a:ea typeface="HG丸ｺﾞｼｯｸM-PRO" pitchFamily="50" charset="-128"/>
              </a:rPr>
              <a:t>円（税込</a:t>
            </a:r>
            <a:r>
              <a:rPr lang="ja-JP" altLang="en-US" sz="1400" dirty="0" smtClean="0">
                <a:solidFill>
                  <a:schemeClr val="tx1"/>
                </a:solidFill>
                <a:latin typeface="HG丸ｺﾞｼｯｸM-PRO" pitchFamily="50" charset="-128"/>
                <a:ea typeface="HG丸ｺﾞｼｯｸM-PRO" pitchFamily="50" charset="-128"/>
              </a:rPr>
              <a:t>）。</a:t>
            </a:r>
            <a:endParaRPr lang="en-US" altLang="ja-JP" sz="1400" dirty="0">
              <a:solidFill>
                <a:schemeClr val="tx1"/>
              </a:solidFill>
              <a:latin typeface="HG丸ｺﾞｼｯｸM-PRO" pitchFamily="50" charset="-128"/>
              <a:ea typeface="HG丸ｺﾞｼｯｸM-PRO" pitchFamily="50" charset="-128"/>
            </a:endParaRPr>
          </a:p>
          <a:p>
            <a:r>
              <a:rPr lang="ja-JP" altLang="en-US" sz="1400" dirty="0">
                <a:solidFill>
                  <a:schemeClr val="tx1"/>
                </a:solidFill>
                <a:latin typeface="HG丸ｺﾞｼｯｸM-PRO" pitchFamily="50" charset="-128"/>
                <a:ea typeface="HG丸ｺﾞｼｯｸM-PRO" pitchFamily="50" charset="-128"/>
              </a:rPr>
              <a:t>・</a:t>
            </a:r>
            <a:r>
              <a:rPr lang="en-US" altLang="ja-JP" sz="1400" dirty="0">
                <a:solidFill>
                  <a:schemeClr val="tx1"/>
                </a:solidFill>
                <a:latin typeface="HG丸ｺﾞｼｯｸM-PRO" pitchFamily="50" charset="-128"/>
                <a:ea typeface="HG丸ｺﾞｼｯｸM-PRO" pitchFamily="50" charset="-128"/>
              </a:rPr>
              <a:t>OSS</a:t>
            </a:r>
            <a:r>
              <a:rPr lang="ja-JP" altLang="en-US" sz="1400" dirty="0">
                <a:solidFill>
                  <a:schemeClr val="tx1"/>
                </a:solidFill>
                <a:latin typeface="HG丸ｺﾞｼｯｸM-PRO" pitchFamily="50" charset="-128"/>
                <a:ea typeface="HG丸ｺﾞｼｯｸM-PRO" pitchFamily="50" charset="-128"/>
              </a:rPr>
              <a:t>申請した件数のうち、検査または登録が完了した</a:t>
            </a:r>
            <a:r>
              <a:rPr lang="ja-JP" altLang="en-US" sz="1400" dirty="0" smtClean="0">
                <a:solidFill>
                  <a:schemeClr val="tx1"/>
                </a:solidFill>
                <a:latin typeface="HG丸ｺﾞｼｯｸM-PRO" pitchFamily="50" charset="-128"/>
                <a:ea typeface="HG丸ｺﾞｼｯｸM-PRO" pitchFamily="50" charset="-128"/>
              </a:rPr>
              <a:t>件数が利用料金発生</a:t>
            </a:r>
            <a:r>
              <a:rPr lang="ja-JP" altLang="en-US" sz="1400" dirty="0">
                <a:solidFill>
                  <a:schemeClr val="tx1"/>
                </a:solidFill>
                <a:latin typeface="HG丸ｺﾞｼｯｸM-PRO" pitchFamily="50" charset="-128"/>
                <a:ea typeface="HG丸ｺﾞｼｯｸM-PRO" pitchFamily="50" charset="-128"/>
              </a:rPr>
              <a:t>の</a:t>
            </a:r>
            <a:r>
              <a:rPr lang="ja-JP" altLang="en-US" sz="1400" dirty="0" smtClean="0">
                <a:solidFill>
                  <a:schemeClr val="tx1"/>
                </a:solidFill>
                <a:latin typeface="HG丸ｺﾞｼｯｸM-PRO" pitchFamily="50" charset="-128"/>
                <a:ea typeface="HG丸ｺﾞｼｯｸM-PRO" pitchFamily="50" charset="-128"/>
              </a:rPr>
              <a:t>対象</a:t>
            </a:r>
            <a:endParaRPr lang="en-US" altLang="ja-JP" sz="1400" dirty="0" smtClean="0">
              <a:solidFill>
                <a:schemeClr val="tx1"/>
              </a:solidFill>
              <a:latin typeface="HG丸ｺﾞｼｯｸM-PRO" pitchFamily="50" charset="-128"/>
              <a:ea typeface="HG丸ｺﾞｼｯｸM-PRO" pitchFamily="50" charset="-128"/>
            </a:endParaRPr>
          </a:p>
        </p:txBody>
      </p:sp>
      <p:sp>
        <p:nvSpPr>
          <p:cNvPr id="52" name="正方形/長方形 51"/>
          <p:cNvSpPr/>
          <p:nvPr/>
        </p:nvSpPr>
        <p:spPr>
          <a:xfrm>
            <a:off x="1048899" y="2718546"/>
            <a:ext cx="7848872" cy="235137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タイトル 1"/>
          <p:cNvSpPr>
            <a:spLocks noGrp="1"/>
          </p:cNvSpPr>
          <p:nvPr>
            <p:ph type="title"/>
          </p:nvPr>
        </p:nvSpPr>
        <p:spPr>
          <a:xfrm>
            <a:off x="272480" y="548680"/>
            <a:ext cx="4847840" cy="360040"/>
          </a:xfrm>
        </p:spPr>
        <p:txBody>
          <a:bodyPr>
            <a:noAutofit/>
          </a:bodyPr>
          <a:lstStyle/>
          <a:p>
            <a:pPr algn="l"/>
            <a:r>
              <a:rPr lang="ja-JP" altLang="en-US" sz="1600" b="1" dirty="0" smtClean="0">
                <a:latin typeface="HG丸ｺﾞｼｯｸM-PRO" pitchFamily="50" charset="-128"/>
                <a:ea typeface="HG丸ｺﾞｼｯｸM-PRO" pitchFamily="50" charset="-128"/>
              </a:rPr>
              <a:t>１）利用料金</a:t>
            </a:r>
            <a:endParaRPr lang="ja-JP" altLang="en-US" sz="1600" b="1" dirty="0">
              <a:latin typeface="HG丸ｺﾞｼｯｸM-PRO" pitchFamily="50" charset="-128"/>
              <a:ea typeface="HG丸ｺﾞｼｯｸM-PRO" pitchFamily="50" charset="-128"/>
            </a:endParaRPr>
          </a:p>
        </p:txBody>
      </p:sp>
      <p:sp>
        <p:nvSpPr>
          <p:cNvPr id="40" name="テキスト ボックス 39"/>
          <p:cNvSpPr txBox="1"/>
          <p:nvPr/>
        </p:nvSpPr>
        <p:spPr>
          <a:xfrm>
            <a:off x="478535" y="1983393"/>
            <a:ext cx="9407291" cy="738664"/>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ja-JP" altLang="en-US" sz="1400" dirty="0" smtClean="0">
                <a:solidFill>
                  <a:schemeClr val="tx1"/>
                </a:solidFill>
                <a:latin typeface="HG丸ｺﾞｼｯｸM-PRO" pitchFamily="50" charset="-128"/>
                <a:ea typeface="HG丸ｺﾞｼｯｸM-PRO" pitchFamily="50" charset="-128"/>
              </a:rPr>
              <a:t>・</a:t>
            </a:r>
            <a:r>
              <a:rPr lang="ja-JP" altLang="en-US" sz="1400" dirty="0">
                <a:solidFill>
                  <a:schemeClr val="tx1"/>
                </a:solidFill>
                <a:latin typeface="HG丸ｺﾞｼｯｸM-PRO" pitchFamily="50" charset="-128"/>
                <a:ea typeface="HG丸ｺﾞｼｯｸM-PRO" pitchFamily="50" charset="-128"/>
              </a:rPr>
              <a:t>利</a:t>
            </a:r>
            <a:r>
              <a:rPr lang="ja-JP" altLang="en-US" sz="1400" dirty="0" smtClean="0">
                <a:solidFill>
                  <a:schemeClr val="tx1"/>
                </a:solidFill>
                <a:latin typeface="HG丸ｺﾞｼｯｸM-PRO" pitchFamily="50" charset="-128"/>
                <a:ea typeface="HG丸ｺﾞｼｯｸM-PRO" pitchFamily="50" charset="-128"/>
              </a:rPr>
              <a:t>活用協会</a:t>
            </a:r>
            <a:r>
              <a:rPr lang="ja-JP" altLang="en-US" sz="1400" dirty="0">
                <a:solidFill>
                  <a:schemeClr val="tx1"/>
                </a:solidFill>
                <a:latin typeface="HG丸ｺﾞｼｯｸM-PRO" pitchFamily="50" charset="-128"/>
                <a:ea typeface="HG丸ｺﾞｼｯｸM-PRO" pitchFamily="50" charset="-128"/>
              </a:rPr>
              <a:t>は</a:t>
            </a:r>
            <a:r>
              <a:rPr lang="ja-JP" altLang="en-US" sz="1400" dirty="0" smtClean="0">
                <a:solidFill>
                  <a:schemeClr val="tx1"/>
                </a:solidFill>
                <a:latin typeface="HG丸ｺﾞｼｯｸM-PRO" pitchFamily="50" charset="-128"/>
                <a:ea typeface="HG丸ｺﾞｼｯｸM-PRO" pitchFamily="50" charset="-128"/>
              </a:rPr>
              <a:t>、</a:t>
            </a:r>
            <a:r>
              <a:rPr lang="ja-JP" altLang="en-US" sz="1400" dirty="0" smtClean="0">
                <a:solidFill>
                  <a:schemeClr val="tx1"/>
                </a:solidFill>
                <a:latin typeface="HG丸ｺﾞｼｯｸM-PRO" pitchFamily="50" charset="-128"/>
                <a:ea typeface="HG丸ｺﾞｼｯｸM-PRO" pitchFamily="50" charset="-128"/>
              </a:rPr>
              <a:t>代理人（自販連本部）に</a:t>
            </a:r>
            <a:r>
              <a:rPr lang="ja-JP" altLang="en-US" sz="1400" dirty="0" smtClean="0">
                <a:solidFill>
                  <a:schemeClr val="tx1"/>
                </a:solidFill>
                <a:latin typeface="HG丸ｺﾞｼｯｸM-PRO" pitchFamily="50" charset="-128"/>
                <a:ea typeface="HG丸ｺﾞｼｯｸM-PRO" pitchFamily="50" charset="-128"/>
              </a:rPr>
              <a:t>対し、利用料金の請求をする。</a:t>
            </a:r>
            <a:endParaRPr lang="en-US" altLang="ja-JP" sz="1400" dirty="0">
              <a:solidFill>
                <a:schemeClr val="tx1"/>
              </a:solidFill>
              <a:latin typeface="HG丸ｺﾞｼｯｸM-PRO" pitchFamily="50" charset="-128"/>
              <a:ea typeface="HG丸ｺﾞｼｯｸM-PRO" pitchFamily="50" charset="-128"/>
            </a:endParaRPr>
          </a:p>
          <a:p>
            <a:r>
              <a:rPr lang="ja-JP" altLang="en-US" sz="1400" dirty="0" smtClean="0">
                <a:solidFill>
                  <a:schemeClr val="tx1"/>
                </a:solidFill>
                <a:latin typeface="HG丸ｺﾞｼｯｸM-PRO" pitchFamily="50" charset="-128"/>
                <a:ea typeface="HG丸ｺﾞｼｯｸM-PRO" pitchFamily="50" charset="-128"/>
              </a:rPr>
              <a:t>・請求を受けた</a:t>
            </a:r>
            <a:r>
              <a:rPr lang="ja-JP" altLang="en-US" sz="1400" dirty="0" smtClean="0">
                <a:solidFill>
                  <a:schemeClr val="tx1"/>
                </a:solidFill>
                <a:latin typeface="HG丸ｺﾞｼｯｸM-PRO" pitchFamily="50" charset="-128"/>
                <a:ea typeface="HG丸ｺﾞｼｯｸM-PRO" pitchFamily="50" charset="-128"/>
              </a:rPr>
              <a:t>自販連本部は</a:t>
            </a:r>
            <a:r>
              <a:rPr lang="ja-JP" altLang="en-US" sz="1400" dirty="0" smtClean="0">
                <a:solidFill>
                  <a:schemeClr val="tx1"/>
                </a:solidFill>
                <a:latin typeface="HG丸ｺﾞｼｯｸM-PRO" pitchFamily="50" charset="-128"/>
                <a:ea typeface="HG丸ｺﾞｼｯｸM-PRO" pitchFamily="50" charset="-128"/>
              </a:rPr>
              <a:t>、利用実績と利用料金をチェックし、各支部へ請求データを送付し、支部</a:t>
            </a:r>
            <a:r>
              <a:rPr lang="ja-JP" altLang="en-US" sz="1400" dirty="0" smtClean="0">
                <a:solidFill>
                  <a:schemeClr val="tx1"/>
                </a:solidFill>
                <a:latin typeface="HG丸ｺﾞｼｯｸM-PRO" pitchFamily="50" charset="-128"/>
                <a:ea typeface="HG丸ｺﾞｼｯｸM-PRO" pitchFamily="50" charset="-128"/>
              </a:rPr>
              <a:t>は</a:t>
            </a:r>
            <a:endParaRPr lang="en-US" altLang="ja-JP" sz="1400" dirty="0" smtClean="0">
              <a:solidFill>
                <a:schemeClr val="tx1"/>
              </a:solidFill>
              <a:latin typeface="HG丸ｺﾞｼｯｸM-PRO" pitchFamily="50" charset="-128"/>
              <a:ea typeface="HG丸ｺﾞｼｯｸM-PRO" pitchFamily="50" charset="-128"/>
            </a:endParaRPr>
          </a:p>
          <a:p>
            <a:r>
              <a:rPr lang="ja-JP" altLang="en-US" sz="1400" dirty="0" smtClean="0">
                <a:solidFill>
                  <a:schemeClr val="tx1"/>
                </a:solidFill>
                <a:latin typeface="HG丸ｺﾞｼｯｸM-PRO" pitchFamily="50" charset="-128"/>
                <a:ea typeface="HG丸ｺﾞｼｯｸM-PRO" pitchFamily="50" charset="-128"/>
              </a:rPr>
              <a:t>　</a:t>
            </a:r>
            <a:r>
              <a:rPr lang="ja-JP" altLang="en-US" sz="1400" dirty="0" smtClean="0">
                <a:solidFill>
                  <a:schemeClr val="tx1"/>
                </a:solidFill>
                <a:latin typeface="HG丸ｺﾞｼｯｸM-PRO" pitchFamily="50" charset="-128"/>
                <a:ea typeface="HG丸ｺﾞｼｯｸM-PRO" pitchFamily="50" charset="-128"/>
              </a:rPr>
              <a:t>各販社宛に請求</a:t>
            </a:r>
            <a:r>
              <a:rPr lang="ja-JP" altLang="en-US" sz="1400" dirty="0" smtClean="0">
                <a:solidFill>
                  <a:schemeClr val="tx1"/>
                </a:solidFill>
                <a:latin typeface="HG丸ｺﾞｼｯｸM-PRO" pitchFamily="50" charset="-128"/>
                <a:ea typeface="HG丸ｺﾞｼｯｸM-PRO" pitchFamily="50" charset="-128"/>
              </a:rPr>
              <a:t>する。</a:t>
            </a:r>
            <a:endParaRPr lang="en-US" altLang="ja-JP" sz="1400" dirty="0">
              <a:solidFill>
                <a:schemeClr val="tx1"/>
              </a:solidFill>
              <a:latin typeface="HG丸ｺﾞｼｯｸM-PRO" pitchFamily="50" charset="-128"/>
              <a:ea typeface="HG丸ｺﾞｼｯｸM-PRO" pitchFamily="50" charset="-128"/>
            </a:endParaRPr>
          </a:p>
        </p:txBody>
      </p:sp>
      <p:sp>
        <p:nvSpPr>
          <p:cNvPr id="41" name="テキスト ボックス 40"/>
          <p:cNvSpPr txBox="1"/>
          <p:nvPr/>
        </p:nvSpPr>
        <p:spPr>
          <a:xfrm>
            <a:off x="328109" y="5250687"/>
            <a:ext cx="3774279" cy="338554"/>
          </a:xfrm>
          <a:prstGeom prst="rect">
            <a:avLst/>
          </a:prstGeom>
          <a:noFill/>
        </p:spPr>
        <p:txBody>
          <a:bodyPr wrap="square" rtlCol="0">
            <a:spAutoFit/>
          </a:bodyPr>
          <a:lstStyle/>
          <a:p>
            <a:r>
              <a:rPr lang="ja-JP" altLang="en-US" sz="1600" b="1" dirty="0">
                <a:latin typeface="HG丸ｺﾞｼｯｸM-PRO" pitchFamily="50" charset="-128"/>
                <a:ea typeface="HG丸ｺﾞｼｯｸM-PRO" pitchFamily="50" charset="-128"/>
              </a:rPr>
              <a:t>３</a:t>
            </a:r>
            <a:r>
              <a:rPr lang="ja-JP" altLang="en-US" sz="1600" b="1" dirty="0" smtClean="0">
                <a:latin typeface="HG丸ｺﾞｼｯｸM-PRO" pitchFamily="50" charset="-128"/>
                <a:ea typeface="HG丸ｺﾞｼｯｸM-PRO" pitchFamily="50" charset="-128"/>
              </a:rPr>
              <a:t>）利用料金のユーザー負担の考え方</a:t>
            </a:r>
            <a:endParaRPr kumimoji="1" lang="ja-JP" altLang="en-US" sz="1600" b="1" dirty="0">
              <a:latin typeface="HG丸ｺﾞｼｯｸM-PRO" pitchFamily="50" charset="-128"/>
              <a:ea typeface="HG丸ｺﾞｼｯｸM-PRO" pitchFamily="50" charset="-128"/>
            </a:endParaRPr>
          </a:p>
        </p:txBody>
      </p:sp>
      <p:sp>
        <p:nvSpPr>
          <p:cNvPr id="42" name="テキスト ボックス 41"/>
          <p:cNvSpPr txBox="1"/>
          <p:nvPr/>
        </p:nvSpPr>
        <p:spPr>
          <a:xfrm>
            <a:off x="510108" y="5669055"/>
            <a:ext cx="9216444" cy="954107"/>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ja-JP" altLang="en-US" sz="1400" dirty="0" smtClean="0">
                <a:solidFill>
                  <a:schemeClr val="tx1"/>
                </a:solidFill>
                <a:latin typeface="HG丸ｺﾞｼｯｸM-PRO" pitchFamily="50" charset="-128"/>
                <a:ea typeface="HG丸ｺﾞｼｯｸM-PRO" pitchFamily="50" charset="-128"/>
              </a:rPr>
              <a:t>・</a:t>
            </a:r>
            <a:r>
              <a:rPr lang="ja-JP" altLang="ja-JP" sz="1400" dirty="0" smtClean="0">
                <a:solidFill>
                  <a:schemeClr val="tx1"/>
                </a:solidFill>
                <a:latin typeface="HG丸ｺﾞｼｯｸM-PRO" pitchFamily="50" charset="-128"/>
                <a:ea typeface="HG丸ｺﾞｼｯｸM-PRO" pitchFamily="50" charset="-128"/>
              </a:rPr>
              <a:t>ユーザー</a:t>
            </a:r>
            <a:r>
              <a:rPr lang="ja-JP" altLang="en-US" sz="1400" dirty="0">
                <a:solidFill>
                  <a:schemeClr val="tx1"/>
                </a:solidFill>
                <a:latin typeface="HG丸ｺﾞｼｯｸM-PRO" pitchFamily="50" charset="-128"/>
                <a:ea typeface="HG丸ｺﾞｼｯｸM-PRO" pitchFamily="50" charset="-128"/>
              </a:rPr>
              <a:t>は、</a:t>
            </a:r>
            <a:r>
              <a:rPr lang="ja-JP" altLang="ja-JP" sz="1400" dirty="0" smtClean="0">
                <a:solidFill>
                  <a:schemeClr val="tx1"/>
                </a:solidFill>
                <a:latin typeface="HG丸ｺﾞｼｯｸM-PRO" pitchFamily="50" charset="-128"/>
                <a:ea typeface="HG丸ｺﾞｼｯｸM-PRO" pitchFamily="50" charset="-128"/>
              </a:rPr>
              <a:t>ＯＳＳ</a:t>
            </a:r>
            <a:r>
              <a:rPr lang="ja-JP" altLang="ja-JP" sz="1400" dirty="0">
                <a:solidFill>
                  <a:schemeClr val="tx1"/>
                </a:solidFill>
                <a:latin typeface="HG丸ｺﾞｼｯｸM-PRO" pitchFamily="50" charset="-128"/>
                <a:ea typeface="HG丸ｺﾞｼｯｸM-PRO" pitchFamily="50" charset="-128"/>
              </a:rPr>
              <a:t>申請を選択し、</a:t>
            </a:r>
            <a:r>
              <a:rPr lang="ja-JP" altLang="en-US" sz="1400" dirty="0">
                <a:solidFill>
                  <a:schemeClr val="tx1"/>
                </a:solidFill>
                <a:latin typeface="HG丸ｺﾞｼｯｸM-PRO" pitchFamily="50" charset="-128"/>
                <a:ea typeface="HG丸ｺﾞｼｯｸM-PRO" pitchFamily="50" charset="-128"/>
              </a:rPr>
              <a:t>共同</a:t>
            </a:r>
            <a:r>
              <a:rPr lang="ja-JP" altLang="en-US" sz="1400" dirty="0" smtClean="0">
                <a:solidFill>
                  <a:schemeClr val="tx1"/>
                </a:solidFill>
                <a:latin typeface="HG丸ｺﾞｼｯｸM-PRO" pitchFamily="50" charset="-128"/>
                <a:ea typeface="HG丸ｺﾞｼｯｸM-PRO" pitchFamily="50" charset="-128"/>
              </a:rPr>
              <a:t>利用システムを</a:t>
            </a:r>
            <a:r>
              <a:rPr lang="ja-JP" altLang="en-US" sz="1400" dirty="0">
                <a:solidFill>
                  <a:schemeClr val="tx1"/>
                </a:solidFill>
                <a:latin typeface="HG丸ｺﾞｼｯｸM-PRO" pitchFamily="50" charset="-128"/>
                <a:ea typeface="HG丸ｺﾞｼｯｸM-PRO" pitchFamily="50" charset="-128"/>
              </a:rPr>
              <a:t>使う自販連</a:t>
            </a:r>
            <a:r>
              <a:rPr lang="ja-JP" altLang="ja-JP" sz="1400" dirty="0">
                <a:solidFill>
                  <a:schemeClr val="tx1"/>
                </a:solidFill>
                <a:latin typeface="HG丸ｺﾞｼｯｸM-PRO" pitchFamily="50" charset="-128"/>
                <a:ea typeface="HG丸ｺﾞｼｯｸM-PRO" pitchFamily="50" charset="-128"/>
              </a:rPr>
              <a:t>に</a:t>
            </a:r>
            <a:r>
              <a:rPr lang="ja-JP" altLang="ja-JP" sz="1400" dirty="0" smtClean="0">
                <a:solidFill>
                  <a:schemeClr val="tx1"/>
                </a:solidFill>
                <a:latin typeface="HG丸ｺﾞｼｯｸM-PRO" pitchFamily="50" charset="-128"/>
                <a:ea typeface="HG丸ｺﾞｼｯｸM-PRO" pitchFamily="50" charset="-128"/>
              </a:rPr>
              <a:t>委任</a:t>
            </a:r>
            <a:r>
              <a:rPr lang="ja-JP" altLang="en-US" sz="1400" dirty="0" smtClean="0">
                <a:solidFill>
                  <a:schemeClr val="tx1"/>
                </a:solidFill>
                <a:latin typeface="HG丸ｺﾞｼｯｸM-PRO" pitchFamily="50" charset="-128"/>
                <a:ea typeface="HG丸ｺﾞｼｯｸM-PRO" pitchFamily="50" charset="-128"/>
              </a:rPr>
              <a:t>している。</a:t>
            </a:r>
            <a:endParaRPr lang="en-US" altLang="ja-JP" sz="1400" dirty="0">
              <a:solidFill>
                <a:schemeClr val="tx1"/>
              </a:solidFill>
              <a:latin typeface="HG丸ｺﾞｼｯｸM-PRO" pitchFamily="50" charset="-128"/>
              <a:ea typeface="HG丸ｺﾞｼｯｸM-PRO" pitchFamily="50" charset="-128"/>
            </a:endParaRPr>
          </a:p>
          <a:p>
            <a:r>
              <a:rPr lang="ja-JP" altLang="en-US" sz="1400" dirty="0" smtClean="0">
                <a:solidFill>
                  <a:schemeClr val="tx1"/>
                </a:solidFill>
                <a:latin typeface="HG丸ｺﾞｼｯｸM-PRO" pitchFamily="50" charset="-128"/>
                <a:ea typeface="HG丸ｺﾞｼｯｸM-PRO" pitchFamily="50" charset="-128"/>
              </a:rPr>
              <a:t>・</a:t>
            </a:r>
            <a:r>
              <a:rPr lang="ja-JP" altLang="ja-JP" sz="1400" dirty="0">
                <a:solidFill>
                  <a:schemeClr val="tx1"/>
                </a:solidFill>
                <a:latin typeface="HG丸ｺﾞｼｯｸM-PRO" pitchFamily="50" charset="-128"/>
                <a:ea typeface="HG丸ｺﾞｼｯｸM-PRO" pitchFamily="50" charset="-128"/>
              </a:rPr>
              <a:t>登録に係る</a:t>
            </a:r>
            <a:r>
              <a:rPr lang="ja-JP" altLang="ja-JP" sz="1400" dirty="0" smtClean="0">
                <a:solidFill>
                  <a:schemeClr val="tx1"/>
                </a:solidFill>
                <a:latin typeface="HG丸ｺﾞｼｯｸM-PRO" pitchFamily="50" charset="-128"/>
                <a:ea typeface="HG丸ｺﾞｼｯｸM-PRO" pitchFamily="50" charset="-128"/>
              </a:rPr>
              <a:t>費用</a:t>
            </a:r>
            <a:r>
              <a:rPr lang="ja-JP" altLang="en-US" sz="1400" dirty="0" smtClean="0">
                <a:solidFill>
                  <a:schemeClr val="tx1"/>
                </a:solidFill>
                <a:latin typeface="HG丸ｺﾞｼｯｸM-PRO" pitchFamily="50" charset="-128"/>
                <a:ea typeface="HG丸ｺﾞｼｯｸM-PRO" pitchFamily="50" charset="-128"/>
              </a:rPr>
              <a:t>の徴収</a:t>
            </a:r>
            <a:r>
              <a:rPr lang="ja-JP" altLang="ja-JP" sz="1400" dirty="0" smtClean="0">
                <a:solidFill>
                  <a:schemeClr val="tx1"/>
                </a:solidFill>
                <a:latin typeface="HG丸ｺﾞｼｯｸM-PRO" pitchFamily="50" charset="-128"/>
                <a:ea typeface="HG丸ｺﾞｼｯｸM-PRO" pitchFamily="50" charset="-128"/>
              </a:rPr>
              <a:t>に</a:t>
            </a:r>
            <a:r>
              <a:rPr lang="ja-JP" altLang="ja-JP" sz="1400" dirty="0">
                <a:solidFill>
                  <a:schemeClr val="tx1"/>
                </a:solidFill>
                <a:latin typeface="HG丸ｺﾞｼｯｸM-PRO" pitchFamily="50" charset="-128"/>
                <a:ea typeface="HG丸ｺﾞｼｯｸM-PRO" pitchFamily="50" charset="-128"/>
              </a:rPr>
              <a:t>ついて</a:t>
            </a:r>
            <a:r>
              <a:rPr lang="ja-JP" altLang="ja-JP" sz="1400" dirty="0" smtClean="0">
                <a:solidFill>
                  <a:schemeClr val="tx1"/>
                </a:solidFill>
                <a:latin typeface="HG丸ｺﾞｼｯｸM-PRO" pitchFamily="50" charset="-128"/>
                <a:ea typeface="HG丸ｺﾞｼｯｸM-PRO" pitchFamily="50" charset="-128"/>
              </a:rPr>
              <a:t>は</a:t>
            </a:r>
            <a:r>
              <a:rPr lang="ja-JP" altLang="en-US" sz="1400" dirty="0" smtClean="0">
                <a:solidFill>
                  <a:schemeClr val="tx1"/>
                </a:solidFill>
                <a:latin typeface="HG丸ｺﾞｼｯｸM-PRO" pitchFamily="50" charset="-128"/>
                <a:ea typeface="HG丸ｺﾞｼｯｸM-PRO" pitchFamily="50" charset="-128"/>
              </a:rPr>
              <a:t>、</a:t>
            </a:r>
            <a:r>
              <a:rPr lang="ja-JP" altLang="ja-JP" sz="1400" dirty="0" smtClean="0">
                <a:solidFill>
                  <a:schemeClr val="tx1"/>
                </a:solidFill>
                <a:latin typeface="HG丸ｺﾞｼｯｸM-PRO" pitchFamily="50" charset="-128"/>
                <a:ea typeface="HG丸ｺﾞｼｯｸM-PRO" pitchFamily="50" charset="-128"/>
              </a:rPr>
              <a:t>人件費</a:t>
            </a:r>
            <a:r>
              <a:rPr lang="ja-JP" altLang="ja-JP" sz="1400" dirty="0">
                <a:solidFill>
                  <a:schemeClr val="tx1"/>
                </a:solidFill>
                <a:latin typeface="HG丸ｺﾞｼｯｸM-PRO" pitchFamily="50" charset="-128"/>
                <a:ea typeface="HG丸ｺﾞｼｯｸM-PRO" pitchFamily="50" charset="-128"/>
              </a:rPr>
              <a:t>や交通費などの業務実施に必要な直接</a:t>
            </a:r>
            <a:r>
              <a:rPr lang="ja-JP" altLang="ja-JP" sz="1400" dirty="0" smtClean="0">
                <a:solidFill>
                  <a:schemeClr val="tx1"/>
                </a:solidFill>
                <a:latin typeface="HG丸ｺﾞｼｯｸM-PRO" pitchFamily="50" charset="-128"/>
                <a:ea typeface="HG丸ｺﾞｼｯｸM-PRO" pitchFamily="50" charset="-128"/>
              </a:rPr>
              <a:t>経費</a:t>
            </a:r>
            <a:r>
              <a:rPr lang="ja-JP" altLang="en-US" sz="1400" dirty="0" smtClean="0">
                <a:solidFill>
                  <a:schemeClr val="tx1"/>
                </a:solidFill>
                <a:latin typeface="HG丸ｺﾞｼｯｸM-PRO" pitchFamily="50" charset="-128"/>
                <a:ea typeface="HG丸ｺﾞｼｯｸM-PRO" pitchFamily="50" charset="-128"/>
              </a:rPr>
              <a:t>（通産省自動車課長の指</a:t>
            </a:r>
            <a:endParaRPr lang="en-US" altLang="ja-JP" sz="1400" dirty="0" smtClean="0">
              <a:solidFill>
                <a:schemeClr val="tx1"/>
              </a:solidFill>
              <a:latin typeface="HG丸ｺﾞｼｯｸM-PRO" pitchFamily="50" charset="-128"/>
              <a:ea typeface="HG丸ｺﾞｼｯｸM-PRO" pitchFamily="50" charset="-128"/>
            </a:endParaRPr>
          </a:p>
          <a:p>
            <a:r>
              <a:rPr lang="ja-JP" altLang="en-US" sz="1400" dirty="0" smtClean="0">
                <a:solidFill>
                  <a:schemeClr val="tx1"/>
                </a:solidFill>
                <a:latin typeface="HG丸ｺﾞｼｯｸM-PRO" pitchFamily="50" charset="-128"/>
                <a:ea typeface="HG丸ｺﾞｼｯｸM-PRO" pitchFamily="50" charset="-128"/>
              </a:rPr>
              <a:t>　導文書：昭和</a:t>
            </a:r>
            <a:r>
              <a:rPr lang="en-US" altLang="ja-JP" sz="1400" dirty="0" smtClean="0">
                <a:solidFill>
                  <a:schemeClr val="tx1"/>
                </a:solidFill>
                <a:latin typeface="HG丸ｺﾞｼｯｸM-PRO" pitchFamily="50" charset="-128"/>
                <a:ea typeface="HG丸ｺﾞｼｯｸM-PRO" pitchFamily="50" charset="-128"/>
              </a:rPr>
              <a:t>52</a:t>
            </a:r>
            <a:r>
              <a:rPr lang="ja-JP" altLang="en-US" sz="1400" dirty="0" smtClean="0">
                <a:solidFill>
                  <a:schemeClr val="tx1"/>
                </a:solidFill>
                <a:latin typeface="HG丸ｺﾞｼｯｸM-PRO" pitchFamily="50" charset="-128"/>
                <a:ea typeface="HG丸ｺﾞｼｯｸM-PRO" pitchFamily="50" charset="-128"/>
              </a:rPr>
              <a:t>年）とされており、</a:t>
            </a:r>
            <a:r>
              <a:rPr lang="ja-JP" altLang="en-US" sz="1400" b="1" u="sng" dirty="0" smtClean="0">
                <a:solidFill>
                  <a:srgbClr val="FF0000"/>
                </a:solidFill>
                <a:latin typeface="HG丸ｺﾞｼｯｸM-PRO" pitchFamily="50" charset="-128"/>
                <a:ea typeface="HG丸ｺﾞｼｯｸM-PRO" pitchFamily="50" charset="-128"/>
              </a:rPr>
              <a:t>同システム利用料金は、業務実施に必要な直接経費に該当するということ</a:t>
            </a:r>
            <a:endParaRPr lang="en-US" altLang="ja-JP" sz="1400" b="1" u="sng" dirty="0" smtClean="0">
              <a:solidFill>
                <a:srgbClr val="FF0000"/>
              </a:solidFill>
              <a:latin typeface="HG丸ｺﾞｼｯｸM-PRO" pitchFamily="50" charset="-128"/>
              <a:ea typeface="HG丸ｺﾞｼｯｸM-PRO" pitchFamily="50" charset="-128"/>
            </a:endParaRPr>
          </a:p>
          <a:p>
            <a:r>
              <a:rPr lang="ja-JP" altLang="en-US" sz="1400" b="1" dirty="0" smtClean="0">
                <a:solidFill>
                  <a:srgbClr val="FF0000"/>
                </a:solidFill>
                <a:latin typeface="HG丸ｺﾞｼｯｸM-PRO" pitchFamily="50" charset="-128"/>
                <a:ea typeface="HG丸ｺﾞｼｯｸM-PRO" pitchFamily="50" charset="-128"/>
              </a:rPr>
              <a:t>　</a:t>
            </a:r>
            <a:r>
              <a:rPr lang="ja-JP" altLang="en-US" sz="1400" b="1" u="sng" dirty="0" smtClean="0">
                <a:solidFill>
                  <a:srgbClr val="FF0000"/>
                </a:solidFill>
                <a:latin typeface="HG丸ｺﾞｼｯｸM-PRO" pitchFamily="50" charset="-128"/>
                <a:ea typeface="HG丸ｺﾞｼｯｸM-PRO" pitchFamily="50" charset="-128"/>
              </a:rPr>
              <a:t>が、経産省自動車課の見解である。従って、ユーザーに負担を求めることができると考えられる。</a:t>
            </a:r>
            <a:endParaRPr lang="en-US" altLang="ja-JP" sz="1400" b="1" u="sng" dirty="0">
              <a:solidFill>
                <a:srgbClr val="FF0000"/>
              </a:solidFill>
              <a:latin typeface="HG丸ｺﾞｼｯｸM-PRO" pitchFamily="50" charset="-128"/>
              <a:ea typeface="HG丸ｺﾞｼｯｸM-PRO" pitchFamily="50" charset="-128"/>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14649</TotalTime>
  <Words>3440</Words>
  <Application>Microsoft Office PowerPoint</Application>
  <PresentationFormat>A4 210 x 297 mm</PresentationFormat>
  <Paragraphs>1027</Paragraphs>
  <Slides>38</Slides>
  <Notes>33</Notes>
  <HiddenSlides>0</HiddenSlides>
  <MMClips>0</MMClips>
  <ScaleCrop>false</ScaleCrop>
  <HeadingPairs>
    <vt:vector size="6" baseType="variant">
      <vt:variant>
        <vt:lpstr>テーマ</vt:lpstr>
      </vt:variant>
      <vt:variant>
        <vt:i4>1</vt:i4>
      </vt:variant>
      <vt:variant>
        <vt:lpstr>埋め込まれた OLE サーバー</vt:lpstr>
      </vt:variant>
      <vt:variant>
        <vt:i4>2</vt:i4>
      </vt:variant>
      <vt:variant>
        <vt:lpstr>スライド タイトル</vt:lpstr>
      </vt:variant>
      <vt:variant>
        <vt:i4>38</vt:i4>
      </vt:variant>
    </vt:vector>
  </HeadingPairs>
  <TitlesOfParts>
    <vt:vector size="41" baseType="lpstr">
      <vt:lpstr>Office テーマ</vt:lpstr>
      <vt:lpstr>Worksheet</vt:lpstr>
      <vt:lpstr>グラフ</vt:lpstr>
      <vt:lpstr>OSS導入に向けた対応等について</vt:lpstr>
      <vt:lpstr>スライド 2</vt:lpstr>
      <vt:lpstr>１）平成29年度中に新たな稼働地域となるのは、17の自治体となる予定（平成29年3月現在）。　　</vt:lpstr>
      <vt:lpstr>　３．OSS抜本的拡大後の関係機関との連携について</vt:lpstr>
      <vt:lpstr>スライド 5</vt:lpstr>
      <vt:lpstr>スライド 6</vt:lpstr>
      <vt:lpstr>スライド 7</vt:lpstr>
      <vt:lpstr>スライド 8</vt:lpstr>
      <vt:lpstr>スライド 9</vt:lpstr>
      <vt:lpstr>スライド 10</vt:lpstr>
      <vt:lpstr>スライド 11</vt:lpstr>
      <vt:lpstr>スライド 12</vt:lpstr>
      <vt:lpstr>スライド 13</vt:lpstr>
      <vt:lpstr>スライド 14</vt:lpstr>
      <vt:lpstr>スライド 15</vt:lpstr>
      <vt:lpstr>スライド 16</vt:lpstr>
      <vt:lpstr>スライド 17</vt:lpstr>
      <vt:lpstr>スライド 18</vt:lpstr>
      <vt:lpstr>スライド 19</vt:lpstr>
      <vt:lpstr>スライド 20</vt:lpstr>
      <vt:lpstr>スライド 21</vt:lpstr>
      <vt:lpstr>スライド 22</vt:lpstr>
      <vt:lpstr>スライド 23</vt:lpstr>
      <vt:lpstr>スライド 24</vt:lpstr>
      <vt:lpstr>スライド 25</vt:lpstr>
      <vt:lpstr>スライド 26</vt:lpstr>
      <vt:lpstr>スライド 27</vt:lpstr>
      <vt:lpstr>スライド 28</vt:lpstr>
      <vt:lpstr>スライド 29</vt:lpstr>
      <vt:lpstr>スライド 30</vt:lpstr>
      <vt:lpstr>スライド 31</vt:lpstr>
      <vt:lpstr>OSS申請共同利用システムについて</vt:lpstr>
      <vt:lpstr>スライド 33</vt:lpstr>
      <vt:lpstr>スライド 34</vt:lpstr>
      <vt:lpstr>スライド 35</vt:lpstr>
      <vt:lpstr>スライド 36</vt:lpstr>
      <vt:lpstr>スライド 37</vt:lpstr>
      <vt:lpstr>１）利用料金</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代行センター職員研修会 ＯＳＳ稼働開始に向けた準備作業</dc:title>
  <dc:creator>NEC-USER</dc:creator>
  <cp:lastModifiedBy>yagihashi</cp:lastModifiedBy>
  <cp:revision>1066</cp:revision>
  <dcterms:created xsi:type="dcterms:W3CDTF">2014-11-17T14:39:48Z</dcterms:created>
  <dcterms:modified xsi:type="dcterms:W3CDTF">2017-05-26T00:57:20Z</dcterms:modified>
</cp:coreProperties>
</file>