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1" r:id="rId2"/>
    <p:sldId id="272" r:id="rId3"/>
    <p:sldId id="276" r:id="rId4"/>
    <p:sldId id="274" r:id="rId5"/>
    <p:sldId id="261" r:id="rId6"/>
    <p:sldId id="262" r:id="rId7"/>
    <p:sldId id="275" r:id="rId8"/>
    <p:sldId id="267" r:id="rId9"/>
    <p:sldId id="270" r:id="rId10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kahashi" initials="t" lastIdx="3" clrIdx="0">
    <p:extLst>
      <p:ext uri="{19B8F6BF-5375-455C-9EA6-DF929625EA0E}">
        <p15:presenceInfo xmlns:p15="http://schemas.microsoft.com/office/powerpoint/2012/main" userId="takahash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E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9786" cy="498693"/>
          </a:xfrm>
          <a:prstGeom prst="rect">
            <a:avLst/>
          </a:prstGeom>
        </p:spPr>
        <p:txBody>
          <a:bodyPr vert="horz" lIns="92227" tIns="46113" rIns="92227" bIns="461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2227" tIns="46113" rIns="92227" bIns="46113" rtlCol="0"/>
          <a:lstStyle>
            <a:lvl1pPr algn="r">
              <a:defRPr sz="1200"/>
            </a:lvl1pPr>
          </a:lstStyle>
          <a:p>
            <a:fld id="{F086E68C-5C28-4FA7-96FA-82F558401E70}" type="datetimeFigureOut">
              <a:rPr kumimoji="1" lang="ja-JP" altLang="en-US" smtClean="0"/>
              <a:t>2017/5/25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27" tIns="46113" rIns="92227" bIns="461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83308"/>
            <a:ext cx="5445760" cy="3913615"/>
          </a:xfrm>
          <a:prstGeom prst="rect">
            <a:avLst/>
          </a:prstGeom>
        </p:spPr>
        <p:txBody>
          <a:bodyPr vert="horz" lIns="92227" tIns="46113" rIns="92227" bIns="4611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40647"/>
            <a:ext cx="2949786" cy="498692"/>
          </a:xfrm>
          <a:prstGeom prst="rect">
            <a:avLst/>
          </a:prstGeom>
        </p:spPr>
        <p:txBody>
          <a:bodyPr vert="horz" lIns="92227" tIns="46113" rIns="92227" bIns="461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8692"/>
          </a:xfrm>
          <a:prstGeom prst="rect">
            <a:avLst/>
          </a:prstGeom>
        </p:spPr>
        <p:txBody>
          <a:bodyPr vert="horz" lIns="92227" tIns="46113" rIns="92227" bIns="46113" rtlCol="0" anchor="b"/>
          <a:lstStyle>
            <a:lvl1pPr algn="r">
              <a:defRPr sz="1200"/>
            </a:lvl1pPr>
          </a:lstStyle>
          <a:p>
            <a:fld id="{B2F29FCB-8995-4ED8-B508-D10A9C26F0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650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29FCB-8995-4ED8-B508-D10A9C26F0A8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4317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29FCB-8995-4ED8-B508-D10A9C26F0A8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6859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29FCB-8995-4ED8-B508-D10A9C26F0A8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6273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D327D-357D-4FD5-B984-1E6163A3DDB4}" type="datetime1">
              <a:rPr kumimoji="1" lang="ja-JP" altLang="en-US" smtClean="0"/>
              <a:t>2017/5/25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20170214_</a:t>
            </a:r>
            <a:r>
              <a:rPr kumimoji="1" lang="ja-JP" altLang="en-US"/>
              <a:t>完了通知</a:t>
            </a:r>
            <a:r>
              <a:rPr kumimoji="1" lang="en-US" altLang="ja-JP"/>
              <a:t>Excel</a:t>
            </a:r>
            <a:r>
              <a:rPr kumimoji="1" lang="ja-JP" altLang="en-US"/>
              <a:t>アップロード（</a:t>
            </a:r>
            <a:r>
              <a:rPr kumimoji="1" lang="en-US" altLang="ja-JP"/>
              <a:t>MSP</a:t>
            </a:r>
            <a:r>
              <a:rPr kumimoji="1" lang="ja-JP" altLang="en-US"/>
              <a:t>社内用）</a:t>
            </a:r>
            <a:r>
              <a:rPr kumimoji="1" lang="en-US" altLang="ja-JP"/>
              <a:t>.pptx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CDB-FF05-4325-9B86-2FC066294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3475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F7D9D-4526-4408-BE9B-AEA9237B4E66}" type="datetime1">
              <a:rPr kumimoji="1" lang="ja-JP" altLang="en-US" smtClean="0"/>
              <a:t>2017/5/25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20170214_</a:t>
            </a:r>
            <a:r>
              <a:rPr kumimoji="1" lang="ja-JP" altLang="en-US"/>
              <a:t>完了通知</a:t>
            </a:r>
            <a:r>
              <a:rPr kumimoji="1" lang="en-US" altLang="ja-JP"/>
              <a:t>Excel</a:t>
            </a:r>
            <a:r>
              <a:rPr kumimoji="1" lang="ja-JP" altLang="en-US"/>
              <a:t>アップロード（</a:t>
            </a:r>
            <a:r>
              <a:rPr kumimoji="1" lang="en-US" altLang="ja-JP"/>
              <a:t>MSP</a:t>
            </a:r>
            <a:r>
              <a:rPr kumimoji="1" lang="ja-JP" altLang="en-US"/>
              <a:t>社内用）</a:t>
            </a:r>
            <a:r>
              <a:rPr kumimoji="1" lang="en-US" altLang="ja-JP"/>
              <a:t>.pptx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CDB-FF05-4325-9B86-2FC066294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0744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9E9FD-2B09-4614-A8A8-57026C8F038B}" type="datetime1">
              <a:rPr kumimoji="1" lang="ja-JP" altLang="en-US" smtClean="0"/>
              <a:t>2017/5/25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20170214_</a:t>
            </a:r>
            <a:r>
              <a:rPr kumimoji="1" lang="ja-JP" altLang="en-US"/>
              <a:t>完了通知</a:t>
            </a:r>
            <a:r>
              <a:rPr kumimoji="1" lang="en-US" altLang="ja-JP"/>
              <a:t>Excel</a:t>
            </a:r>
            <a:r>
              <a:rPr kumimoji="1" lang="ja-JP" altLang="en-US"/>
              <a:t>アップロード（</a:t>
            </a:r>
            <a:r>
              <a:rPr kumimoji="1" lang="en-US" altLang="ja-JP"/>
              <a:t>MSP</a:t>
            </a:r>
            <a:r>
              <a:rPr kumimoji="1" lang="ja-JP" altLang="en-US"/>
              <a:t>社内用）</a:t>
            </a:r>
            <a:r>
              <a:rPr kumimoji="1" lang="en-US" altLang="ja-JP"/>
              <a:t>.pptx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CDB-FF05-4325-9B86-2FC066294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8832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FDF32-3DD1-48E2-997C-97C1479D07D6}" type="datetime1">
              <a:rPr kumimoji="1" lang="ja-JP" altLang="en-US" smtClean="0"/>
              <a:t>2017/5/25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20170214_</a:t>
            </a:r>
            <a:r>
              <a:rPr kumimoji="1" lang="ja-JP" altLang="en-US"/>
              <a:t>完了通知</a:t>
            </a:r>
            <a:r>
              <a:rPr kumimoji="1" lang="en-US" altLang="ja-JP"/>
              <a:t>Excel</a:t>
            </a:r>
            <a:r>
              <a:rPr kumimoji="1" lang="ja-JP" altLang="en-US"/>
              <a:t>アップロード（</a:t>
            </a:r>
            <a:r>
              <a:rPr kumimoji="1" lang="en-US" altLang="ja-JP"/>
              <a:t>MSP</a:t>
            </a:r>
            <a:r>
              <a:rPr kumimoji="1" lang="ja-JP" altLang="en-US"/>
              <a:t>社内用）</a:t>
            </a:r>
            <a:r>
              <a:rPr kumimoji="1" lang="en-US" altLang="ja-JP"/>
              <a:t>.pptx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CDB-FF05-4325-9B86-2FC066294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2707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40B16-2036-493E-B01D-CF1C1DB05C02}" type="datetime1">
              <a:rPr kumimoji="1" lang="ja-JP" altLang="en-US" smtClean="0"/>
              <a:t>2017/5/25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20170214_</a:t>
            </a:r>
            <a:r>
              <a:rPr kumimoji="1" lang="ja-JP" altLang="en-US"/>
              <a:t>完了通知</a:t>
            </a:r>
            <a:r>
              <a:rPr kumimoji="1" lang="en-US" altLang="ja-JP"/>
              <a:t>Excel</a:t>
            </a:r>
            <a:r>
              <a:rPr kumimoji="1" lang="ja-JP" altLang="en-US"/>
              <a:t>アップロード（</a:t>
            </a:r>
            <a:r>
              <a:rPr kumimoji="1" lang="en-US" altLang="ja-JP"/>
              <a:t>MSP</a:t>
            </a:r>
            <a:r>
              <a:rPr kumimoji="1" lang="ja-JP" altLang="en-US"/>
              <a:t>社内用）</a:t>
            </a:r>
            <a:r>
              <a:rPr kumimoji="1" lang="en-US" altLang="ja-JP"/>
              <a:t>.pptx</a:t>
            </a:r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CDB-FF05-4325-9B86-2FC066294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511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2BABD-DEB9-4234-97F1-3682A0F605EA}" type="datetime1">
              <a:rPr kumimoji="1" lang="ja-JP" altLang="en-US" smtClean="0"/>
              <a:t>2017/5/25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20170214_</a:t>
            </a:r>
            <a:r>
              <a:rPr kumimoji="1" lang="ja-JP" altLang="en-US"/>
              <a:t>完了通知</a:t>
            </a:r>
            <a:r>
              <a:rPr kumimoji="1" lang="en-US" altLang="ja-JP"/>
              <a:t>Excel</a:t>
            </a:r>
            <a:r>
              <a:rPr kumimoji="1" lang="ja-JP" altLang="en-US"/>
              <a:t>アップロード（</a:t>
            </a:r>
            <a:r>
              <a:rPr kumimoji="1" lang="en-US" altLang="ja-JP"/>
              <a:t>MSP</a:t>
            </a:r>
            <a:r>
              <a:rPr kumimoji="1" lang="ja-JP" altLang="en-US"/>
              <a:t>社内用）</a:t>
            </a:r>
            <a:r>
              <a:rPr kumimoji="1" lang="en-US" altLang="ja-JP"/>
              <a:t>.pptx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CDB-FF05-4325-9B86-2FC066294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5167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2E592-3E98-4D1C-A551-F3D4C2CC5934}" type="datetime1">
              <a:rPr kumimoji="1" lang="ja-JP" altLang="en-US" smtClean="0"/>
              <a:t>2017/5/25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20170214_</a:t>
            </a:r>
            <a:r>
              <a:rPr kumimoji="1" lang="ja-JP" altLang="en-US"/>
              <a:t>完了通知</a:t>
            </a:r>
            <a:r>
              <a:rPr kumimoji="1" lang="en-US" altLang="ja-JP"/>
              <a:t>Excel</a:t>
            </a:r>
            <a:r>
              <a:rPr kumimoji="1" lang="ja-JP" altLang="en-US"/>
              <a:t>アップロード（</a:t>
            </a:r>
            <a:r>
              <a:rPr kumimoji="1" lang="en-US" altLang="ja-JP"/>
              <a:t>MSP</a:t>
            </a:r>
            <a:r>
              <a:rPr kumimoji="1" lang="ja-JP" altLang="en-US"/>
              <a:t>社内用）</a:t>
            </a:r>
            <a:r>
              <a:rPr kumimoji="1" lang="en-US" altLang="ja-JP"/>
              <a:t>.pptx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CDB-FF05-4325-9B86-2FC066294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2617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D3A52-352B-4ED1-9409-0F5EDFD7A900}" type="datetime1">
              <a:rPr kumimoji="1" lang="ja-JP" altLang="en-US" smtClean="0"/>
              <a:t>2017/5/25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20170214_</a:t>
            </a:r>
            <a:r>
              <a:rPr kumimoji="1" lang="ja-JP" altLang="en-US"/>
              <a:t>完了通知</a:t>
            </a:r>
            <a:r>
              <a:rPr kumimoji="1" lang="en-US" altLang="ja-JP"/>
              <a:t>Excel</a:t>
            </a:r>
            <a:r>
              <a:rPr kumimoji="1" lang="ja-JP" altLang="en-US"/>
              <a:t>アップロード（</a:t>
            </a:r>
            <a:r>
              <a:rPr kumimoji="1" lang="en-US" altLang="ja-JP"/>
              <a:t>MSP</a:t>
            </a:r>
            <a:r>
              <a:rPr kumimoji="1" lang="ja-JP" altLang="en-US"/>
              <a:t>社内用）</a:t>
            </a:r>
            <a:r>
              <a:rPr kumimoji="1" lang="en-US" altLang="ja-JP"/>
              <a:t>.pptx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CDB-FF05-4325-9B86-2FC066294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093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7D3E7-E375-403B-9862-664D379CDFAF}" type="datetime1">
              <a:rPr kumimoji="1" lang="ja-JP" altLang="en-US" smtClean="0"/>
              <a:t>2017/5/25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20170214_</a:t>
            </a:r>
            <a:r>
              <a:rPr kumimoji="1" lang="ja-JP" altLang="en-US"/>
              <a:t>完了通知</a:t>
            </a:r>
            <a:r>
              <a:rPr kumimoji="1" lang="en-US" altLang="ja-JP"/>
              <a:t>Excel</a:t>
            </a:r>
            <a:r>
              <a:rPr kumimoji="1" lang="ja-JP" altLang="en-US"/>
              <a:t>アップロード（</a:t>
            </a:r>
            <a:r>
              <a:rPr kumimoji="1" lang="en-US" altLang="ja-JP"/>
              <a:t>MSP</a:t>
            </a:r>
            <a:r>
              <a:rPr kumimoji="1" lang="ja-JP" altLang="en-US"/>
              <a:t>社内用）</a:t>
            </a:r>
            <a:r>
              <a:rPr kumimoji="1" lang="en-US" altLang="ja-JP"/>
              <a:t>.pptx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CDB-FF05-4325-9B86-2FC066294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289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4351-B306-47A6-B0CD-41CD9FD51894}" type="datetime1">
              <a:rPr kumimoji="1" lang="ja-JP" altLang="en-US" smtClean="0"/>
              <a:t>2017/5/25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20170214_</a:t>
            </a:r>
            <a:r>
              <a:rPr kumimoji="1" lang="ja-JP" altLang="en-US"/>
              <a:t>完了通知</a:t>
            </a:r>
            <a:r>
              <a:rPr kumimoji="1" lang="en-US" altLang="ja-JP"/>
              <a:t>Excel</a:t>
            </a:r>
            <a:r>
              <a:rPr kumimoji="1" lang="ja-JP" altLang="en-US"/>
              <a:t>アップロード（</a:t>
            </a:r>
            <a:r>
              <a:rPr kumimoji="1" lang="en-US" altLang="ja-JP"/>
              <a:t>MSP</a:t>
            </a:r>
            <a:r>
              <a:rPr kumimoji="1" lang="ja-JP" altLang="en-US"/>
              <a:t>社内用）</a:t>
            </a:r>
            <a:r>
              <a:rPr kumimoji="1" lang="en-US" altLang="ja-JP"/>
              <a:t>.pptx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CDB-FF05-4325-9B86-2FC066294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2587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1F20E-2497-44BC-BAC4-1CED0EFF2B97}" type="datetime1">
              <a:rPr kumimoji="1" lang="ja-JP" altLang="en-US" smtClean="0"/>
              <a:t>2017/5/25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20170214_</a:t>
            </a:r>
            <a:r>
              <a:rPr kumimoji="1" lang="ja-JP" altLang="en-US"/>
              <a:t>完了通知</a:t>
            </a:r>
            <a:r>
              <a:rPr kumimoji="1" lang="en-US" altLang="ja-JP"/>
              <a:t>Excel</a:t>
            </a:r>
            <a:r>
              <a:rPr kumimoji="1" lang="ja-JP" altLang="en-US"/>
              <a:t>アップロード（</a:t>
            </a:r>
            <a:r>
              <a:rPr kumimoji="1" lang="en-US" altLang="ja-JP"/>
              <a:t>MSP</a:t>
            </a:r>
            <a:r>
              <a:rPr kumimoji="1" lang="ja-JP" altLang="en-US"/>
              <a:t>社内用）</a:t>
            </a:r>
            <a:r>
              <a:rPr kumimoji="1" lang="en-US" altLang="ja-JP"/>
              <a:t>.pptx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CDB-FF05-4325-9B86-2FC066294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6442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3C859-0926-4346-942F-CE0A6C7970DD}" type="datetime1">
              <a:rPr kumimoji="1" lang="ja-JP" altLang="en-US" smtClean="0"/>
              <a:t>2017/5/25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20170214_</a:t>
            </a:r>
            <a:r>
              <a:rPr kumimoji="1" lang="ja-JP" altLang="en-US"/>
              <a:t>完了通知</a:t>
            </a:r>
            <a:r>
              <a:rPr kumimoji="1" lang="en-US" altLang="ja-JP"/>
              <a:t>Excel</a:t>
            </a:r>
            <a:r>
              <a:rPr kumimoji="1" lang="ja-JP" altLang="en-US"/>
              <a:t>アップロード（</a:t>
            </a:r>
            <a:r>
              <a:rPr kumimoji="1" lang="en-US" altLang="ja-JP"/>
              <a:t>MSP</a:t>
            </a:r>
            <a:r>
              <a:rPr kumimoji="1" lang="ja-JP" altLang="en-US"/>
              <a:t>社内用）</a:t>
            </a:r>
            <a:r>
              <a:rPr kumimoji="1" lang="en-US" altLang="ja-JP"/>
              <a:t>.pptx</a:t>
            </a:r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F9CDB-FF05-4325-9B86-2FC066294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6770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4585750"/>
            <a:ext cx="9144000" cy="1953162"/>
          </a:xfrm>
        </p:spPr>
        <p:txBody>
          <a:bodyPr>
            <a:noAutofit/>
          </a:bodyPr>
          <a:lstStyle/>
          <a:p>
            <a:r>
              <a:rPr kumimoji="1" lang="ja-JP" altLang="en-US" sz="2800" dirty="0">
                <a:latin typeface="+mn-ea"/>
              </a:rPr>
              <a:t>平成</a:t>
            </a:r>
            <a:r>
              <a:rPr kumimoji="1" lang="en-US" altLang="ja-JP" sz="2800" dirty="0">
                <a:latin typeface="+mn-ea"/>
              </a:rPr>
              <a:t>29</a:t>
            </a:r>
            <a:r>
              <a:rPr kumimoji="1" lang="ja-JP" altLang="en-US" sz="2800" dirty="0">
                <a:latin typeface="+mn-ea"/>
              </a:rPr>
              <a:t>年</a:t>
            </a:r>
            <a:r>
              <a:rPr kumimoji="1" lang="en-US" altLang="ja-JP" sz="2800" dirty="0">
                <a:latin typeface="+mn-ea"/>
              </a:rPr>
              <a:t>6</a:t>
            </a:r>
            <a:r>
              <a:rPr kumimoji="1" lang="ja-JP" altLang="en-US" sz="2800" dirty="0">
                <a:latin typeface="+mn-ea"/>
              </a:rPr>
              <a:t>月</a:t>
            </a:r>
            <a:r>
              <a:rPr kumimoji="1" lang="en-US" altLang="ja-JP" sz="2800" dirty="0">
                <a:latin typeface="+mn-ea"/>
              </a:rPr>
              <a:t>1</a:t>
            </a:r>
            <a:r>
              <a:rPr kumimoji="1" lang="ja-JP" altLang="en-US" sz="2800" dirty="0">
                <a:latin typeface="+mn-ea"/>
              </a:rPr>
              <a:t>日</a:t>
            </a:r>
            <a:endParaRPr kumimoji="1" lang="en-US" altLang="ja-JP" sz="2800" dirty="0">
              <a:latin typeface="+mn-ea"/>
            </a:endParaRPr>
          </a:p>
          <a:p>
            <a:endParaRPr kumimoji="1" lang="en-US" altLang="ja-JP" sz="2800" dirty="0">
              <a:latin typeface="+mn-ea"/>
            </a:endParaRPr>
          </a:p>
          <a:p>
            <a:r>
              <a:rPr lang="ja-JP" altLang="en-US" sz="2800" dirty="0">
                <a:latin typeface="+mn-ea"/>
              </a:rPr>
              <a:t>自販連秋田県支部</a:t>
            </a:r>
            <a:endParaRPr kumimoji="1" lang="ja-JP" altLang="en-US" sz="2800" dirty="0">
              <a:latin typeface="+mn-ea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32228" y="266479"/>
            <a:ext cx="11127544" cy="304698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ja-JP" sz="4800" dirty="0">
              <a:solidFill>
                <a:schemeClr val="bg1"/>
              </a:solidFill>
            </a:endParaRPr>
          </a:p>
          <a:p>
            <a:pPr algn="ctr"/>
            <a:r>
              <a:rPr lang="ja-JP" altLang="en-US" sz="4800" dirty="0">
                <a:solidFill>
                  <a:schemeClr val="bg1"/>
                </a:solidFill>
              </a:rPr>
              <a:t>登録依頼システムによる</a:t>
            </a:r>
            <a:r>
              <a:rPr lang="en-US" altLang="ja-JP" sz="4800" dirty="0">
                <a:solidFill>
                  <a:schemeClr val="bg1"/>
                </a:solidFill>
              </a:rPr>
              <a:t/>
            </a:r>
            <a:br>
              <a:rPr lang="en-US" altLang="ja-JP" sz="4800" dirty="0">
                <a:solidFill>
                  <a:schemeClr val="bg1"/>
                </a:solidFill>
              </a:rPr>
            </a:br>
            <a:r>
              <a:rPr lang="ja-JP" altLang="en-US" sz="4800" dirty="0">
                <a:solidFill>
                  <a:schemeClr val="bg1"/>
                </a:solidFill>
              </a:rPr>
              <a:t>「登録完了通知」について</a:t>
            </a:r>
            <a:endParaRPr kumimoji="1" lang="en-US" altLang="ja-JP" sz="4800" dirty="0">
              <a:solidFill>
                <a:schemeClr val="bg1"/>
              </a:solidFill>
            </a:endParaRPr>
          </a:p>
          <a:p>
            <a:pPr algn="ctr"/>
            <a:endParaRPr lang="en-US" altLang="ja-JP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831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481159" y="6492875"/>
            <a:ext cx="592015" cy="365125"/>
          </a:xfrm>
        </p:spPr>
        <p:txBody>
          <a:bodyPr/>
          <a:lstStyle/>
          <a:p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cxnSp>
        <p:nvCxnSpPr>
          <p:cNvPr id="5" name="直線コネクタ 4"/>
          <p:cNvCxnSpPr/>
          <p:nvPr/>
        </p:nvCxnSpPr>
        <p:spPr>
          <a:xfrm>
            <a:off x="2613346" y="734297"/>
            <a:ext cx="6969645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2939972" y="211077"/>
            <a:ext cx="6316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ja-JP" alt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「登録完了通知」をシステム化する狙い</a:t>
            </a:r>
            <a:endParaRPr lang="en-US" altLang="ja-JP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167614" y="917741"/>
            <a:ext cx="1020024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n-ea"/>
              </a:rPr>
              <a:t>１．自販連秋田県支部（以下、自販連という。）では、</a:t>
            </a:r>
            <a:r>
              <a:rPr lang="ja-JP" altLang="en-US" sz="1600" dirty="0">
                <a:latin typeface="+mn-ea"/>
              </a:rPr>
              <a:t>平成３０年</a:t>
            </a:r>
            <a:r>
              <a:rPr lang="ja-JP" altLang="en-US" sz="1600" dirty="0" smtClean="0">
                <a:latin typeface="+mn-ea"/>
              </a:rPr>
              <a:t>１月か</a:t>
            </a:r>
            <a:r>
              <a:rPr lang="ja-JP" altLang="en-US" sz="1600" dirty="0">
                <a:latin typeface="+mn-ea"/>
              </a:rPr>
              <a:t>ら</a:t>
            </a:r>
            <a:r>
              <a:rPr lang="en-US" altLang="ja-JP" sz="1600" dirty="0" smtClean="0">
                <a:latin typeface="+mn-ea"/>
              </a:rPr>
              <a:t>OSS</a:t>
            </a:r>
            <a:r>
              <a:rPr lang="ja-JP" altLang="en-US" sz="1600" dirty="0">
                <a:latin typeface="+mn-ea"/>
              </a:rPr>
              <a:t>申請を開始する予定</a:t>
            </a:r>
            <a:r>
              <a:rPr lang="ja-JP" altLang="en-US" sz="1600" dirty="0" smtClean="0">
                <a:latin typeface="+mn-ea"/>
              </a:rPr>
              <a:t>です</a:t>
            </a:r>
            <a:r>
              <a:rPr lang="ja-JP" altLang="en-US" sz="1600" dirty="0">
                <a:latin typeface="+mn-ea"/>
              </a:rPr>
              <a:t>。</a:t>
            </a:r>
            <a:endParaRPr lang="en-US" altLang="ja-JP" sz="1600" dirty="0">
              <a:latin typeface="+mn-ea"/>
            </a:endParaRPr>
          </a:p>
          <a:p>
            <a:r>
              <a:rPr lang="ja-JP" altLang="en-US" sz="1600" dirty="0">
                <a:latin typeface="+mn-ea"/>
              </a:rPr>
              <a:t>　　その一環として、会員</a:t>
            </a:r>
            <a:r>
              <a:rPr lang="ja-JP" altLang="en-US" sz="1600" dirty="0" smtClean="0">
                <a:latin typeface="+mn-ea"/>
              </a:rPr>
              <a:t>ディーラーの皆様</a:t>
            </a:r>
            <a:r>
              <a:rPr lang="ja-JP" altLang="en-US" sz="1600" dirty="0">
                <a:latin typeface="+mn-ea"/>
              </a:rPr>
              <a:t>へ、迅速に登録完了データ等を</a:t>
            </a:r>
            <a:r>
              <a:rPr lang="ja-JP" altLang="en-US" sz="1600" dirty="0" smtClean="0">
                <a:latin typeface="+mn-ea"/>
              </a:rPr>
              <a:t>お知らせすること</a:t>
            </a:r>
            <a:r>
              <a:rPr lang="ja-JP" altLang="en-US" sz="1600" dirty="0">
                <a:latin typeface="+mn-ea"/>
              </a:rPr>
              <a:t>で</a:t>
            </a:r>
            <a:r>
              <a:rPr lang="ja-JP" altLang="en-US" sz="1600" dirty="0" smtClean="0">
                <a:latin typeface="+mn-ea"/>
              </a:rPr>
              <a:t>、業務処理</a:t>
            </a:r>
            <a:r>
              <a:rPr lang="ja-JP" altLang="en-US" sz="1600" dirty="0">
                <a:latin typeface="+mn-ea"/>
              </a:rPr>
              <a:t>の効率化が</a:t>
            </a:r>
            <a:r>
              <a:rPr lang="ja-JP" altLang="en-US" sz="1600" dirty="0" smtClean="0">
                <a:latin typeface="+mn-ea"/>
              </a:rPr>
              <a:t>図られるよう種々</a:t>
            </a:r>
            <a:r>
              <a:rPr lang="ja-JP" altLang="en-US" sz="1600" dirty="0">
                <a:latin typeface="+mn-ea"/>
              </a:rPr>
              <a:t>の取り組みを進めて</a:t>
            </a:r>
            <a:r>
              <a:rPr lang="ja-JP" altLang="en-US" sz="1600" dirty="0" smtClean="0">
                <a:latin typeface="+mn-ea"/>
              </a:rPr>
              <a:t>いるところで</a:t>
            </a:r>
            <a:r>
              <a:rPr lang="ja-JP" altLang="en-US" sz="1600" dirty="0">
                <a:latin typeface="+mn-ea"/>
              </a:rPr>
              <a:t>す</a:t>
            </a:r>
            <a:r>
              <a:rPr lang="ja-JP" altLang="en-US" sz="1600" dirty="0" smtClean="0">
                <a:latin typeface="+mn-ea"/>
              </a:rPr>
              <a:t>。</a:t>
            </a:r>
            <a:endParaRPr lang="en-US" altLang="ja-JP" sz="1600" dirty="0">
              <a:latin typeface="+mn-ea"/>
            </a:endParaRPr>
          </a:p>
          <a:p>
            <a:endParaRPr kumimoji="1" lang="en-US" altLang="ja-JP" sz="1600" dirty="0">
              <a:latin typeface="+mn-ea"/>
            </a:endParaRPr>
          </a:p>
          <a:p>
            <a:r>
              <a:rPr lang="ja-JP" altLang="en-US" sz="1600" dirty="0">
                <a:latin typeface="+mn-ea"/>
              </a:rPr>
              <a:t>２．そこで</a:t>
            </a:r>
            <a:r>
              <a:rPr lang="ja-JP" altLang="en-US" sz="1600" dirty="0" smtClean="0">
                <a:latin typeface="+mn-ea"/>
              </a:rPr>
              <a:t>、この度口座振替請求書を廃止し、「</a:t>
            </a:r>
            <a:r>
              <a:rPr lang="ja-JP" altLang="en-US" sz="1600" dirty="0">
                <a:latin typeface="+mn-ea"/>
              </a:rPr>
              <a:t>代納通知書」並びに「登録完了通知書」を</a:t>
            </a:r>
            <a:r>
              <a:rPr lang="en-US" altLang="ja-JP" sz="1600" dirty="0" smtClean="0">
                <a:latin typeface="+mn-ea"/>
              </a:rPr>
              <a:t>WEB</a:t>
            </a:r>
            <a:r>
              <a:rPr lang="ja-JP" altLang="en-US" sz="1600" dirty="0" smtClean="0">
                <a:latin typeface="+mn-ea"/>
              </a:rPr>
              <a:t>にアップロードすることにより、</a:t>
            </a:r>
            <a:r>
              <a:rPr lang="ja-JP" altLang="en-US" sz="1600" dirty="0">
                <a:latin typeface="+mn-ea"/>
              </a:rPr>
              <a:t>業務の迅速化</a:t>
            </a:r>
            <a:r>
              <a:rPr lang="ja-JP" altLang="en-US" sz="1600" dirty="0" smtClean="0">
                <a:latin typeface="+mn-ea"/>
              </a:rPr>
              <a:t>、効率化</a:t>
            </a:r>
            <a:r>
              <a:rPr lang="ja-JP" altLang="en-US" sz="1600" dirty="0">
                <a:latin typeface="+mn-ea"/>
              </a:rPr>
              <a:t>を図る</a:t>
            </a:r>
            <a:r>
              <a:rPr lang="ja-JP" altLang="en-US" sz="1600" dirty="0" smtClean="0">
                <a:latin typeface="+mn-ea"/>
              </a:rPr>
              <a:t>ことと致しました</a:t>
            </a:r>
            <a:r>
              <a:rPr lang="ja-JP" altLang="en-US" sz="1600" dirty="0">
                <a:latin typeface="+mn-ea"/>
              </a:rPr>
              <a:t>。</a:t>
            </a:r>
            <a:endParaRPr lang="en-US" altLang="ja-JP" sz="1600" dirty="0">
              <a:latin typeface="+mn-ea"/>
            </a:endParaRPr>
          </a:p>
          <a:p>
            <a:endParaRPr kumimoji="1" lang="en-US" altLang="ja-JP" sz="1600" dirty="0">
              <a:latin typeface="+mn-ea"/>
            </a:endParaRPr>
          </a:p>
          <a:p>
            <a:r>
              <a:rPr lang="ja-JP" altLang="en-US" sz="1600" dirty="0">
                <a:latin typeface="+mn-ea"/>
              </a:rPr>
              <a:t>３．具体的には、</a:t>
            </a:r>
            <a:r>
              <a:rPr lang="ja-JP" altLang="en-US" sz="1600" dirty="0" smtClean="0">
                <a:latin typeface="+mn-ea"/>
              </a:rPr>
              <a:t>自販連の登録業務</a:t>
            </a:r>
            <a:r>
              <a:rPr lang="ja-JP" altLang="en-US" sz="1600" dirty="0">
                <a:latin typeface="+mn-ea"/>
              </a:rPr>
              <a:t>終了後、データ（</a:t>
            </a:r>
            <a:r>
              <a:rPr lang="en-US" altLang="ja-JP" sz="1600" dirty="0">
                <a:latin typeface="+mn-ea"/>
              </a:rPr>
              <a:t>Excel</a:t>
            </a:r>
            <a:r>
              <a:rPr lang="ja-JP" altLang="en-US" sz="1600" dirty="0">
                <a:latin typeface="+mn-ea"/>
              </a:rPr>
              <a:t>ファイルにて）をサイトへアップロード致します。</a:t>
            </a:r>
            <a:endParaRPr lang="en-US" altLang="ja-JP" sz="1600" dirty="0">
              <a:latin typeface="+mn-ea"/>
            </a:endParaRPr>
          </a:p>
          <a:p>
            <a:r>
              <a:rPr lang="ja-JP" altLang="en-US" sz="1600" dirty="0">
                <a:latin typeface="+mn-ea"/>
              </a:rPr>
              <a:t>　　会員</a:t>
            </a:r>
            <a:r>
              <a:rPr kumimoji="1" lang="ja-JP" altLang="en-US" sz="1600" dirty="0" smtClean="0">
                <a:latin typeface="+mn-ea"/>
              </a:rPr>
              <a:t>ディーラー</a:t>
            </a:r>
            <a:r>
              <a:rPr kumimoji="1" lang="ja-JP" altLang="en-US" sz="1600" dirty="0">
                <a:latin typeface="+mn-ea"/>
              </a:rPr>
              <a:t>様はサイトへログインし、登録完了データを確認することができます。なお、必要であれば、ダウ</a:t>
            </a:r>
            <a:endParaRPr kumimoji="1" lang="en-US" altLang="ja-JP" sz="1600" dirty="0">
              <a:latin typeface="+mn-ea"/>
            </a:endParaRPr>
          </a:p>
          <a:p>
            <a:r>
              <a:rPr lang="ja-JP" altLang="en-US" sz="1600" dirty="0">
                <a:latin typeface="+mn-ea"/>
              </a:rPr>
              <a:t>　　</a:t>
            </a:r>
            <a:r>
              <a:rPr kumimoji="1" lang="ja-JP" altLang="en-US" sz="1600" dirty="0">
                <a:latin typeface="+mn-ea"/>
              </a:rPr>
              <a:t>ンロード</a:t>
            </a:r>
            <a:r>
              <a:rPr kumimoji="1" lang="ja-JP" altLang="en-US" sz="1600" dirty="0" smtClean="0">
                <a:latin typeface="+mn-ea"/>
              </a:rPr>
              <a:t>して</a:t>
            </a:r>
            <a:r>
              <a:rPr lang="ja-JP" altLang="en-US" sz="1600" dirty="0" smtClean="0">
                <a:latin typeface="+mn-ea"/>
              </a:rPr>
              <a:t>データ</a:t>
            </a:r>
            <a:r>
              <a:rPr lang="ja-JP" altLang="en-US" sz="1600" dirty="0">
                <a:latin typeface="+mn-ea"/>
              </a:rPr>
              <a:t>を活用する</a:t>
            </a:r>
            <a:r>
              <a:rPr lang="ja-JP" altLang="en-US" sz="1600" dirty="0" smtClean="0">
                <a:latin typeface="+mn-ea"/>
              </a:rPr>
              <a:t>こともできます</a:t>
            </a:r>
            <a:r>
              <a:rPr lang="ja-JP" altLang="en-US" sz="1600" dirty="0">
                <a:latin typeface="+mn-ea"/>
              </a:rPr>
              <a:t>。</a:t>
            </a:r>
            <a:endParaRPr lang="en-US" altLang="ja-JP" sz="1600" dirty="0">
              <a:latin typeface="+mn-ea"/>
            </a:endParaRPr>
          </a:p>
          <a:p>
            <a:endParaRPr kumimoji="1" lang="en-US" altLang="ja-JP" sz="1600" dirty="0">
              <a:latin typeface="+mn-ea"/>
            </a:endParaRPr>
          </a:p>
          <a:p>
            <a:r>
              <a:rPr lang="ja-JP" altLang="en-US" sz="1600" dirty="0">
                <a:latin typeface="+mn-ea"/>
              </a:rPr>
              <a:t>４．また、</a:t>
            </a:r>
            <a:r>
              <a:rPr lang="ja-JP" altLang="en-US" sz="1600" dirty="0" smtClean="0">
                <a:latin typeface="+mn-ea"/>
              </a:rPr>
              <a:t>自販連の登録業務終了後、</a:t>
            </a:r>
            <a:r>
              <a:rPr lang="ja-JP" altLang="en-US" sz="1600" dirty="0">
                <a:latin typeface="+mn-ea"/>
              </a:rPr>
              <a:t>登録完了データをサイトに</a:t>
            </a:r>
            <a:r>
              <a:rPr lang="ja-JP" altLang="en-US" sz="1600" dirty="0" smtClean="0">
                <a:latin typeface="+mn-ea"/>
              </a:rPr>
              <a:t>アップロードした際、希望するディーラー様に対してメール機能を活用し、</a:t>
            </a:r>
            <a:r>
              <a:rPr lang="ja-JP" altLang="en-US" sz="1600" dirty="0">
                <a:latin typeface="+mn-ea"/>
              </a:rPr>
              <a:t>アップロード完了メールを送信</a:t>
            </a:r>
            <a:r>
              <a:rPr lang="ja-JP" altLang="en-US" sz="1600" dirty="0" smtClean="0">
                <a:latin typeface="+mn-ea"/>
              </a:rPr>
              <a:t>することもできま</a:t>
            </a:r>
            <a:r>
              <a:rPr lang="ja-JP" altLang="en-US" sz="1600" dirty="0">
                <a:latin typeface="+mn-ea"/>
              </a:rPr>
              <a:t>す</a:t>
            </a:r>
            <a:r>
              <a:rPr lang="ja-JP" altLang="en-US" sz="1600" dirty="0" smtClean="0">
                <a:latin typeface="+mn-ea"/>
              </a:rPr>
              <a:t>。</a:t>
            </a:r>
            <a:endParaRPr lang="en-US" altLang="ja-JP" sz="1600" dirty="0">
              <a:latin typeface="+mn-ea"/>
            </a:endParaRPr>
          </a:p>
          <a:p>
            <a:r>
              <a:rPr lang="ja-JP" altLang="en-US" sz="1600" dirty="0">
                <a:latin typeface="+mn-ea"/>
              </a:rPr>
              <a:t>　  </a:t>
            </a:r>
            <a:r>
              <a:rPr kumimoji="1" lang="ja-JP" altLang="en-US" sz="1600" dirty="0">
                <a:latin typeface="+mn-ea"/>
              </a:rPr>
              <a:t>つきましては、</a:t>
            </a:r>
            <a:r>
              <a:rPr kumimoji="1" lang="ja-JP" altLang="en-US" sz="1600" b="1" u="sng" dirty="0">
                <a:latin typeface="+mn-ea"/>
              </a:rPr>
              <a:t>平成</a:t>
            </a:r>
            <a:r>
              <a:rPr kumimoji="1" lang="ja-JP" altLang="en-US" sz="1600" b="1" u="sng" dirty="0" smtClean="0">
                <a:latin typeface="+mn-ea"/>
              </a:rPr>
              <a:t>２９年８月</a:t>
            </a:r>
            <a:r>
              <a:rPr lang="ja-JP" altLang="en-US" sz="1600" b="1" u="sng" dirty="0">
                <a:latin typeface="+mn-ea"/>
              </a:rPr>
              <a:t>１</a:t>
            </a:r>
            <a:r>
              <a:rPr kumimoji="1" lang="ja-JP" altLang="en-US" sz="1600" b="1" u="sng" dirty="0" smtClean="0">
                <a:latin typeface="+mn-ea"/>
              </a:rPr>
              <a:t>日</a:t>
            </a:r>
            <a:r>
              <a:rPr kumimoji="1" lang="ja-JP" altLang="en-US" sz="1600" b="1" u="sng" dirty="0">
                <a:latin typeface="+mn-ea"/>
              </a:rPr>
              <a:t>より稼働</a:t>
            </a:r>
            <a:r>
              <a:rPr kumimoji="1" lang="ja-JP" altLang="en-US" sz="1600" dirty="0">
                <a:latin typeface="+mn-ea"/>
              </a:rPr>
              <a:t>を開始致しますので</a:t>
            </a:r>
            <a:r>
              <a:rPr kumimoji="1" lang="ja-JP" altLang="en-US" sz="1600" dirty="0" smtClean="0">
                <a:latin typeface="+mn-ea"/>
              </a:rPr>
              <a:t>、</a:t>
            </a:r>
            <a:r>
              <a:rPr lang="ja-JP" altLang="en-US" sz="1600" dirty="0" smtClean="0">
                <a:latin typeface="+mn-ea"/>
              </a:rPr>
              <a:t>よろし</a:t>
            </a:r>
            <a:r>
              <a:rPr lang="ja-JP" altLang="en-US" sz="1600" dirty="0">
                <a:latin typeface="+mn-ea"/>
              </a:rPr>
              <a:t>く</a:t>
            </a:r>
            <a:r>
              <a:rPr kumimoji="1" lang="ja-JP" altLang="en-US" sz="1600" dirty="0" smtClean="0">
                <a:latin typeface="+mn-ea"/>
              </a:rPr>
              <a:t>お願い</a:t>
            </a:r>
            <a:r>
              <a:rPr kumimoji="1" lang="ja-JP" altLang="en-US" sz="1600" dirty="0">
                <a:latin typeface="+mn-ea"/>
              </a:rPr>
              <a:t>致します。</a:t>
            </a:r>
            <a:endParaRPr kumimoji="1" lang="en-US" altLang="ja-JP" sz="1600" dirty="0">
              <a:latin typeface="+mn-ea"/>
            </a:endParaRPr>
          </a:p>
        </p:txBody>
      </p:sp>
      <p:sp>
        <p:nvSpPr>
          <p:cNvPr id="8" name="角丸四角形 41"/>
          <p:cNvSpPr/>
          <p:nvPr/>
        </p:nvSpPr>
        <p:spPr>
          <a:xfrm>
            <a:off x="1016753" y="4945019"/>
            <a:ext cx="1754582" cy="1227341"/>
          </a:xfrm>
          <a:prstGeom prst="roundRect">
            <a:avLst/>
          </a:prstGeom>
          <a:solidFill>
            <a:srgbClr val="009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346" y="5124475"/>
            <a:ext cx="749396" cy="890233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163" y="5026126"/>
            <a:ext cx="1236089" cy="1043355"/>
          </a:xfrm>
          <a:prstGeom prst="rect">
            <a:avLst/>
          </a:prstGeom>
        </p:spPr>
      </p:pic>
      <p:sp>
        <p:nvSpPr>
          <p:cNvPr id="11" name="Text Box 47"/>
          <p:cNvSpPr txBox="1">
            <a:spLocks noChangeArrowheads="1"/>
          </p:cNvSpPr>
          <p:nvPr/>
        </p:nvSpPr>
        <p:spPr bwMode="auto">
          <a:xfrm>
            <a:off x="4757049" y="6317315"/>
            <a:ext cx="32930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en-US" altLang="ja-JP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Internet</a:t>
            </a:r>
            <a:r>
              <a:rPr lang="ja-JP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上のアップロードサイト</a:t>
            </a:r>
            <a:endParaRPr lang="en-US" altLang="ja-JP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図 11" descr="Silhouette man in a &lt;strong&gt;office&lt;/strong&gt; by ben - A red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406" y="4770676"/>
            <a:ext cx="1779618" cy="1376906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>
            <a:off x="353631" y="6317315"/>
            <a:ext cx="3080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自販連秋田県支部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9228406" y="6317315"/>
            <a:ext cx="1877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dirty="0"/>
              <a:t>会員ディーラー様</a:t>
            </a:r>
          </a:p>
        </p:txBody>
      </p:sp>
      <p:sp>
        <p:nvSpPr>
          <p:cNvPr id="15" name="矢印: 左右 14"/>
          <p:cNvSpPr/>
          <p:nvPr/>
        </p:nvSpPr>
        <p:spPr>
          <a:xfrm>
            <a:off x="3341605" y="5327275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矢印: 左右 15"/>
          <p:cNvSpPr/>
          <p:nvPr/>
        </p:nvSpPr>
        <p:spPr>
          <a:xfrm>
            <a:off x="7538818" y="5327275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矢印: 下カーブ 16"/>
          <p:cNvSpPr/>
          <p:nvPr/>
        </p:nvSpPr>
        <p:spPr>
          <a:xfrm>
            <a:off x="2912012" y="4599144"/>
            <a:ext cx="6316393" cy="72813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557757" y="4656794"/>
            <a:ext cx="3080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登録完了通知メール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/>
        </p:nvSpPr>
        <p:spPr>
          <a:xfrm>
            <a:off x="661182" y="764187"/>
            <a:ext cx="10938803" cy="37228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336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00594" y="1"/>
            <a:ext cx="5695406" cy="679270"/>
          </a:xfrm>
        </p:spPr>
        <p:txBody>
          <a:bodyPr>
            <a:normAutofit fontScale="90000"/>
          </a:bodyPr>
          <a:lstStyle/>
          <a:p>
            <a:r>
              <a:rPr kumimoji="1" lang="ja-JP" altLang="en-US" sz="2900" dirty="0" smtClean="0">
                <a:solidFill>
                  <a:srgbClr val="00B050"/>
                </a:solidFill>
                <a:latin typeface="+mn-ea"/>
                <a:ea typeface="+mn-ea"/>
              </a:rPr>
              <a:t>預金口座振替請求書の廃止について</a:t>
            </a:r>
            <a:endParaRPr kumimoji="1" lang="ja-JP" altLang="en-US" sz="2900" dirty="0">
              <a:solidFill>
                <a:srgbClr val="00B050"/>
              </a:solidFill>
              <a:latin typeface="+mn-ea"/>
              <a:ea typeface="+mn-ea"/>
            </a:endParaRPr>
          </a:p>
        </p:txBody>
      </p:sp>
      <p:pic>
        <p:nvPicPr>
          <p:cNvPr id="8" name="図プレースホルダー 7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5263" r="5263"/>
          <a:stretch>
            <a:fillRect/>
          </a:stretch>
        </p:blipFill>
        <p:spPr>
          <a:xfrm>
            <a:off x="5730240" y="679270"/>
            <a:ext cx="5521234" cy="2569027"/>
          </a:xfrm>
          <a:prstGeom prst="rect">
            <a:avLst/>
          </a:prstGeom>
        </p:spPr>
      </p:pic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10245" y="1165725"/>
            <a:ext cx="10439989" cy="5398406"/>
          </a:xfrm>
        </p:spPr>
        <p:txBody>
          <a:bodyPr>
            <a:normAutofit fontScale="92500" lnSpcReduction="10000"/>
          </a:bodyPr>
          <a:lstStyle/>
          <a:p>
            <a:r>
              <a:rPr lang="ja-JP" altLang="en-US" dirty="0" smtClean="0"/>
              <a:t>現在の預金口座振替請求書は金額が変更となる度に、</a:t>
            </a:r>
            <a:endParaRPr lang="en-US" altLang="ja-JP" dirty="0" smtClean="0"/>
          </a:p>
          <a:p>
            <a:r>
              <a:rPr kumimoji="1" lang="ja-JP" altLang="en-US" dirty="0" smtClean="0"/>
              <a:t>正しい金額の請求書を登録センターへ提出する必要</a:t>
            </a:r>
            <a:endParaRPr kumimoji="1" lang="en-US" altLang="ja-JP" dirty="0" smtClean="0"/>
          </a:p>
          <a:p>
            <a:r>
              <a:rPr kumimoji="1" lang="ja-JP" altLang="en-US" dirty="0" smtClean="0"/>
              <a:t>があり、</a:t>
            </a:r>
            <a:r>
              <a:rPr lang="ja-JP" altLang="en-US" dirty="0" smtClean="0"/>
              <a:t>ディーラー会員様にとって非効率的でした。</a:t>
            </a:r>
            <a:endParaRPr lang="en-US" altLang="ja-JP" dirty="0" smtClean="0"/>
          </a:p>
          <a:p>
            <a:r>
              <a:rPr lang="ja-JP" altLang="en-US" dirty="0" smtClean="0"/>
              <a:t>（例）訂正した預金口座振替請求書を提出する為だけに</a:t>
            </a:r>
            <a:endParaRPr lang="en-US" altLang="ja-JP" dirty="0" smtClean="0"/>
          </a:p>
          <a:p>
            <a:r>
              <a:rPr lang="ja-JP" altLang="en-US" dirty="0" smtClean="0"/>
              <a:t>登録代行センターへ出向かなければなりませんでした。</a:t>
            </a:r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・</a:t>
            </a:r>
            <a:r>
              <a:rPr lang="en-US" altLang="ja-JP" dirty="0" smtClean="0"/>
              <a:t>8</a:t>
            </a:r>
            <a:r>
              <a:rPr lang="ja-JP" altLang="en-US" dirty="0" smtClean="0"/>
              <a:t>月</a:t>
            </a:r>
            <a:r>
              <a:rPr lang="en-US" altLang="ja-JP" dirty="0" smtClean="0"/>
              <a:t>1</a:t>
            </a:r>
            <a:r>
              <a:rPr lang="ja-JP" altLang="en-US" dirty="0" smtClean="0"/>
              <a:t>日からは登録が全て完了してから請求を確定　　　　　　　　　　　　　　　</a:t>
            </a:r>
            <a:r>
              <a:rPr lang="en-US" altLang="ja-JP" sz="2200" dirty="0">
                <a:solidFill>
                  <a:srgbClr val="FF0000"/>
                </a:solidFill>
              </a:rPr>
              <a:t>8</a:t>
            </a:r>
            <a:r>
              <a:rPr lang="ja-JP" altLang="en-US" sz="2200" dirty="0">
                <a:solidFill>
                  <a:srgbClr val="FF0000"/>
                </a:solidFill>
              </a:rPr>
              <a:t>月</a:t>
            </a:r>
            <a:r>
              <a:rPr lang="en-US" altLang="ja-JP" sz="2200" dirty="0">
                <a:solidFill>
                  <a:srgbClr val="FF0000"/>
                </a:solidFill>
              </a:rPr>
              <a:t>1</a:t>
            </a:r>
            <a:r>
              <a:rPr lang="ja-JP" altLang="en-US" sz="2200" dirty="0">
                <a:solidFill>
                  <a:srgbClr val="FF0000"/>
                </a:solidFill>
              </a:rPr>
              <a:t>日から提出が不要と</a:t>
            </a:r>
            <a:r>
              <a:rPr lang="ja-JP" altLang="en-US" sz="2200" dirty="0" smtClean="0">
                <a:solidFill>
                  <a:srgbClr val="FF0000"/>
                </a:solidFill>
              </a:rPr>
              <a:t>なります。</a:t>
            </a:r>
            <a:endParaRPr lang="en-US" altLang="ja-JP" sz="2200" dirty="0" smtClean="0"/>
          </a:p>
          <a:p>
            <a:r>
              <a:rPr lang="ja-JP" altLang="en-US" dirty="0" smtClean="0"/>
              <a:t>しますので、差額が発生しません。　　　　　　　　　　　　　　　　　　　　　　　　　　　　　　</a:t>
            </a:r>
            <a:r>
              <a:rPr lang="ja-JP" altLang="en-US" dirty="0" smtClean="0">
                <a:solidFill>
                  <a:srgbClr val="FF0000"/>
                </a:solidFill>
              </a:rPr>
              <a:t>（</a:t>
            </a:r>
            <a:r>
              <a:rPr lang="ja-JP" altLang="en-US" dirty="0" smtClean="0">
                <a:solidFill>
                  <a:srgbClr val="FF0000"/>
                </a:solidFill>
              </a:rPr>
              <a:t>軽自動車協会への提出も不要です。）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r>
              <a:rPr lang="ja-JP" altLang="en-US" dirty="0" smtClean="0"/>
              <a:t>・請求内容については</a:t>
            </a:r>
            <a:r>
              <a:rPr lang="en-US" altLang="ja-JP" dirty="0" smtClean="0"/>
              <a:t>WEB</a:t>
            </a:r>
            <a:r>
              <a:rPr lang="ja-JP" altLang="en-US" dirty="0" smtClean="0"/>
              <a:t>で確認ができます。　　　　　　　　　　　　　　　　　　　　　</a:t>
            </a:r>
            <a:endParaRPr lang="en-US" altLang="ja-JP" sz="2200" dirty="0" smtClean="0">
              <a:solidFill>
                <a:srgbClr val="FF0000"/>
              </a:solidFill>
            </a:endParaRPr>
          </a:p>
          <a:p>
            <a:r>
              <a:rPr lang="ja-JP" altLang="en-US" dirty="0" smtClean="0"/>
              <a:t>・</a:t>
            </a:r>
            <a:r>
              <a:rPr lang="ja-JP" altLang="en-US" dirty="0" smtClean="0"/>
              <a:t>会員の口座引落としは登録日から</a:t>
            </a:r>
            <a:r>
              <a:rPr lang="en-US" altLang="ja-JP" dirty="0" smtClean="0"/>
              <a:t>4</a:t>
            </a:r>
            <a:r>
              <a:rPr lang="ja-JP" altLang="en-US" dirty="0" smtClean="0"/>
              <a:t>営業日後となります。</a:t>
            </a:r>
            <a:endParaRPr lang="en-US" altLang="ja-JP" dirty="0" smtClean="0"/>
          </a:p>
          <a:p>
            <a:r>
              <a:rPr lang="ja-JP" altLang="en-US" dirty="0" smtClean="0"/>
              <a:t>（例）登録日が月曜日→口座引落としは金曜日　　　　　　　　　　　　　　　　　　　　　　</a:t>
            </a:r>
            <a:r>
              <a:rPr lang="ja-JP" altLang="en-US" sz="2200" dirty="0">
                <a:solidFill>
                  <a:srgbClr val="FF0000"/>
                </a:solidFill>
              </a:rPr>
              <a:t>登録依頼書のみ提出ください。 </a:t>
            </a:r>
            <a:r>
              <a:rPr lang="ja-JP" altLang="en-US" dirty="0" smtClean="0"/>
              <a:t>　　　　　　　　　　　　　　　　　　　　　　　　　　　　</a:t>
            </a:r>
            <a:r>
              <a:rPr kumimoji="1" lang="ja-JP" altLang="en-US" dirty="0" smtClean="0"/>
              <a:t>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</a:t>
            </a:r>
            <a:r>
              <a:rPr lang="ja-JP" altLang="en-US" dirty="0"/>
              <a:t>　　</a:t>
            </a:r>
            <a:r>
              <a:rPr lang="ja-JP" altLang="en-US" dirty="0" smtClean="0"/>
              <a:t>　　　　　　　　　　　　　　　　　　　　　　　　　　　　　　　　　　　　　　　　　　　　　　　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r>
              <a:rPr lang="ja-JP" altLang="en-US" dirty="0" smtClean="0"/>
              <a:t>・但し、重量税印紙・手数料印紙を多く購入した場合は、</a:t>
            </a:r>
            <a:endParaRPr lang="en-US" altLang="ja-JP" dirty="0" smtClean="0"/>
          </a:p>
          <a:p>
            <a:r>
              <a:rPr lang="ja-JP" altLang="en-US" dirty="0" smtClean="0"/>
              <a:t>現物（印紙）でお返しすることとなります。（現在と同じ）　　　　　　　　　　　　　　　　　　　　　　　　　　　　　　　　　　　　　　　　　　　　</a:t>
            </a:r>
            <a:endParaRPr lang="en-US" altLang="ja-JP" dirty="0"/>
          </a:p>
          <a:p>
            <a:endParaRPr kumimoji="1" lang="ja-JP" altLang="en-US" dirty="0">
              <a:solidFill>
                <a:srgbClr val="00B050"/>
              </a:solidFill>
            </a:endParaRP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ja-JP" dirty="0"/>
              <a:t>2</a:t>
            </a:r>
            <a:endParaRPr kumimoji="1" lang="ja-JP" altLang="en-US" dirty="0"/>
          </a:p>
        </p:txBody>
      </p:sp>
      <p:sp>
        <p:nvSpPr>
          <p:cNvPr id="9" name="下矢印 8"/>
          <p:cNvSpPr/>
          <p:nvPr/>
        </p:nvSpPr>
        <p:spPr>
          <a:xfrm>
            <a:off x="7653450" y="3346578"/>
            <a:ext cx="1334588" cy="424234"/>
          </a:xfrm>
          <a:prstGeom prst="downArrow">
            <a:avLst>
              <a:gd name="adj1" fmla="val 50000"/>
              <a:gd name="adj2" fmla="val 517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下矢印 10"/>
          <p:cNvSpPr/>
          <p:nvPr/>
        </p:nvSpPr>
        <p:spPr>
          <a:xfrm>
            <a:off x="2024448" y="3346577"/>
            <a:ext cx="1371600" cy="424234"/>
          </a:xfrm>
          <a:prstGeom prst="downArrow">
            <a:avLst>
              <a:gd name="adj1" fmla="val 50000"/>
              <a:gd name="adj2" fmla="val 522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496390" y="679270"/>
            <a:ext cx="4830284" cy="26673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 flipH="1">
            <a:off x="5651862" y="679270"/>
            <a:ext cx="5599610" cy="26673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496387" y="3918857"/>
            <a:ext cx="4830287" cy="24374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7617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599985" y="6492875"/>
            <a:ext cx="592015" cy="365125"/>
          </a:xfrm>
        </p:spPr>
        <p:txBody>
          <a:bodyPr/>
          <a:lstStyle/>
          <a:p>
            <a:r>
              <a:rPr lang="en-US" altLang="ja-JP" dirty="0"/>
              <a:t>3</a:t>
            </a:r>
            <a:endParaRPr kumimoji="1" lang="ja-JP" altLang="en-US" dirty="0"/>
          </a:p>
        </p:txBody>
      </p:sp>
      <p:cxnSp>
        <p:nvCxnSpPr>
          <p:cNvPr id="5" name="直線コネクタ 4"/>
          <p:cNvCxnSpPr/>
          <p:nvPr/>
        </p:nvCxnSpPr>
        <p:spPr>
          <a:xfrm>
            <a:off x="1983545" y="614765"/>
            <a:ext cx="7932284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2224585" y="91545"/>
            <a:ext cx="7691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２</a:t>
            </a:r>
            <a:r>
              <a:rPr kumimoji="1" lang="en-US" altLang="ja-JP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システムへのログイン</a:t>
            </a:r>
            <a:r>
              <a:rPr lang="en-US" altLang="ja-JP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</a:t>
            </a:r>
            <a:r>
              <a:rPr lang="ja-JP" alt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とパスワードについて</a:t>
            </a:r>
            <a:endParaRPr lang="en-US" altLang="ja-JP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87788" y="1380634"/>
            <a:ext cx="10812197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+mn-ea"/>
              </a:rPr>
              <a:t>１．登録完了データをアップロードするサイトの</a:t>
            </a:r>
            <a:r>
              <a:rPr kumimoji="1" lang="en-US" altLang="ja-JP" dirty="0">
                <a:latin typeface="+mn-ea"/>
              </a:rPr>
              <a:t>URL</a:t>
            </a:r>
            <a:r>
              <a:rPr kumimoji="1" lang="ja-JP" altLang="en-US" dirty="0" err="1">
                <a:latin typeface="+mn-ea"/>
              </a:rPr>
              <a:t>、</a:t>
            </a:r>
            <a:r>
              <a:rPr kumimoji="1" lang="ja-JP" altLang="en-US" dirty="0">
                <a:latin typeface="+mn-ea"/>
              </a:rPr>
              <a:t>ログイン</a:t>
            </a:r>
            <a:r>
              <a:rPr kumimoji="1" lang="en-US" altLang="ja-JP" dirty="0">
                <a:latin typeface="+mn-ea"/>
              </a:rPr>
              <a:t>ID</a:t>
            </a:r>
            <a:r>
              <a:rPr kumimoji="1" lang="ja-JP" altLang="en-US" dirty="0" err="1">
                <a:latin typeface="+mn-ea"/>
              </a:rPr>
              <a:t>、</a:t>
            </a:r>
            <a:r>
              <a:rPr kumimoji="1" lang="ja-JP" altLang="en-US" dirty="0">
                <a:latin typeface="+mn-ea"/>
              </a:rPr>
              <a:t>ログインパスワードについて記載した書面を　</a:t>
            </a:r>
            <a:endParaRPr kumimoji="1" lang="en-US" altLang="ja-JP" dirty="0">
              <a:latin typeface="+mn-ea"/>
            </a:endParaRPr>
          </a:p>
          <a:p>
            <a:r>
              <a:rPr lang="ja-JP" altLang="en-US" dirty="0">
                <a:latin typeface="+mn-ea"/>
              </a:rPr>
              <a:t>　　</a:t>
            </a:r>
            <a:r>
              <a:rPr kumimoji="1" lang="ja-JP" altLang="en-US" dirty="0">
                <a:latin typeface="+mn-ea"/>
              </a:rPr>
              <a:t>事前にお渡し致します</a:t>
            </a:r>
            <a:r>
              <a:rPr kumimoji="1" lang="ja-JP" altLang="en-US" dirty="0" smtClean="0">
                <a:latin typeface="+mn-ea"/>
              </a:rPr>
              <a:t>。（</a:t>
            </a:r>
            <a:r>
              <a:rPr kumimoji="1" lang="ja-JP" altLang="en-US" u="sng" dirty="0" smtClean="0">
                <a:latin typeface="+mn-ea"/>
              </a:rPr>
              <a:t>７月中に会員ディーラー宛にお送りいたします。</a:t>
            </a:r>
            <a:r>
              <a:rPr kumimoji="1" lang="ja-JP" altLang="en-US" dirty="0" smtClean="0">
                <a:latin typeface="+mn-ea"/>
              </a:rPr>
              <a:t>）</a:t>
            </a:r>
            <a:endParaRPr kumimoji="1" lang="en-US" altLang="ja-JP" dirty="0">
              <a:latin typeface="+mn-ea"/>
            </a:endParaRPr>
          </a:p>
          <a:p>
            <a:r>
              <a:rPr lang="ja-JP" altLang="en-US" dirty="0">
                <a:latin typeface="+mn-ea"/>
              </a:rPr>
              <a:t>　　なお、</a:t>
            </a:r>
            <a:r>
              <a:rPr lang="en-US" altLang="ja-JP" dirty="0">
                <a:latin typeface="+mn-ea"/>
              </a:rPr>
              <a:t>ID</a:t>
            </a:r>
            <a:r>
              <a:rPr lang="ja-JP" altLang="en-US" dirty="0">
                <a:latin typeface="+mn-ea"/>
              </a:rPr>
              <a:t>とパスワードの管理には十分にご注意願います。</a:t>
            </a:r>
            <a:endParaRPr lang="en-US" altLang="ja-JP" dirty="0">
              <a:latin typeface="+mn-ea"/>
            </a:endParaRPr>
          </a:p>
          <a:p>
            <a:endParaRPr kumimoji="1" lang="en-US" altLang="ja-JP" dirty="0">
              <a:latin typeface="+mn-ea"/>
            </a:endParaRPr>
          </a:p>
          <a:p>
            <a:r>
              <a:rPr lang="ja-JP" altLang="en-US" dirty="0">
                <a:latin typeface="+mn-ea"/>
              </a:rPr>
              <a:t>２．</a:t>
            </a:r>
            <a:r>
              <a:rPr lang="en-US" altLang="ja-JP" dirty="0">
                <a:latin typeface="+mn-ea"/>
              </a:rPr>
              <a:t>URL</a:t>
            </a:r>
            <a:r>
              <a:rPr lang="ja-JP" altLang="en-US" dirty="0">
                <a:latin typeface="+mn-ea"/>
              </a:rPr>
              <a:t>やパスワードには、</a:t>
            </a:r>
            <a:r>
              <a:rPr lang="ja-JP" altLang="en-US" b="1" u="sng" dirty="0">
                <a:latin typeface="+mn-ea"/>
              </a:rPr>
              <a:t>大文字小文字が混在</a:t>
            </a:r>
            <a:r>
              <a:rPr lang="ja-JP" altLang="en-US" dirty="0">
                <a:latin typeface="+mn-ea"/>
              </a:rPr>
              <a:t>しておりますのでご注意下さい。</a:t>
            </a:r>
            <a:endParaRPr lang="en-US" altLang="ja-JP" dirty="0">
              <a:latin typeface="+mn-ea"/>
            </a:endParaRPr>
          </a:p>
          <a:p>
            <a:endParaRPr kumimoji="1" lang="en-US" altLang="ja-JP" dirty="0">
              <a:latin typeface="+mn-ea"/>
            </a:endParaRPr>
          </a:p>
          <a:p>
            <a:r>
              <a:rPr lang="ja-JP" altLang="en-US" dirty="0">
                <a:latin typeface="+mn-ea"/>
              </a:rPr>
              <a:t>３．</a:t>
            </a:r>
            <a:r>
              <a:rPr lang="ja-JP" altLang="en-US" b="1" u="sng" dirty="0">
                <a:latin typeface="+mn-ea"/>
              </a:rPr>
              <a:t>パスワードは、ログイン後に変更することが可能です。</a:t>
            </a:r>
            <a:endParaRPr kumimoji="1" lang="en-US" altLang="ja-JP" b="1" u="sng" dirty="0">
              <a:latin typeface="+mn-ea"/>
            </a:endParaRPr>
          </a:p>
          <a:p>
            <a:r>
              <a:rPr lang="ja-JP" altLang="en-US" dirty="0">
                <a:latin typeface="+mn-ea"/>
              </a:rPr>
              <a:t>　　メールによる最終通知をご希望の場合は、</a:t>
            </a:r>
            <a:r>
              <a:rPr lang="ja-JP" altLang="en-US" b="1" u="sng" dirty="0">
                <a:latin typeface="+mn-ea"/>
              </a:rPr>
              <a:t>ログイン後に受信メールアドレスを設定して下さい。</a:t>
            </a:r>
            <a:endParaRPr lang="en-US" altLang="ja-JP" b="1" u="sng" dirty="0">
              <a:latin typeface="+mn-ea"/>
            </a:endParaRPr>
          </a:p>
          <a:p>
            <a:r>
              <a:rPr kumimoji="1" lang="ja-JP" altLang="en-US" dirty="0">
                <a:latin typeface="+mn-ea"/>
              </a:rPr>
              <a:t>　　なお、メールアドレスは８つまで設定することができます。</a:t>
            </a:r>
            <a:endParaRPr kumimoji="1" lang="en-US" altLang="ja-JP" dirty="0">
              <a:latin typeface="+mn-ea"/>
            </a:endParaRPr>
          </a:p>
          <a:p>
            <a:endParaRPr lang="en-US" altLang="ja-JP" dirty="0">
              <a:latin typeface="+mn-ea"/>
            </a:endParaRPr>
          </a:p>
          <a:p>
            <a:r>
              <a:rPr lang="ja-JP" altLang="en-US" dirty="0">
                <a:latin typeface="+mn-ea"/>
              </a:rPr>
              <a:t>４．サイトにアップロードされている</a:t>
            </a:r>
            <a:r>
              <a:rPr lang="en-US" altLang="ja-JP" dirty="0">
                <a:latin typeface="+mn-ea"/>
              </a:rPr>
              <a:t>Excel</a:t>
            </a:r>
            <a:r>
              <a:rPr lang="ja-JP" altLang="en-US" dirty="0">
                <a:latin typeface="+mn-ea"/>
              </a:rPr>
              <a:t>ファイルは</a:t>
            </a:r>
            <a:r>
              <a:rPr lang="ja-JP" altLang="en-US" b="1" u="sng" dirty="0">
                <a:latin typeface="+mn-ea"/>
              </a:rPr>
              <a:t>パスワードにおいて施錠</a:t>
            </a:r>
            <a:r>
              <a:rPr lang="ja-JP" altLang="en-US" dirty="0">
                <a:latin typeface="+mn-ea"/>
              </a:rPr>
              <a:t>されております。</a:t>
            </a:r>
            <a:r>
              <a:rPr lang="ja-JP" altLang="en-US" b="1" u="sng" dirty="0" smtClean="0">
                <a:latin typeface="+mn-ea"/>
              </a:rPr>
              <a:t>初期設定はログインパスワード</a:t>
            </a:r>
            <a:r>
              <a:rPr lang="ja-JP" altLang="en-US" b="1" u="sng" dirty="0">
                <a:latin typeface="+mn-ea"/>
              </a:rPr>
              <a:t>と</a:t>
            </a:r>
            <a:r>
              <a:rPr lang="ja-JP" altLang="en-US" b="1" u="sng" dirty="0" smtClean="0">
                <a:latin typeface="+mn-ea"/>
              </a:rPr>
              <a:t>同じ</a:t>
            </a:r>
            <a:r>
              <a:rPr lang="ja-JP" altLang="en-US" dirty="0" smtClean="0">
                <a:latin typeface="+mn-ea"/>
              </a:rPr>
              <a:t>です</a:t>
            </a:r>
            <a:r>
              <a:rPr lang="ja-JP" altLang="en-US" dirty="0">
                <a:latin typeface="+mn-ea"/>
              </a:rPr>
              <a:t>。</a:t>
            </a:r>
            <a:endParaRPr lang="en-US" altLang="ja-JP" dirty="0">
              <a:latin typeface="+mn-ea"/>
            </a:endParaRPr>
          </a:p>
          <a:p>
            <a:r>
              <a:rPr lang="ja-JP" altLang="en-US" dirty="0">
                <a:latin typeface="+mn-ea"/>
              </a:rPr>
              <a:t>　　</a:t>
            </a:r>
            <a:r>
              <a:rPr kumimoji="1" lang="ja-JP" altLang="en-US" dirty="0">
                <a:latin typeface="+mn-ea"/>
              </a:rPr>
              <a:t>このファイル用のパスワードも、</a:t>
            </a:r>
            <a:r>
              <a:rPr kumimoji="1" lang="ja-JP" altLang="en-US" b="1" u="sng" dirty="0">
                <a:latin typeface="+mn-ea"/>
              </a:rPr>
              <a:t>ログイン後に変更することができます。</a:t>
            </a:r>
            <a:endParaRPr kumimoji="1" lang="en-US" altLang="ja-JP" b="1" u="sng" dirty="0">
              <a:latin typeface="+mn-ea"/>
            </a:endParaRPr>
          </a:p>
          <a:p>
            <a:endParaRPr lang="en-US" altLang="ja-JP" dirty="0">
              <a:latin typeface="+mn-ea"/>
            </a:endParaRPr>
          </a:p>
          <a:p>
            <a:endParaRPr kumimoji="1" lang="en-US" altLang="ja-JP" sz="1600" dirty="0">
              <a:latin typeface="+mn-ea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628766" y="815927"/>
            <a:ext cx="10938803" cy="521911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8463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768797" y="6492875"/>
            <a:ext cx="423203" cy="365125"/>
          </a:xfrm>
        </p:spPr>
        <p:txBody>
          <a:bodyPr/>
          <a:lstStyle/>
          <a:p>
            <a:r>
              <a:rPr lang="en-US" altLang="ja-JP" dirty="0"/>
              <a:t>4</a:t>
            </a:r>
            <a:endParaRPr kumimoji="1" lang="ja-JP" altLang="en-US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726" y="928812"/>
            <a:ext cx="2617887" cy="226588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8943" y="928812"/>
            <a:ext cx="2867211" cy="226588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302" y="928812"/>
            <a:ext cx="2694341" cy="226588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9679" y="3740579"/>
            <a:ext cx="4990009" cy="2951289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3" name="角丸四角形 12"/>
          <p:cNvSpPr/>
          <p:nvPr/>
        </p:nvSpPr>
        <p:spPr>
          <a:xfrm>
            <a:off x="372954" y="2498607"/>
            <a:ext cx="975360" cy="385270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/>
          <p:cNvSpPr/>
          <p:nvPr/>
        </p:nvSpPr>
        <p:spPr>
          <a:xfrm>
            <a:off x="4700364" y="2138289"/>
            <a:ext cx="946797" cy="856454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735369" y="57732"/>
            <a:ext cx="4049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３</a:t>
            </a:r>
            <a:r>
              <a:rPr kumimoji="1" lang="en-US" altLang="ja-JP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システムへのログイン</a:t>
            </a:r>
            <a:endParaRPr lang="en-US" altLang="ja-JP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" name="直線コネクタ 17"/>
          <p:cNvCxnSpPr/>
          <p:nvPr/>
        </p:nvCxnSpPr>
        <p:spPr>
          <a:xfrm>
            <a:off x="3066757" y="580952"/>
            <a:ext cx="5097172" cy="28534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矢印: 右 5"/>
          <p:cNvSpPr/>
          <p:nvPr/>
        </p:nvSpPr>
        <p:spPr>
          <a:xfrm>
            <a:off x="3373143" y="1895697"/>
            <a:ext cx="773723" cy="4501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矢印: 右 18"/>
          <p:cNvSpPr/>
          <p:nvPr/>
        </p:nvSpPr>
        <p:spPr>
          <a:xfrm>
            <a:off x="7690320" y="1860208"/>
            <a:ext cx="773723" cy="4501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00935" y="3410878"/>
            <a:ext cx="49556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①ログイン</a:t>
            </a:r>
            <a:r>
              <a:rPr kumimoji="1" lang="en-US" altLang="ja-JP" dirty="0"/>
              <a:t>ID</a:t>
            </a:r>
            <a:r>
              <a:rPr kumimoji="1" lang="ja-JP" altLang="en-US" dirty="0"/>
              <a:t>とログインパスワードを入力し、</a:t>
            </a:r>
            <a:endParaRPr kumimoji="1" lang="en-US" altLang="ja-JP" dirty="0"/>
          </a:p>
          <a:p>
            <a:r>
              <a:rPr kumimoji="1" lang="ja-JP" altLang="en-US" dirty="0"/>
              <a:t>　ログインを押下して下さい。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②ファイル</a:t>
            </a:r>
            <a:r>
              <a:rPr kumimoji="1" lang="en-US" altLang="ja-JP" dirty="0"/>
              <a:t>DL</a:t>
            </a:r>
            <a:r>
              <a:rPr kumimoji="1" lang="ja-JP" altLang="en-US" dirty="0"/>
              <a:t>の押下により、ダウンロード画面に</a:t>
            </a:r>
            <a:endParaRPr kumimoji="1" lang="en-US" altLang="ja-JP" dirty="0"/>
          </a:p>
          <a:p>
            <a:r>
              <a:rPr kumimoji="1" lang="ja-JP" altLang="en-US" dirty="0"/>
              <a:t>　移行します。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③ファイル検索、ダウンロードの押下により、</a:t>
            </a:r>
            <a:endParaRPr kumimoji="1" lang="en-US" altLang="ja-JP" dirty="0"/>
          </a:p>
          <a:p>
            <a:r>
              <a:rPr kumimoji="1" lang="ja-JP" altLang="en-US" dirty="0"/>
              <a:t>　ファイル検索画面に移行します。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 dirty="0"/>
              <a:t>④の画面へ切り替わります。</a:t>
            </a:r>
            <a:endParaRPr kumimoji="1" lang="en-US" altLang="ja-JP" dirty="0"/>
          </a:p>
          <a:p>
            <a:endParaRPr lang="en-US" altLang="ja-JP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0" y="791223"/>
            <a:ext cx="5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①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874816" y="849851"/>
            <a:ext cx="411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336280" y="852252"/>
            <a:ext cx="5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③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447688" y="3708336"/>
            <a:ext cx="5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④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/>
        </p:nvSpPr>
        <p:spPr>
          <a:xfrm>
            <a:off x="161411" y="3244162"/>
            <a:ext cx="5089451" cy="3298181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角丸四角形 13"/>
          <p:cNvSpPr/>
          <p:nvPr/>
        </p:nvSpPr>
        <p:spPr>
          <a:xfrm>
            <a:off x="8997065" y="2150681"/>
            <a:ext cx="980126" cy="844062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矢印: 下 1"/>
          <p:cNvSpPr/>
          <p:nvPr/>
        </p:nvSpPr>
        <p:spPr>
          <a:xfrm>
            <a:off x="9902307" y="3226937"/>
            <a:ext cx="484632" cy="4657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6082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843289" y="6488038"/>
            <a:ext cx="348711" cy="348248"/>
          </a:xfrm>
        </p:spPr>
        <p:txBody>
          <a:bodyPr/>
          <a:lstStyle/>
          <a:p>
            <a:r>
              <a:rPr lang="en-US" altLang="ja-JP" dirty="0"/>
              <a:t>5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90" y="880839"/>
            <a:ext cx="5042350" cy="406333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9" name="角丸四角形吹き出し 8"/>
          <p:cNvSpPr/>
          <p:nvPr/>
        </p:nvSpPr>
        <p:spPr>
          <a:xfrm>
            <a:off x="6900204" y="4293756"/>
            <a:ext cx="5008097" cy="1253664"/>
          </a:xfrm>
          <a:prstGeom prst="wedgeRoundRectCallout">
            <a:avLst>
              <a:gd name="adj1" fmla="val -105302"/>
              <a:gd name="adj2" fmla="val -11770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データ区分では最新</a:t>
            </a:r>
            <a:r>
              <a:rPr lang="ja-JP" altLang="en-US" dirty="0"/>
              <a:t>を選択し、検索ボタンを押下して下さい。</a:t>
            </a:r>
            <a:endParaRPr kumimoji="1" lang="ja-JP" altLang="en-US" dirty="0"/>
          </a:p>
        </p:txBody>
      </p:sp>
      <p:sp>
        <p:nvSpPr>
          <p:cNvPr id="6" name="角丸四角形 5"/>
          <p:cNvSpPr/>
          <p:nvPr/>
        </p:nvSpPr>
        <p:spPr>
          <a:xfrm>
            <a:off x="1143001" y="2649391"/>
            <a:ext cx="1108364" cy="280534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8007708" y="5824994"/>
            <a:ext cx="339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※</a:t>
            </a:r>
            <a:r>
              <a:rPr kumimoji="1" lang="ja-JP" altLang="en-US" dirty="0">
                <a:solidFill>
                  <a:srgbClr val="FF0000"/>
                </a:solidFill>
              </a:rPr>
              <a:t>データ保持期間は２ヶ月です。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945462" y="20025"/>
            <a:ext cx="6460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４</a:t>
            </a:r>
            <a:r>
              <a:rPr lang="en-US" altLang="ja-JP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ja-JP" alt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１</a:t>
            </a:r>
            <a:r>
              <a:rPr kumimoji="1" lang="en-US" altLang="ja-JP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データファイルの表示とダウンロード</a:t>
            </a:r>
            <a:endParaRPr lang="en-US" altLang="ja-JP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角丸四角形 5"/>
          <p:cNvSpPr/>
          <p:nvPr/>
        </p:nvSpPr>
        <p:spPr>
          <a:xfrm>
            <a:off x="489702" y="3970850"/>
            <a:ext cx="653299" cy="507597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16351" y="5094347"/>
            <a:ext cx="5692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◆選択ボタンを押下し、お使いのパソコンにダウンロードすることが可能となります。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746436" y="5029521"/>
            <a:ext cx="5831908" cy="7101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5" name="直線矢印コネクタ 24"/>
          <p:cNvCxnSpPr>
            <a:stCxn id="11" idx="0"/>
          </p:cNvCxnSpPr>
          <p:nvPr/>
        </p:nvCxnSpPr>
        <p:spPr>
          <a:xfrm flipH="1" flipV="1">
            <a:off x="816351" y="4478447"/>
            <a:ext cx="2846039" cy="55107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>
            <a:off x="2785403" y="543245"/>
            <a:ext cx="6504588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角丸四角形吹き出し 8"/>
          <p:cNvSpPr/>
          <p:nvPr/>
        </p:nvSpPr>
        <p:spPr>
          <a:xfrm>
            <a:off x="6836900" y="715260"/>
            <a:ext cx="5134706" cy="1634045"/>
          </a:xfrm>
          <a:prstGeom prst="wedgeRoundRectCallout">
            <a:avLst>
              <a:gd name="adj1" fmla="val -138623"/>
              <a:gd name="adj2" fmla="val 7470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/>
              <a:t>代納通知書と登録完了通知書を選択することができます。</a:t>
            </a:r>
            <a:endParaRPr lang="en-US" altLang="ja-JP" dirty="0"/>
          </a:p>
          <a:p>
            <a:r>
              <a:rPr kumimoji="1" lang="ja-JP" altLang="en-US" dirty="0"/>
              <a:t>ダウンロードを</a:t>
            </a:r>
            <a:r>
              <a:rPr lang="ja-JP" altLang="en-US" dirty="0"/>
              <a:t>ご希望の帳票</a:t>
            </a:r>
            <a:r>
              <a:rPr kumimoji="1" lang="ja-JP" altLang="en-US" dirty="0"/>
              <a:t>を選択して下さい。</a:t>
            </a:r>
          </a:p>
        </p:txBody>
      </p:sp>
      <p:sp>
        <p:nvSpPr>
          <p:cNvPr id="23" name="矢印: 下 22"/>
          <p:cNvSpPr/>
          <p:nvPr/>
        </p:nvSpPr>
        <p:spPr>
          <a:xfrm>
            <a:off x="5933492" y="5824994"/>
            <a:ext cx="484632" cy="4491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3137095" y="6409809"/>
            <a:ext cx="6269060" cy="4028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475781" y="6433760"/>
            <a:ext cx="5583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ダウンロードすることができる帳票イメージは次ページへ</a:t>
            </a:r>
            <a:endParaRPr kumimoji="1" lang="ja-JP" altLang="en-US" dirty="0"/>
          </a:p>
        </p:txBody>
      </p:sp>
      <p:sp>
        <p:nvSpPr>
          <p:cNvPr id="17" name="角丸四角形吹き出し 8"/>
          <p:cNvSpPr/>
          <p:nvPr/>
        </p:nvSpPr>
        <p:spPr>
          <a:xfrm>
            <a:off x="6900204" y="2623096"/>
            <a:ext cx="5008097" cy="1253664"/>
          </a:xfrm>
          <a:prstGeom prst="wedgeRoundRectCallout">
            <a:avLst>
              <a:gd name="adj1" fmla="val -89291"/>
              <a:gd name="adj2" fmla="val -773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検索、ダウンロードをしたい日にちを</a:t>
            </a:r>
            <a:r>
              <a:rPr lang="ja-JP" altLang="en-US" dirty="0"/>
              <a:t>セットして下さい</a:t>
            </a:r>
            <a:r>
              <a:rPr kumimoji="1" lang="ja-JP" altLang="en-US" dirty="0"/>
              <a:t>。</a:t>
            </a:r>
          </a:p>
        </p:txBody>
      </p:sp>
      <p:sp>
        <p:nvSpPr>
          <p:cNvPr id="20" name="角丸四角形 5"/>
          <p:cNvSpPr/>
          <p:nvPr/>
        </p:nvSpPr>
        <p:spPr>
          <a:xfrm>
            <a:off x="1502471" y="3033158"/>
            <a:ext cx="3269247" cy="252241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250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015" y="1872847"/>
            <a:ext cx="6251322" cy="4985153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1463039"/>
            <a:ext cx="6572853" cy="5373247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6000206" y="1948343"/>
            <a:ext cx="6096000" cy="469629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69669" y="1950719"/>
            <a:ext cx="5863961" cy="469392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945462" y="20025"/>
            <a:ext cx="6460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４</a:t>
            </a:r>
            <a:r>
              <a:rPr lang="en-US" altLang="ja-JP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ja-JP" alt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２</a:t>
            </a:r>
            <a:r>
              <a:rPr kumimoji="1" lang="en-US" altLang="ja-JP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ダウンロード可能な帳票イメージ</a:t>
            </a:r>
            <a:endParaRPr lang="en-US" altLang="ja-JP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直線コネクタ 9"/>
          <p:cNvCxnSpPr/>
          <p:nvPr/>
        </p:nvCxnSpPr>
        <p:spPr>
          <a:xfrm>
            <a:off x="2785403" y="543245"/>
            <a:ext cx="6063175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618298" y="6534418"/>
            <a:ext cx="634433" cy="445458"/>
          </a:xfrm>
        </p:spPr>
        <p:txBody>
          <a:bodyPr/>
          <a:lstStyle/>
          <a:p>
            <a:r>
              <a:rPr lang="en-US" altLang="ja-JP" dirty="0"/>
              <a:t>6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9669" y="727911"/>
            <a:ext cx="586396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chemeClr val="accent2"/>
                </a:solidFill>
              </a:rPr>
              <a:t>代納通知書</a:t>
            </a:r>
          </a:p>
          <a:p>
            <a:pPr algn="ctr"/>
            <a:r>
              <a:rPr lang="ja-JP" altLang="en-US" dirty="0"/>
              <a:t>各業務の種別における金額を確認することができます。</a:t>
            </a:r>
            <a:endParaRPr lang="en-US" altLang="ja-JP" dirty="0"/>
          </a:p>
          <a:p>
            <a:pPr algn="ctr"/>
            <a:endParaRPr lang="en-US" altLang="ja-JP" dirty="0"/>
          </a:p>
          <a:p>
            <a:pPr algn="ctr"/>
            <a:endParaRPr lang="en-US" altLang="ja-JP" dirty="0"/>
          </a:p>
          <a:p>
            <a:pPr algn="ctr"/>
            <a:endParaRPr lang="en-US" altLang="ja-JP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175808" y="785728"/>
            <a:ext cx="58381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chemeClr val="accent2"/>
                </a:solidFill>
              </a:rPr>
              <a:t>登録完了通知書</a:t>
            </a:r>
            <a:endParaRPr lang="en-US" altLang="ja-JP" sz="2000" b="1" dirty="0">
              <a:solidFill>
                <a:schemeClr val="accent2"/>
              </a:solidFill>
            </a:endParaRPr>
          </a:p>
          <a:p>
            <a:r>
              <a:rPr lang="ja-JP" altLang="en-US" sz="2000" dirty="0"/>
              <a:t>新規、中古、持込、中間、抹消、その他、継続、二輪において、各々の明細を確認することが可能です。</a:t>
            </a:r>
            <a:endParaRPr lang="en-US" altLang="ja-JP" sz="2000" dirty="0"/>
          </a:p>
          <a:p>
            <a:pPr algn="ctr"/>
            <a:endParaRPr lang="en-US" altLang="ja-JP" sz="2000" b="1" dirty="0">
              <a:solidFill>
                <a:schemeClr val="accent2"/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69669" y="712315"/>
            <a:ext cx="5863961" cy="11605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6000206" y="710232"/>
            <a:ext cx="6096000" cy="116261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9620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774658" y="6507376"/>
            <a:ext cx="353094" cy="365125"/>
          </a:xfrm>
        </p:spPr>
        <p:txBody>
          <a:bodyPr/>
          <a:lstStyle/>
          <a:p>
            <a:r>
              <a:rPr lang="en-US" altLang="ja-JP" dirty="0"/>
              <a:t>7</a:t>
            </a:r>
            <a:endParaRPr kumimoji="1" lang="ja-JP" altLang="en-US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144" y="976150"/>
            <a:ext cx="2200907" cy="2047763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83" y="976150"/>
            <a:ext cx="2410518" cy="2039669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3" name="角丸四角形 12"/>
          <p:cNvSpPr/>
          <p:nvPr/>
        </p:nvSpPr>
        <p:spPr>
          <a:xfrm>
            <a:off x="342059" y="2433089"/>
            <a:ext cx="820004" cy="284211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/>
          <p:cNvSpPr/>
          <p:nvPr/>
        </p:nvSpPr>
        <p:spPr>
          <a:xfrm>
            <a:off x="3355207" y="2025749"/>
            <a:ext cx="820004" cy="864958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3279" y="976149"/>
            <a:ext cx="2579436" cy="203967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252" y="3523405"/>
            <a:ext cx="3724908" cy="2874837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0471" y="3523405"/>
            <a:ext cx="3506225" cy="2874837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9468" y="997561"/>
            <a:ext cx="2143326" cy="2047763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6" name="角丸四角形 15"/>
          <p:cNvSpPr/>
          <p:nvPr/>
        </p:nvSpPr>
        <p:spPr>
          <a:xfrm>
            <a:off x="7060471" y="2145272"/>
            <a:ext cx="820004" cy="745435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角丸四角形 16"/>
          <p:cNvSpPr/>
          <p:nvPr/>
        </p:nvSpPr>
        <p:spPr>
          <a:xfrm>
            <a:off x="9138469" y="2221839"/>
            <a:ext cx="1428227" cy="745435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角丸四角形吹き出し 17"/>
          <p:cNvSpPr/>
          <p:nvPr/>
        </p:nvSpPr>
        <p:spPr>
          <a:xfrm>
            <a:off x="3210103" y="5494107"/>
            <a:ext cx="3554438" cy="1195831"/>
          </a:xfrm>
          <a:prstGeom prst="wedgeRoundRectCallout">
            <a:avLst>
              <a:gd name="adj1" fmla="val -57327"/>
              <a:gd name="adj2" fmla="val -4460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dirty="0"/>
              <a:t>Excel</a:t>
            </a:r>
            <a:r>
              <a:rPr kumimoji="1" lang="ja-JP" altLang="en-US" dirty="0"/>
              <a:t>ファイル</a:t>
            </a:r>
            <a:r>
              <a:rPr lang="ja-JP" altLang="en-US" dirty="0"/>
              <a:t>の開封</a:t>
            </a:r>
            <a:r>
              <a:rPr kumimoji="1" lang="ja-JP" altLang="en-US" dirty="0"/>
              <a:t>パスワードを変更することが可能です。</a:t>
            </a:r>
          </a:p>
        </p:txBody>
      </p:sp>
      <p:sp>
        <p:nvSpPr>
          <p:cNvPr id="19" name="角丸四角形吹き出し 18"/>
          <p:cNvSpPr/>
          <p:nvPr/>
        </p:nvSpPr>
        <p:spPr>
          <a:xfrm>
            <a:off x="9496852" y="3719587"/>
            <a:ext cx="2630900" cy="1861006"/>
          </a:xfrm>
          <a:prstGeom prst="wedgeRoundRectCallout">
            <a:avLst>
              <a:gd name="adj1" fmla="val -72093"/>
              <a:gd name="adj2" fmla="val 453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アップロード完了通知メールの送信先</a:t>
            </a:r>
            <a:endParaRPr kumimoji="1" lang="en-US" altLang="ja-JP" dirty="0"/>
          </a:p>
          <a:p>
            <a:pPr algn="ctr"/>
            <a:r>
              <a:rPr lang="ja-JP" altLang="en-US" dirty="0"/>
              <a:t>（設定をしない場合、通知メールは送信されません。）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700362" y="-28135"/>
            <a:ext cx="4327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５</a:t>
            </a:r>
            <a:r>
              <a:rPr kumimoji="1" lang="en-US" altLang="ja-JP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マスタメニューのご案内</a:t>
            </a:r>
            <a:endParaRPr lang="en-US" altLang="ja-JP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0" name="直線コネクタ 19"/>
          <p:cNvCxnSpPr/>
          <p:nvPr/>
        </p:nvCxnSpPr>
        <p:spPr>
          <a:xfrm>
            <a:off x="3573194" y="465728"/>
            <a:ext cx="4454703" cy="1406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8717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983" y="3495038"/>
            <a:ext cx="4963222" cy="301125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1270" y="4877568"/>
            <a:ext cx="4991935" cy="1711192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1754729" y="6492875"/>
            <a:ext cx="437271" cy="365125"/>
          </a:xfrm>
        </p:spPr>
        <p:txBody>
          <a:bodyPr/>
          <a:lstStyle/>
          <a:p>
            <a:r>
              <a:rPr lang="en-US" altLang="ja-JP" dirty="0"/>
              <a:t>8</a:t>
            </a:r>
            <a:endParaRPr kumimoji="1" lang="ja-JP" altLang="en-US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85" y="852685"/>
            <a:ext cx="2617887" cy="2346331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7896" y="815460"/>
            <a:ext cx="2867211" cy="242610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3" name="角丸四角形 12"/>
          <p:cNvSpPr/>
          <p:nvPr/>
        </p:nvSpPr>
        <p:spPr>
          <a:xfrm>
            <a:off x="530117" y="2459450"/>
            <a:ext cx="975360" cy="382224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/>
          <p:cNvSpPr/>
          <p:nvPr/>
        </p:nvSpPr>
        <p:spPr>
          <a:xfrm>
            <a:off x="5261317" y="2122875"/>
            <a:ext cx="887864" cy="895675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1865" y="795291"/>
            <a:ext cx="2665422" cy="2403726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8" name="正方形/長方形 17"/>
          <p:cNvSpPr/>
          <p:nvPr/>
        </p:nvSpPr>
        <p:spPr>
          <a:xfrm>
            <a:off x="8302868" y="2167900"/>
            <a:ext cx="1864704" cy="9101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/>
          <p:cNvSpPr/>
          <p:nvPr/>
        </p:nvSpPr>
        <p:spPr>
          <a:xfrm>
            <a:off x="8404578" y="2243320"/>
            <a:ext cx="810367" cy="773755"/>
          </a:xfrm>
          <a:prstGeom prst="roundRect">
            <a:avLst>
              <a:gd name="adj" fmla="val 3929"/>
            </a:avLst>
          </a:prstGeom>
          <a:solidFill>
            <a:schemeClr val="bg1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/>
              <a:t>ログイン</a:t>
            </a:r>
            <a:endParaRPr kumimoji="1" lang="en-US" altLang="ja-JP" sz="800" dirty="0"/>
          </a:p>
          <a:p>
            <a:pPr algn="ctr"/>
            <a:r>
              <a:rPr kumimoji="1" lang="ja-JP" altLang="en-US" sz="800" dirty="0"/>
              <a:t>パスワード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8302868" y="2182361"/>
            <a:ext cx="1023345" cy="895675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021870" y="4694687"/>
            <a:ext cx="1667444" cy="253916"/>
          </a:xfrm>
          <a:prstGeom prst="rect">
            <a:avLst/>
          </a:prstGeom>
          <a:solidFill>
            <a:srgbClr val="00CED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050" dirty="0">
                <a:solidFill>
                  <a:schemeClr val="bg1"/>
                </a:solidFill>
              </a:rPr>
              <a:t>◯ログインパスワード保守</a:t>
            </a:r>
          </a:p>
        </p:txBody>
      </p:sp>
      <p:sp>
        <p:nvSpPr>
          <p:cNvPr id="23" name="角丸四角形吹き出し 22"/>
          <p:cNvSpPr/>
          <p:nvPr/>
        </p:nvSpPr>
        <p:spPr>
          <a:xfrm>
            <a:off x="8601118" y="4350687"/>
            <a:ext cx="3132907" cy="1195831"/>
          </a:xfrm>
          <a:prstGeom prst="wedgeRoundRectCallout">
            <a:avLst>
              <a:gd name="adj1" fmla="val -85373"/>
              <a:gd name="adj2" fmla="val 4626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ログインパスワードを変更することが可能です</a:t>
            </a:r>
            <a:r>
              <a:rPr lang="ja-JP" altLang="en-US" dirty="0"/>
              <a:t>。</a:t>
            </a:r>
            <a:endParaRPr kumimoji="1" lang="en-US" altLang="ja-JP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672861" y="-28135"/>
            <a:ext cx="6283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６．ログインパスワードの変更について</a:t>
            </a:r>
            <a:endParaRPr lang="en-US" altLang="ja-JP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 flipV="1">
            <a:off x="2489982" y="518613"/>
            <a:ext cx="6319779" cy="10673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788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</TotalTime>
  <Words>426</Words>
  <Application>Microsoft Office PowerPoint</Application>
  <PresentationFormat>ワイド画面</PresentationFormat>
  <Paragraphs>100</Paragraphs>
  <Slides>9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4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預金口座振替請求書の廃止について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東幸博</dc:creator>
  <cp:lastModifiedBy>user</cp:lastModifiedBy>
  <cp:revision>96</cp:revision>
  <cp:lastPrinted>2017-05-25T05:41:52Z</cp:lastPrinted>
  <dcterms:created xsi:type="dcterms:W3CDTF">2017-02-10T00:22:52Z</dcterms:created>
  <dcterms:modified xsi:type="dcterms:W3CDTF">2017-05-25T05:43:11Z</dcterms:modified>
</cp:coreProperties>
</file>